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1" r:id="rId6"/>
    <p:sldId id="260" r:id="rId7"/>
    <p:sldId id="262" r:id="rId8"/>
    <p:sldId id="263" r:id="rId9"/>
    <p:sldId id="264" r:id="rId1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433C11-8E75-7370-B464-9C3895BA683B}" v="661" dt="2020-04-20T18:29:06.0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17" d="100"/>
          <a:sy n="117" d="100"/>
        </p:scale>
        <p:origin x="126" y="5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9785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E2D6473-DF6D-4702-B328-E0DD40540A4E}"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470931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6F7E3A-B166-407D-9866-32884E7D5B37}"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851411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28FC5F6-F338-4AE4-BB23-26385BCFC423}"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extLst>
      <p:ext uri="{BB962C8B-B14F-4D97-AF65-F5344CB8AC3E}">
        <p14:creationId xmlns:p14="http://schemas.microsoft.com/office/powerpoint/2010/main" val="163531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215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dirty="0"/>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19AB4D41-86C1-4908-B66A-0B50CEB3BF29}"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41098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dirty="0"/>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6426E2C-56C1-4E0D-A793-0088A7FDD37E}" type="datetimeFigureOut">
              <a:rPr lang="en-US" dirty="0"/>
              <a:t>4/28/2020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10190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8C39B41-D8B5-4052-B551-9B5525EAA8B6}" type="datetimeFigureOut">
              <a:rPr lang="en-US" dirty="0"/>
              <a:t>4/28/2020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48365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4/28/2020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24750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4/28/2020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511553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362535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4/28/2020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58371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cs typeface="Calibri Light"/>
              </a:rPr>
              <a:t>Anteny i ich rodzaje</a:t>
            </a:r>
            <a:endParaRPr lang="pl-PL" dirty="0"/>
          </a:p>
        </p:txBody>
      </p:sp>
      <p:sp>
        <p:nvSpPr>
          <p:cNvPr id="3" name="Podtytuł 2"/>
          <p:cNvSpPr>
            <a:spLocks noGrp="1"/>
          </p:cNvSpPr>
          <p:nvPr>
            <p:ph type="subTitle" idx="1"/>
          </p:nvPr>
        </p:nvSpPr>
        <p:spPr/>
        <p:txBody>
          <a:bodyPr vert="horz" lIns="91440" tIns="45720" rIns="91440" bIns="45720" rtlCol="0" anchor="t">
            <a:normAutofit fontScale="85000" lnSpcReduction="20000"/>
          </a:bodyPr>
          <a:lstStyle/>
          <a:p>
            <a:r>
              <a:rPr lang="pl-PL" dirty="0">
                <a:cs typeface="Calibri"/>
              </a:rPr>
              <a:t>Sebastian Łukaszewicz </a:t>
            </a:r>
          </a:p>
          <a:p>
            <a:r>
              <a:rPr lang="pl-PL" dirty="0">
                <a:cs typeface="Calibri"/>
              </a:rPr>
              <a:t>Szymon </a:t>
            </a:r>
            <a:r>
              <a:rPr lang="pl-PL" dirty="0" err="1">
                <a:cs typeface="Calibri"/>
              </a:rPr>
              <a:t>Koob</a:t>
            </a:r>
            <a:r>
              <a:rPr lang="pl-PL" dirty="0">
                <a:cs typeface="Calibri"/>
              </a:rPr>
              <a:t> </a:t>
            </a:r>
          </a:p>
          <a:p>
            <a:r>
              <a:rPr lang="pl-PL" dirty="0">
                <a:cs typeface="Calibri"/>
              </a:rPr>
              <a:t>Kacper Brzózka</a:t>
            </a:r>
          </a:p>
        </p:txBody>
      </p:sp>
      <p:sp>
        <p:nvSpPr>
          <p:cNvPr id="4" name="pole tekstowe 3">
            <a:extLst>
              <a:ext uri="{FF2B5EF4-FFF2-40B4-BE49-F238E27FC236}">
                <a16:creationId xmlns:a16="http://schemas.microsoft.com/office/drawing/2014/main" id="{37D753E4-4754-4CC2-AB21-351C983209C8}"/>
              </a:ext>
            </a:extLst>
          </p:cNvPr>
          <p:cNvSpPr txBox="1"/>
          <p:nvPr/>
        </p:nvSpPr>
        <p:spPr>
          <a:xfrm>
            <a:off x="5793179" y="4991595"/>
            <a:ext cx="454429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err="1">
                <a:solidFill>
                  <a:schemeClr val="accent6"/>
                </a:solidFill>
                <a:latin typeface="Calibri Light"/>
                <a:cs typeface="Calibri Light"/>
              </a:rPr>
              <a:t>Klasa</a:t>
            </a:r>
            <a:r>
              <a:rPr lang="en-US" sz="2000" dirty="0">
                <a:solidFill>
                  <a:schemeClr val="accent6"/>
                </a:solidFill>
                <a:latin typeface="Calibri Light"/>
                <a:cs typeface="Calibri Light"/>
              </a:rPr>
              <a:t> 3i</a:t>
            </a:r>
          </a:p>
        </p:txBody>
      </p:sp>
    </p:spTree>
    <p:extLst>
      <p:ext uri="{BB962C8B-B14F-4D97-AF65-F5344CB8AC3E}">
        <p14:creationId xmlns:p14="http://schemas.microsoft.com/office/powerpoint/2010/main" val="65031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F724428-1BE1-40AD-B13C-C3C26AD09345}"/>
              </a:ext>
            </a:extLst>
          </p:cNvPr>
          <p:cNvSpPr>
            <a:spLocks noGrp="1"/>
          </p:cNvSpPr>
          <p:nvPr>
            <p:ph type="title"/>
          </p:nvPr>
        </p:nvSpPr>
        <p:spPr>
          <a:xfrm>
            <a:off x="990932" y="286603"/>
            <a:ext cx="6750987" cy="1450757"/>
          </a:xfrm>
        </p:spPr>
        <p:txBody>
          <a:bodyPr>
            <a:normAutofit/>
          </a:bodyPr>
          <a:lstStyle/>
          <a:p>
            <a:pPr algn="ctr"/>
            <a:r>
              <a:rPr lang="pl-PL" dirty="0">
                <a:solidFill>
                  <a:schemeClr val="accent2"/>
                </a:solidFill>
                <a:cs typeface="Calibri Light"/>
              </a:rPr>
              <a:t>Co to jest antena?</a:t>
            </a:r>
            <a:endParaRPr lang="pl-PL" dirty="0">
              <a:solidFill>
                <a:schemeClr val="accent2"/>
              </a:solidFill>
            </a:endParaRPr>
          </a:p>
        </p:txBody>
      </p:sp>
      <p:sp>
        <p:nvSpPr>
          <p:cNvPr id="3" name="Symbol zastępczy zawartości 2">
            <a:extLst>
              <a:ext uri="{FF2B5EF4-FFF2-40B4-BE49-F238E27FC236}">
                <a16:creationId xmlns:a16="http://schemas.microsoft.com/office/drawing/2014/main" id="{816E5ED6-4DC4-4FE5-9F04-A685323DCE10}"/>
              </a:ext>
            </a:extLst>
          </p:cNvPr>
          <p:cNvSpPr>
            <a:spLocks noGrp="1"/>
          </p:cNvSpPr>
          <p:nvPr>
            <p:ph idx="1"/>
          </p:nvPr>
        </p:nvSpPr>
        <p:spPr>
          <a:xfrm>
            <a:off x="1044204" y="2023962"/>
            <a:ext cx="6697715" cy="3845131"/>
          </a:xfrm>
        </p:spPr>
        <p:txBody>
          <a:bodyPr vert="horz" lIns="91440" tIns="45720" rIns="91440" bIns="45720" rtlCol="0">
            <a:normAutofit/>
          </a:bodyPr>
          <a:lstStyle/>
          <a:p>
            <a:r>
              <a:rPr lang="pl-PL" dirty="0">
                <a:ea typeface="+mn-lt"/>
                <a:cs typeface="+mn-lt"/>
              </a:rPr>
              <a:t>Anteną nazywamy urządzenie, dzięki któremu fale elektromagnetyczne przekształcane są w sygnały elektryczne. Proces ten działa również w drugą stronę. Anteny umożliwiają prawidłowe działanie każdego systemu radiokomunikacji. Najważniejsze cechy anten to przede wszystkim polaryzacja fali, promieniowanie, uzyskane profity energetyczne oraz impedancja (natężenie prądu oraz napięcie i ich zależności).</a:t>
            </a:r>
            <a:endParaRPr lang="pl-PL" dirty="0"/>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Obraz 4" descr="Obraz zawierający antena, obiekt, powietrze&#10;&#10;Opis wygenerowany przy bardzo wysokim poziomie pewności">
            <a:extLst>
              <a:ext uri="{FF2B5EF4-FFF2-40B4-BE49-F238E27FC236}">
                <a16:creationId xmlns:a16="http://schemas.microsoft.com/office/drawing/2014/main" id="{0137DAAD-8FE9-4701-BE14-9DE4153E643C}"/>
              </a:ext>
            </a:extLst>
          </p:cNvPr>
          <p:cNvPicPr>
            <a:picLocks noChangeAspect="1"/>
          </p:cNvPicPr>
          <p:nvPr/>
        </p:nvPicPr>
        <p:blipFill>
          <a:blip r:embed="rId2"/>
          <a:stretch>
            <a:fillRect/>
          </a:stretch>
        </p:blipFill>
        <p:spPr>
          <a:xfrm>
            <a:off x="5335325" y="4042950"/>
            <a:ext cx="2143125" cy="2143125"/>
          </a:xfrm>
          <a:prstGeom prst="rect">
            <a:avLst/>
          </a:prstGeom>
        </p:spPr>
      </p:pic>
    </p:spTree>
    <p:extLst>
      <p:ext uri="{BB962C8B-B14F-4D97-AF65-F5344CB8AC3E}">
        <p14:creationId xmlns:p14="http://schemas.microsoft.com/office/powerpoint/2010/main" val="1147802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E8DB5EF-848D-4415-869B-D1C8D7D17563}"/>
              </a:ext>
            </a:extLst>
          </p:cNvPr>
          <p:cNvSpPr>
            <a:spLocks noGrp="1"/>
          </p:cNvSpPr>
          <p:nvPr>
            <p:ph type="title"/>
          </p:nvPr>
        </p:nvSpPr>
        <p:spPr>
          <a:xfrm>
            <a:off x="990932" y="286603"/>
            <a:ext cx="6750987" cy="1450757"/>
          </a:xfrm>
        </p:spPr>
        <p:txBody>
          <a:bodyPr>
            <a:normAutofit/>
          </a:bodyPr>
          <a:lstStyle/>
          <a:p>
            <a:pPr algn="ctr"/>
            <a:r>
              <a:rPr lang="pl-PL" dirty="0">
                <a:solidFill>
                  <a:schemeClr val="accent2"/>
                </a:solidFill>
                <a:cs typeface="Calibri Light"/>
              </a:rPr>
              <a:t>Podział anten ze względu na polaryzację fal</a:t>
            </a:r>
          </a:p>
        </p:txBody>
      </p:sp>
      <p:sp>
        <p:nvSpPr>
          <p:cNvPr id="3" name="Symbol zastępczy zawartości 2">
            <a:extLst>
              <a:ext uri="{FF2B5EF4-FFF2-40B4-BE49-F238E27FC236}">
                <a16:creationId xmlns:a16="http://schemas.microsoft.com/office/drawing/2014/main" id="{6753934B-3AE4-4678-BF30-90D284D26EC6}"/>
              </a:ext>
            </a:extLst>
          </p:cNvPr>
          <p:cNvSpPr>
            <a:spLocks noGrp="1"/>
          </p:cNvSpPr>
          <p:nvPr>
            <p:ph idx="1"/>
          </p:nvPr>
        </p:nvSpPr>
        <p:spPr>
          <a:xfrm>
            <a:off x="1044204" y="2023962"/>
            <a:ext cx="6697715" cy="3845131"/>
          </a:xfrm>
        </p:spPr>
        <p:txBody>
          <a:bodyPr vert="horz" lIns="0" tIns="45720" rIns="0" bIns="45720" rtlCol="0" anchor="t">
            <a:normAutofit/>
          </a:bodyPr>
          <a:lstStyle/>
          <a:p>
            <a:r>
              <a:rPr lang="pl-PL" dirty="0">
                <a:ea typeface="+mn-lt"/>
                <a:cs typeface="+mn-lt"/>
              </a:rPr>
              <a:t>Anteny dzieli się według różnych kryteriów. Pierwszym z nich, jest podział ze względu na polaryzację fal. W tym przypadku, anteny dzielą się na:</a:t>
            </a:r>
          </a:p>
          <a:p>
            <a:r>
              <a:rPr lang="pl-PL" dirty="0">
                <a:ea typeface="+mn-lt"/>
                <a:cs typeface="+mn-lt"/>
              </a:rPr>
              <a:t>Liniowe – poziome, pionowe oraz nachylone pod właściwym kątem,</a:t>
            </a:r>
          </a:p>
          <a:p>
            <a:endParaRPr lang="pl-PL" dirty="0">
              <a:ea typeface="+mn-lt"/>
              <a:cs typeface="+mn-lt"/>
            </a:endParaRPr>
          </a:p>
          <a:p>
            <a:endParaRPr lang="pl-PL" dirty="0">
              <a:ea typeface="+mn-lt"/>
              <a:cs typeface="+mn-lt"/>
            </a:endParaRPr>
          </a:p>
          <a:p>
            <a:r>
              <a:rPr lang="pl-PL" dirty="0">
                <a:ea typeface="+mn-lt"/>
                <a:cs typeface="+mn-lt"/>
              </a:rPr>
              <a:t>Kołową (eliptyczną) – prawo lub lewoskrętną.</a:t>
            </a:r>
            <a:endParaRPr lang="pl-PL">
              <a:cs typeface="Calibri"/>
            </a:endParaRPr>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 name="Obraz 6" descr="Obraz zawierający obiekt, pomiar, piłka&#10;&#10;Opis wygenerowany przy bardzo wysokim poziomie pewności">
            <a:extLst>
              <a:ext uri="{FF2B5EF4-FFF2-40B4-BE49-F238E27FC236}">
                <a16:creationId xmlns:a16="http://schemas.microsoft.com/office/drawing/2014/main" id="{25EC6B8B-B74E-45B6-AE64-F92B3F00EC82}"/>
              </a:ext>
            </a:extLst>
          </p:cNvPr>
          <p:cNvPicPr>
            <a:picLocks noChangeAspect="1"/>
          </p:cNvPicPr>
          <p:nvPr/>
        </p:nvPicPr>
        <p:blipFill>
          <a:blip r:embed="rId2"/>
          <a:stretch>
            <a:fillRect/>
          </a:stretch>
        </p:blipFill>
        <p:spPr>
          <a:xfrm>
            <a:off x="6419502" y="4272890"/>
            <a:ext cx="1248705" cy="1248705"/>
          </a:xfrm>
          <a:prstGeom prst="rect">
            <a:avLst/>
          </a:prstGeom>
        </p:spPr>
      </p:pic>
      <p:pic>
        <p:nvPicPr>
          <p:cNvPr id="9" name="Obraz 10" descr="Obraz zawierający nóż&#10;&#10;Opis wygenerowany przy bardzo wysokim poziomie pewności">
            <a:extLst>
              <a:ext uri="{FF2B5EF4-FFF2-40B4-BE49-F238E27FC236}">
                <a16:creationId xmlns:a16="http://schemas.microsoft.com/office/drawing/2014/main" id="{0829FA0D-8EA8-44E6-9001-2A6D5D37B44A}"/>
              </a:ext>
            </a:extLst>
          </p:cNvPr>
          <p:cNvPicPr>
            <a:picLocks noChangeAspect="1"/>
          </p:cNvPicPr>
          <p:nvPr/>
        </p:nvPicPr>
        <p:blipFill>
          <a:blip r:embed="rId3"/>
          <a:stretch>
            <a:fillRect/>
          </a:stretch>
        </p:blipFill>
        <p:spPr>
          <a:xfrm>
            <a:off x="2450849" y="3428333"/>
            <a:ext cx="1340006" cy="1330713"/>
          </a:xfrm>
          <a:prstGeom prst="rect">
            <a:avLst/>
          </a:prstGeom>
        </p:spPr>
      </p:pic>
    </p:spTree>
    <p:extLst>
      <p:ext uri="{BB962C8B-B14F-4D97-AF65-F5344CB8AC3E}">
        <p14:creationId xmlns:p14="http://schemas.microsoft.com/office/powerpoint/2010/main" val="2517948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FBF15FB-7D0F-4FDB-98C9-4E93A6273194}"/>
              </a:ext>
            </a:extLst>
          </p:cNvPr>
          <p:cNvSpPr>
            <a:spLocks noGrp="1"/>
          </p:cNvSpPr>
          <p:nvPr>
            <p:ph type="title"/>
          </p:nvPr>
        </p:nvSpPr>
        <p:spPr>
          <a:xfrm>
            <a:off x="990932" y="286603"/>
            <a:ext cx="6750987" cy="1450757"/>
          </a:xfrm>
        </p:spPr>
        <p:txBody>
          <a:bodyPr>
            <a:normAutofit/>
          </a:bodyPr>
          <a:lstStyle/>
          <a:p>
            <a:pPr algn="ctr"/>
            <a:r>
              <a:rPr lang="pl-PL" dirty="0">
                <a:solidFill>
                  <a:schemeClr val="accent2"/>
                </a:solidFill>
                <a:cs typeface="Calibri Light"/>
              </a:rPr>
              <a:t>Podział anten ze względu na kierunkowość</a:t>
            </a:r>
          </a:p>
        </p:txBody>
      </p:sp>
      <p:sp>
        <p:nvSpPr>
          <p:cNvPr id="3" name="Symbol zastępczy zawartości 2">
            <a:extLst>
              <a:ext uri="{FF2B5EF4-FFF2-40B4-BE49-F238E27FC236}">
                <a16:creationId xmlns:a16="http://schemas.microsoft.com/office/drawing/2014/main" id="{D2920244-5F93-4D79-AA64-B4A0BC6FA733}"/>
              </a:ext>
            </a:extLst>
          </p:cNvPr>
          <p:cNvSpPr>
            <a:spLocks noGrp="1"/>
          </p:cNvSpPr>
          <p:nvPr>
            <p:ph idx="1"/>
          </p:nvPr>
        </p:nvSpPr>
        <p:spPr>
          <a:xfrm>
            <a:off x="988448" y="1763767"/>
            <a:ext cx="6697715" cy="3845131"/>
          </a:xfrm>
        </p:spPr>
        <p:txBody>
          <a:bodyPr vert="horz" lIns="0" tIns="45720" rIns="0" bIns="45720" rtlCol="0" anchor="t">
            <a:normAutofit fontScale="92500" lnSpcReduction="20000"/>
          </a:bodyPr>
          <a:lstStyle/>
          <a:p>
            <a:r>
              <a:rPr lang="pl-PL" dirty="0">
                <a:latin typeface="Calibri  "/>
              </a:rPr>
              <a:t>Anteny dzielone są również ze względu na swoją kierunkowość. Możemy wyróżnić trzy typy takich anten:
-Dookólne– ten typ anten jest głównie wykorzystywany przy urządzeniach mobilnych. Fale takiej anteny rozchodzą się w sposób jednostajny w każdym kierunku.</a:t>
            </a:r>
            <a:endParaRPr lang="pl-PL">
              <a:latin typeface="Calibri  "/>
              <a:cs typeface="Calibri" panose="020F0502020204030204"/>
            </a:endParaRPr>
          </a:p>
          <a:p>
            <a:r>
              <a:rPr lang="pl-PL" dirty="0">
                <a:latin typeface="Calibri  "/>
              </a:rPr>
              <a:t>
-Kierunkowe– jak sama nazwa wskazuje, antena taka skierowana jest w jednym, wyszczególnionym kierunku.</a:t>
            </a:r>
            <a:endParaRPr lang="pl-PL">
              <a:latin typeface="Calibri  "/>
              <a:cs typeface="Calibri" panose="020F0502020204030204"/>
            </a:endParaRPr>
          </a:p>
          <a:p>
            <a:r>
              <a:rPr lang="pl-PL" dirty="0">
                <a:latin typeface="Calibri  "/>
              </a:rPr>
              <a:t>
-Izotropowe– ten typ anteny emituje sygnały w każdym kierunku bez strat.</a:t>
            </a:r>
            <a:endParaRPr lang="pl-PL">
              <a:latin typeface="Calibri  "/>
              <a:cs typeface="Calibri" panose="020F0502020204030204"/>
            </a:endParaRPr>
          </a:p>
          <a:p>
            <a:pPr marL="0" indent="0">
              <a:buNone/>
            </a:pPr>
            <a:endParaRPr lang="en-US" dirty="0">
              <a:latin typeface="Calibri  "/>
              <a:cs typeface="Calibri"/>
            </a:endParaRPr>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Obraz 4" descr="Obraz zawierający biały, patelnia&#10;&#10;Opis wygenerowany przy bardzo wysokim poziomie pewności">
            <a:extLst>
              <a:ext uri="{FF2B5EF4-FFF2-40B4-BE49-F238E27FC236}">
                <a16:creationId xmlns:a16="http://schemas.microsoft.com/office/drawing/2014/main" id="{BCFC98F5-A065-4CCB-94EF-DEE81F766A32}"/>
              </a:ext>
            </a:extLst>
          </p:cNvPr>
          <p:cNvPicPr>
            <a:picLocks noChangeAspect="1"/>
          </p:cNvPicPr>
          <p:nvPr/>
        </p:nvPicPr>
        <p:blipFill>
          <a:blip r:embed="rId2"/>
          <a:stretch>
            <a:fillRect/>
          </a:stretch>
        </p:blipFill>
        <p:spPr>
          <a:xfrm>
            <a:off x="547684" y="5036902"/>
            <a:ext cx="2743200" cy="1536192"/>
          </a:xfrm>
          <a:prstGeom prst="rect">
            <a:avLst/>
          </a:prstGeom>
        </p:spPr>
      </p:pic>
      <p:pic>
        <p:nvPicPr>
          <p:cNvPr id="6" name="Obraz 6" descr="Obraz zawierający obiekt, antena&#10;&#10;Opis wygenerowany przy bardzo wysokim poziomie pewności">
            <a:extLst>
              <a:ext uri="{FF2B5EF4-FFF2-40B4-BE49-F238E27FC236}">
                <a16:creationId xmlns:a16="http://schemas.microsoft.com/office/drawing/2014/main" id="{6F7FEA5B-58C7-476E-A8BB-EB65CF234300}"/>
              </a:ext>
            </a:extLst>
          </p:cNvPr>
          <p:cNvPicPr>
            <a:picLocks noChangeAspect="1"/>
          </p:cNvPicPr>
          <p:nvPr/>
        </p:nvPicPr>
        <p:blipFill>
          <a:blip r:embed="rId3"/>
          <a:stretch>
            <a:fillRect/>
          </a:stretch>
        </p:blipFill>
        <p:spPr>
          <a:xfrm>
            <a:off x="3625112" y="4828173"/>
            <a:ext cx="2247900" cy="2028825"/>
          </a:xfrm>
          <a:prstGeom prst="rect">
            <a:avLst/>
          </a:prstGeom>
        </p:spPr>
      </p:pic>
      <p:pic>
        <p:nvPicPr>
          <p:cNvPr id="9" name="Obraz 10" descr="Obraz zawierający obiekt, wewnątrz, trzymający, małe&#10;&#10;Opis wygenerowany przy bardzo wysokim poziomie pewności">
            <a:extLst>
              <a:ext uri="{FF2B5EF4-FFF2-40B4-BE49-F238E27FC236}">
                <a16:creationId xmlns:a16="http://schemas.microsoft.com/office/drawing/2014/main" id="{9718D239-5C64-4A22-B27E-9A5800E94FCB}"/>
              </a:ext>
            </a:extLst>
          </p:cNvPr>
          <p:cNvPicPr>
            <a:picLocks noChangeAspect="1"/>
          </p:cNvPicPr>
          <p:nvPr/>
        </p:nvPicPr>
        <p:blipFill>
          <a:blip r:embed="rId4"/>
          <a:stretch>
            <a:fillRect/>
          </a:stretch>
        </p:blipFill>
        <p:spPr>
          <a:xfrm>
            <a:off x="6088092" y="4826786"/>
            <a:ext cx="2047504" cy="2031300"/>
          </a:xfrm>
          <a:prstGeom prst="rect">
            <a:avLst/>
          </a:prstGeom>
        </p:spPr>
      </p:pic>
    </p:spTree>
    <p:extLst>
      <p:ext uri="{BB962C8B-B14F-4D97-AF65-F5344CB8AC3E}">
        <p14:creationId xmlns:p14="http://schemas.microsoft.com/office/powerpoint/2010/main" val="1890539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a:extLst>
              <a:ext uri="{FF2B5EF4-FFF2-40B4-BE49-F238E27FC236}">
                <a16:creationId xmlns:a16="http://schemas.microsoft.com/office/drawing/2014/main" id="{1DF664AC-7519-4329-AC19-B613A7F3B829}"/>
              </a:ext>
            </a:extLst>
          </p:cNvPr>
          <p:cNvSpPr>
            <a:spLocks noGrp="1"/>
          </p:cNvSpPr>
          <p:nvPr>
            <p:ph type="title"/>
          </p:nvPr>
        </p:nvSpPr>
        <p:spPr>
          <a:xfrm>
            <a:off x="1066800" y="5252936"/>
            <a:ext cx="10058400" cy="1028715"/>
          </a:xfrm>
        </p:spPr>
        <p:txBody>
          <a:bodyPr anchor="ctr">
            <a:normAutofit/>
          </a:bodyPr>
          <a:lstStyle/>
          <a:p>
            <a:pPr algn="ctr"/>
            <a:r>
              <a:rPr lang="pl-PL">
                <a:solidFill>
                  <a:srgbClr val="FFFFFF"/>
                </a:solidFill>
                <a:cs typeface="Calibri Light"/>
              </a:rPr>
              <a:t>Podstawowe rodzaje anten</a:t>
            </a:r>
          </a:p>
        </p:txBody>
      </p:sp>
      <p:pic>
        <p:nvPicPr>
          <p:cNvPr id="4" name="Obraz 4" descr="Obraz zawierający obiekt, antena&#10;&#10;Opis wygenerowany przy bardzo wysokim poziomie pewności">
            <a:extLst>
              <a:ext uri="{FF2B5EF4-FFF2-40B4-BE49-F238E27FC236}">
                <a16:creationId xmlns:a16="http://schemas.microsoft.com/office/drawing/2014/main" id="{0D01E3E3-BD87-4570-846C-5A1F001AE6B1}"/>
              </a:ext>
            </a:extLst>
          </p:cNvPr>
          <p:cNvPicPr>
            <a:picLocks noGrp="1" noChangeAspect="1"/>
          </p:cNvPicPr>
          <p:nvPr>
            <p:ph idx="1"/>
          </p:nvPr>
        </p:nvPicPr>
        <p:blipFill>
          <a:blip r:embed="rId2"/>
          <a:stretch>
            <a:fillRect/>
          </a:stretch>
        </p:blipFill>
        <p:spPr>
          <a:xfrm>
            <a:off x="679568" y="351236"/>
            <a:ext cx="2428875" cy="1876425"/>
          </a:xfrm>
        </p:spPr>
      </p:pic>
      <p:sp>
        <p:nvSpPr>
          <p:cNvPr id="21" name="Rectangle 20">
            <a:extLst>
              <a:ext uri="{FF2B5EF4-FFF2-40B4-BE49-F238E27FC236}">
                <a16:creationId xmlns:a16="http://schemas.microsoft.com/office/drawing/2014/main" id="{5E1ED12F-9F06-4B37-87B7-F98F52937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pole tekstowe 5">
            <a:extLst>
              <a:ext uri="{FF2B5EF4-FFF2-40B4-BE49-F238E27FC236}">
                <a16:creationId xmlns:a16="http://schemas.microsoft.com/office/drawing/2014/main" id="{0B35D0E7-3C27-4B49-93BB-B0AB58070EF0}"/>
              </a:ext>
            </a:extLst>
          </p:cNvPr>
          <p:cNvSpPr txBox="1"/>
          <p:nvPr/>
        </p:nvSpPr>
        <p:spPr>
          <a:xfrm>
            <a:off x="736270" y="2369127"/>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antena telewizyjna</a:t>
            </a:r>
          </a:p>
        </p:txBody>
      </p:sp>
      <p:pic>
        <p:nvPicPr>
          <p:cNvPr id="7" name="Obraz 8">
            <a:extLst>
              <a:ext uri="{FF2B5EF4-FFF2-40B4-BE49-F238E27FC236}">
                <a16:creationId xmlns:a16="http://schemas.microsoft.com/office/drawing/2014/main" id="{4A2BA4DD-0735-4570-8C6A-7B4CE99B18AE}"/>
              </a:ext>
            </a:extLst>
          </p:cNvPr>
          <p:cNvPicPr>
            <a:picLocks noChangeAspect="1"/>
          </p:cNvPicPr>
          <p:nvPr/>
        </p:nvPicPr>
        <p:blipFill>
          <a:blip r:embed="rId3"/>
          <a:stretch>
            <a:fillRect/>
          </a:stretch>
        </p:blipFill>
        <p:spPr>
          <a:xfrm>
            <a:off x="3108475" y="518385"/>
            <a:ext cx="2466975" cy="1847850"/>
          </a:xfrm>
          <a:prstGeom prst="rect">
            <a:avLst/>
          </a:prstGeom>
        </p:spPr>
      </p:pic>
      <p:sp>
        <p:nvSpPr>
          <p:cNvPr id="11" name="pole tekstowe 10">
            <a:extLst>
              <a:ext uri="{FF2B5EF4-FFF2-40B4-BE49-F238E27FC236}">
                <a16:creationId xmlns:a16="http://schemas.microsoft.com/office/drawing/2014/main" id="{681E96A8-1B69-4E8C-A923-24F6C16B0AB5}"/>
              </a:ext>
            </a:extLst>
          </p:cNvPr>
          <p:cNvSpPr txBox="1"/>
          <p:nvPr/>
        </p:nvSpPr>
        <p:spPr>
          <a:xfrm>
            <a:off x="3487387" y="2369127"/>
            <a:ext cx="215933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antena radiowa</a:t>
            </a:r>
          </a:p>
        </p:txBody>
      </p:sp>
      <p:pic>
        <p:nvPicPr>
          <p:cNvPr id="13" name="Obraz 13" descr="Obraz zawierający obiekt, antena&#10;&#10;Opis wygenerowany przy bardzo wysokim poziomie pewności">
            <a:extLst>
              <a:ext uri="{FF2B5EF4-FFF2-40B4-BE49-F238E27FC236}">
                <a16:creationId xmlns:a16="http://schemas.microsoft.com/office/drawing/2014/main" id="{4A6CFED5-926B-45B4-A603-F8A4B5380539}"/>
              </a:ext>
            </a:extLst>
          </p:cNvPr>
          <p:cNvPicPr>
            <a:picLocks noChangeAspect="1"/>
          </p:cNvPicPr>
          <p:nvPr/>
        </p:nvPicPr>
        <p:blipFill>
          <a:blip r:embed="rId4"/>
          <a:stretch>
            <a:fillRect/>
          </a:stretch>
        </p:blipFill>
        <p:spPr>
          <a:xfrm>
            <a:off x="5575465" y="715884"/>
            <a:ext cx="2743200" cy="1645920"/>
          </a:xfrm>
          <a:prstGeom prst="rect">
            <a:avLst/>
          </a:prstGeom>
        </p:spPr>
      </p:pic>
      <p:sp>
        <p:nvSpPr>
          <p:cNvPr id="15" name="pole tekstowe 14">
            <a:extLst>
              <a:ext uri="{FF2B5EF4-FFF2-40B4-BE49-F238E27FC236}">
                <a16:creationId xmlns:a16="http://schemas.microsoft.com/office/drawing/2014/main" id="{AA4805F9-3737-45FC-9900-505A52F4133A}"/>
              </a:ext>
            </a:extLst>
          </p:cNvPr>
          <p:cNvSpPr txBox="1"/>
          <p:nvPr/>
        </p:nvSpPr>
        <p:spPr>
          <a:xfrm>
            <a:off x="5812972" y="2369127"/>
            <a:ext cx="226818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antena internetowa</a:t>
            </a:r>
          </a:p>
        </p:txBody>
      </p:sp>
      <p:pic>
        <p:nvPicPr>
          <p:cNvPr id="16" name="Obraz 17" descr="Obraz zawierający obiekt, antena&#10;&#10;Opis wygenerowany przy bardzo wysokim poziomie pewności">
            <a:extLst>
              <a:ext uri="{FF2B5EF4-FFF2-40B4-BE49-F238E27FC236}">
                <a16:creationId xmlns:a16="http://schemas.microsoft.com/office/drawing/2014/main" id="{1DA44890-313F-4C73-9889-B813CB3B1231}"/>
              </a:ext>
            </a:extLst>
          </p:cNvPr>
          <p:cNvPicPr>
            <a:picLocks noChangeAspect="1"/>
          </p:cNvPicPr>
          <p:nvPr/>
        </p:nvPicPr>
        <p:blipFill>
          <a:blip r:embed="rId5"/>
          <a:stretch>
            <a:fillRect/>
          </a:stretch>
        </p:blipFill>
        <p:spPr>
          <a:xfrm>
            <a:off x="8652593" y="914462"/>
            <a:ext cx="2743200" cy="1447060"/>
          </a:xfrm>
          <a:prstGeom prst="rect">
            <a:avLst/>
          </a:prstGeom>
        </p:spPr>
      </p:pic>
      <p:sp>
        <p:nvSpPr>
          <p:cNvPr id="20" name="pole tekstowe 19">
            <a:extLst>
              <a:ext uri="{FF2B5EF4-FFF2-40B4-BE49-F238E27FC236}">
                <a16:creationId xmlns:a16="http://schemas.microsoft.com/office/drawing/2014/main" id="{D0E97D24-EC45-4B61-BF9D-42B573D89A06}"/>
              </a:ext>
            </a:extLst>
          </p:cNvPr>
          <p:cNvSpPr txBox="1"/>
          <p:nvPr/>
        </p:nvSpPr>
        <p:spPr>
          <a:xfrm>
            <a:off x="8762010" y="2369127"/>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antena komunikacyjna</a:t>
            </a:r>
          </a:p>
        </p:txBody>
      </p:sp>
    </p:spTree>
    <p:extLst>
      <p:ext uri="{BB962C8B-B14F-4D97-AF65-F5344CB8AC3E}">
        <p14:creationId xmlns:p14="http://schemas.microsoft.com/office/powerpoint/2010/main" val="3984506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DF664AC-7519-4329-AC19-B613A7F3B829}"/>
              </a:ext>
            </a:extLst>
          </p:cNvPr>
          <p:cNvSpPr>
            <a:spLocks noGrp="1"/>
          </p:cNvSpPr>
          <p:nvPr>
            <p:ph type="title"/>
          </p:nvPr>
        </p:nvSpPr>
        <p:spPr>
          <a:xfrm>
            <a:off x="990932" y="286603"/>
            <a:ext cx="6750987" cy="1450757"/>
          </a:xfrm>
        </p:spPr>
        <p:txBody>
          <a:bodyPr>
            <a:normAutofit/>
          </a:bodyPr>
          <a:lstStyle/>
          <a:p>
            <a:pPr algn="ctr"/>
            <a:r>
              <a:rPr lang="pl-PL" dirty="0">
                <a:solidFill>
                  <a:schemeClr val="accent2"/>
                </a:solidFill>
                <a:cs typeface="Calibri Light"/>
              </a:rPr>
              <a:t>Anteny telewizyjne</a:t>
            </a:r>
            <a:endParaRPr lang="pl-PL"/>
          </a:p>
        </p:txBody>
      </p:sp>
      <p:sp>
        <p:nvSpPr>
          <p:cNvPr id="3" name="Symbol zastępczy zawartości 2">
            <a:extLst>
              <a:ext uri="{FF2B5EF4-FFF2-40B4-BE49-F238E27FC236}">
                <a16:creationId xmlns:a16="http://schemas.microsoft.com/office/drawing/2014/main" id="{B7DC153C-E239-4FAE-B62C-7D7ED49A7578}"/>
              </a:ext>
            </a:extLst>
          </p:cNvPr>
          <p:cNvSpPr>
            <a:spLocks noGrp="1"/>
          </p:cNvSpPr>
          <p:nvPr>
            <p:ph idx="1"/>
          </p:nvPr>
        </p:nvSpPr>
        <p:spPr>
          <a:xfrm>
            <a:off x="1044204" y="2023962"/>
            <a:ext cx="6697715" cy="3845131"/>
          </a:xfrm>
        </p:spPr>
        <p:txBody>
          <a:bodyPr vert="horz" lIns="0" tIns="45720" rIns="0" bIns="45720" rtlCol="0" anchor="t">
            <a:normAutofit/>
          </a:bodyPr>
          <a:lstStyle/>
          <a:p>
            <a:r>
              <a:rPr lang="pl-PL" dirty="0">
                <a:ea typeface="+mn-lt"/>
                <a:cs typeface="+mn-lt"/>
              </a:rPr>
              <a:t>Dobierane są ze względu na zakres działania. Istotna jest odległość, na jaką działa konkretny typ anteny. Możemy zakupić anteny siatkowe, pokojowe czy kierunkowe. Dość często wybierane są anteny siatkowe, biorąc pod uwagę ich właściwości. Przede wszystkim, anteny siatkowe posiadaj mocne wzmacniacze, które niwelują zakłócenia i w sposób znaczny wzmacniają sygnał anteny. Innym typem skutecznej anteny telewizyjnej, jest antena kierunkowa, którą należy skierować w kierunku nadajnika.</a:t>
            </a:r>
            <a:endParaRPr lang="pl-PL" dirty="0"/>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39961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71A1AA0-12BE-42E7-8B48-6E26130ABEBA}"/>
              </a:ext>
            </a:extLst>
          </p:cNvPr>
          <p:cNvSpPr>
            <a:spLocks noGrp="1"/>
          </p:cNvSpPr>
          <p:nvPr>
            <p:ph type="title"/>
          </p:nvPr>
        </p:nvSpPr>
        <p:spPr>
          <a:xfrm>
            <a:off x="990932" y="286603"/>
            <a:ext cx="6750987" cy="1450757"/>
          </a:xfrm>
        </p:spPr>
        <p:txBody>
          <a:bodyPr>
            <a:normAutofit/>
          </a:bodyPr>
          <a:lstStyle/>
          <a:p>
            <a:pPr algn="ctr"/>
            <a:r>
              <a:rPr lang="pl-PL" dirty="0">
                <a:solidFill>
                  <a:schemeClr val="accent2"/>
                </a:solidFill>
                <a:cs typeface="Calibri Light"/>
              </a:rPr>
              <a:t>Anteny Radiowe</a:t>
            </a:r>
          </a:p>
        </p:txBody>
      </p:sp>
      <p:sp>
        <p:nvSpPr>
          <p:cNvPr id="3" name="Symbol zastępczy zawartości 2">
            <a:extLst>
              <a:ext uri="{FF2B5EF4-FFF2-40B4-BE49-F238E27FC236}">
                <a16:creationId xmlns:a16="http://schemas.microsoft.com/office/drawing/2014/main" id="{66DD9726-9565-4FDB-A41F-5930B5743CF5}"/>
              </a:ext>
            </a:extLst>
          </p:cNvPr>
          <p:cNvSpPr>
            <a:spLocks noGrp="1"/>
          </p:cNvSpPr>
          <p:nvPr>
            <p:ph idx="1"/>
          </p:nvPr>
        </p:nvSpPr>
        <p:spPr>
          <a:xfrm>
            <a:off x="1044204" y="2023962"/>
            <a:ext cx="6697715" cy="3845131"/>
          </a:xfrm>
        </p:spPr>
        <p:txBody>
          <a:bodyPr vert="horz" lIns="0" tIns="45720" rIns="0" bIns="45720" rtlCol="0" anchor="t">
            <a:normAutofit/>
          </a:bodyPr>
          <a:lstStyle/>
          <a:p>
            <a:r>
              <a:rPr lang="pl-PL" dirty="0">
                <a:ea typeface="+mn-lt"/>
                <a:cs typeface="+mn-lt"/>
              </a:rPr>
              <a:t>Dzielą się przede wszystkim ze względu na umiejscowienie. Niektóre typy anten są przeznaczone do montażu w pomieszczeniach (anteny wewnętrzne) oraz poza naszym Obecnie, oba typy cieszą się dość dużą popularnością. Anteny radiowe muszą ‘’załapać się’’ na odpowiedni typ częstotliwości, który najczęściej wynosi od 65 MHz, do 108 MHz.</a:t>
            </a:r>
            <a:endParaRPr lang="pl-PL" dirty="0"/>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65436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D7BF8F2-A0A7-4F87-9D47-37D436B3EDFB}"/>
              </a:ext>
            </a:extLst>
          </p:cNvPr>
          <p:cNvSpPr>
            <a:spLocks noGrp="1"/>
          </p:cNvSpPr>
          <p:nvPr>
            <p:ph type="title"/>
          </p:nvPr>
        </p:nvSpPr>
        <p:spPr>
          <a:xfrm>
            <a:off x="990932" y="286603"/>
            <a:ext cx="6750987" cy="1450757"/>
          </a:xfrm>
        </p:spPr>
        <p:txBody>
          <a:bodyPr>
            <a:normAutofit/>
          </a:bodyPr>
          <a:lstStyle/>
          <a:p>
            <a:pPr algn="ctr"/>
            <a:r>
              <a:rPr lang="pl-PL" dirty="0">
                <a:solidFill>
                  <a:schemeClr val="accent2"/>
                </a:solidFill>
                <a:cs typeface="Calibri Light"/>
              </a:rPr>
              <a:t>Anteny internetowe</a:t>
            </a:r>
          </a:p>
        </p:txBody>
      </p:sp>
      <p:sp>
        <p:nvSpPr>
          <p:cNvPr id="3" name="Symbol zastępczy zawartości 2">
            <a:extLst>
              <a:ext uri="{FF2B5EF4-FFF2-40B4-BE49-F238E27FC236}">
                <a16:creationId xmlns:a16="http://schemas.microsoft.com/office/drawing/2014/main" id="{8D6E55A0-E05C-41A2-B3CF-E98921C0E1B6}"/>
              </a:ext>
            </a:extLst>
          </p:cNvPr>
          <p:cNvSpPr>
            <a:spLocks noGrp="1"/>
          </p:cNvSpPr>
          <p:nvPr>
            <p:ph idx="1"/>
          </p:nvPr>
        </p:nvSpPr>
        <p:spPr>
          <a:xfrm>
            <a:off x="1044204" y="2023962"/>
            <a:ext cx="6697715" cy="3845131"/>
          </a:xfrm>
        </p:spPr>
        <p:txBody>
          <a:bodyPr vert="horz" lIns="0" tIns="45720" rIns="0" bIns="45720" rtlCol="0" anchor="t">
            <a:normAutofit/>
          </a:bodyPr>
          <a:lstStyle/>
          <a:p>
            <a:r>
              <a:rPr lang="pl-PL" dirty="0">
                <a:latin typeface="Calibri  "/>
              </a:rPr>
              <a:t>Przeznaczane są typowo do konkretnych miejsc, łączy i urządzeń. Antena internetowa umożliwia działanie na częstotliwości sięgającej od 800 MHz, nawet do 2500 MHz. Anteny kierunkowe, szerokopasmowe i inne, poprawiają zasięg oraz umożliwiają łączenie się ze wszystkimi nadajnikami.</a:t>
            </a:r>
            <a:endParaRPr lang="pl-PL">
              <a:latin typeface="Calibri  "/>
              <a:cs typeface="Calibri" panose="020F0502020204030204"/>
            </a:endParaRPr>
          </a:p>
          <a:p>
            <a:br>
              <a:rPr lang="en-US" dirty="0"/>
            </a:br>
            <a:endParaRPr lang="en-US" dirty="0"/>
          </a:p>
          <a:p>
            <a:endParaRPr lang="pl-PL" dirty="0">
              <a:cs typeface="Calibri"/>
            </a:endParaRPr>
          </a:p>
        </p:txBody>
      </p:sp>
      <p:sp>
        <p:nvSpPr>
          <p:cNvPr id="6"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2993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035F2E8-938A-4884-A664-F75844D97852}"/>
              </a:ext>
            </a:extLst>
          </p:cNvPr>
          <p:cNvSpPr>
            <a:spLocks noGrp="1"/>
          </p:cNvSpPr>
          <p:nvPr>
            <p:ph type="title"/>
          </p:nvPr>
        </p:nvSpPr>
        <p:spPr>
          <a:xfrm>
            <a:off x="990932" y="286603"/>
            <a:ext cx="6750987" cy="1450757"/>
          </a:xfrm>
        </p:spPr>
        <p:txBody>
          <a:bodyPr>
            <a:normAutofit/>
          </a:bodyPr>
          <a:lstStyle/>
          <a:p>
            <a:pPr algn="ctr"/>
            <a:r>
              <a:rPr lang="pl-PL" dirty="0">
                <a:solidFill>
                  <a:schemeClr val="accent2"/>
                </a:solidFill>
                <a:cs typeface="Calibri Light"/>
              </a:rPr>
              <a:t>Anteny komunikacyjna</a:t>
            </a:r>
          </a:p>
        </p:txBody>
      </p:sp>
      <p:sp>
        <p:nvSpPr>
          <p:cNvPr id="3" name="Symbol zastępczy zawartości 2">
            <a:extLst>
              <a:ext uri="{FF2B5EF4-FFF2-40B4-BE49-F238E27FC236}">
                <a16:creationId xmlns:a16="http://schemas.microsoft.com/office/drawing/2014/main" id="{2A873F6C-62E2-422E-A8CD-FB064C71868B}"/>
              </a:ext>
            </a:extLst>
          </p:cNvPr>
          <p:cNvSpPr>
            <a:spLocks noGrp="1"/>
          </p:cNvSpPr>
          <p:nvPr>
            <p:ph idx="1"/>
          </p:nvPr>
        </p:nvSpPr>
        <p:spPr>
          <a:xfrm>
            <a:off x="1044204" y="2023962"/>
            <a:ext cx="6697715" cy="3845131"/>
          </a:xfrm>
        </p:spPr>
        <p:txBody>
          <a:bodyPr vert="horz" lIns="0" tIns="45720" rIns="0" bIns="45720" rtlCol="0" anchor="t">
            <a:normAutofit/>
          </a:bodyPr>
          <a:lstStyle/>
          <a:p>
            <a:r>
              <a:rPr lang="pl-PL" b="1" dirty="0">
                <a:ea typeface="+mn-lt"/>
                <a:cs typeface="+mn-lt"/>
              </a:rPr>
              <a:t>Komunikacyjne anteny</a:t>
            </a:r>
            <a:r>
              <a:rPr lang="pl-PL" dirty="0">
                <a:ea typeface="+mn-lt"/>
                <a:cs typeface="+mn-lt"/>
              </a:rPr>
              <a:t> służą do codziennych funkcji, takich jak łączenie się z systemem, który pozwala nam np. na otwieranie bramy. Anteny komunikacyjne mogą być wykorzystywane w trudniejszych warunkach.</a:t>
            </a:r>
            <a:endParaRPr lang="pl-PL" dirty="0"/>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3077766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0</TotalTime>
  <Words>377</Words>
  <Application>Microsoft Office PowerPoint</Application>
  <PresentationFormat>Panoramiczny</PresentationFormat>
  <Paragraphs>31</Paragraphs>
  <Slides>9</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9</vt:i4>
      </vt:variant>
    </vt:vector>
  </HeadingPairs>
  <TitlesOfParts>
    <vt:vector size="13" baseType="lpstr">
      <vt:lpstr>Calibri</vt:lpstr>
      <vt:lpstr>Calibri  </vt:lpstr>
      <vt:lpstr>Calibri Light</vt:lpstr>
      <vt:lpstr>Retrospect</vt:lpstr>
      <vt:lpstr>Anteny i ich rodzaje</vt:lpstr>
      <vt:lpstr>Co to jest antena?</vt:lpstr>
      <vt:lpstr>Podział anten ze względu na polaryzację fal</vt:lpstr>
      <vt:lpstr>Podział anten ze względu na kierunkowość</vt:lpstr>
      <vt:lpstr>Podstawowe rodzaje anten</vt:lpstr>
      <vt:lpstr>Anteny telewizyjne</vt:lpstr>
      <vt:lpstr>Anteny Radiowe</vt:lpstr>
      <vt:lpstr>Anteny internetowe</vt:lpstr>
      <vt:lpstr>Anteny komunikacyjna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Ronald Kowalski</cp:lastModifiedBy>
  <cp:revision>187</cp:revision>
  <dcterms:created xsi:type="dcterms:W3CDTF">2020-04-20T17:52:27Z</dcterms:created>
  <dcterms:modified xsi:type="dcterms:W3CDTF">2020-04-28T08:31:44Z</dcterms:modified>
</cp:coreProperties>
</file>