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86F322-8CA2-4040-B4F5-F996EF4C7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F9FA041-5930-461D-9EB0-F1258E670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0583E8-507B-4244-A08A-96BC4379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19A578-CB8E-46A7-95DC-FDFBA579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B5535C-E649-4D4C-9919-EB6C50A9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05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DDEA0-00A5-48E5-9F6E-AF8E6850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8DF229-C0E6-4087-A7D5-FD5EF04FA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6630F3-3FEB-47DD-A682-5FD841B26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28C435-9854-45A9-9A2A-B09B76E3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128A9E-81C3-4072-8829-DC779703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49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AC1B1AC-CCBA-47CC-A420-115A8C3FC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F78872-3E0F-43A2-A210-9EA5AC9B8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7847D9-9DDD-4CC2-A88D-D2707E53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534CA9-2E4E-444E-AC62-7376B983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42F146-D912-4047-8B17-70261486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69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CCE8E-036A-4A52-9595-3091C813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D28278-841C-420E-9242-608ECF5D6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2C7DDB-2268-4A21-8445-44D2C024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ACD1A4-79E6-4785-8096-3B37C864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5BA4F7-275E-4D36-A2EA-F3355EE2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95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484C9-D53D-47AA-BD87-E63815DB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AE46A6-E829-44D3-991F-BBB32BC4B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B5B843-BF80-47F6-B96C-4B88DB8B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CCD6E4-01AB-4637-AA27-B94787B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36BB59-189A-411E-B7AE-994D1E83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12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8CA28-16F1-4D1D-9C3F-15FCAE9A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F5F939-66B1-4F23-8515-2F8D89A92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D124E0-52DD-4673-8D1E-318074CE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AC5F41-45FE-4E19-A602-6079E7C4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29ABEE-87DB-4778-8F62-FA1A7B6D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E7B704-056D-4D58-A45D-60AF8072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0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42461-75DE-4546-9844-3D6CA1CF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B67D87-03E7-47BA-8127-08D407AFF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69CF31-E47B-4F23-B101-DD3496D90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F695784-6D07-42C0-9368-9880B018C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DFD6BBE-00C0-494E-A2DC-5F565B50E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9D8D83E-B080-414C-945A-6900AAD9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0D20BDF-9790-424B-B5C8-4F7C1CF0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A10426-FFA5-490B-92D6-3DB822F8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4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6AD5C1-FC92-499F-8349-C40725B2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765D172-CE32-4C4F-AA0E-3C507C48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B0A30CB-B686-4555-92A7-7AD0D872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B976AF9-41CF-4D26-B4CA-93576196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18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4C2353-EEB6-4CA9-9D50-62605037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8A9C09E-B071-460B-BE7E-44DC5662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DC7E8BA-F8C9-431D-AB9F-FE518400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87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6D9655-F245-4D69-B268-B0615360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A69BE1-A165-4CF2-8269-89E97E348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815659B-0F21-481D-B840-A71A7C2AB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A2A3E9-54F5-48EC-9282-C3BC388C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CC7396-A422-4AB7-83E0-0E83E54B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4A3F7E-EAD3-4D42-841F-16962A5D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00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620941-6E32-4809-B3F2-1136AC30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EA2C0EE-97CB-4CAE-B96C-04167F78F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F60353E-A3BA-4478-BBBA-4AF6D62E6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5447BE-503F-4F3B-82DD-3D01A66E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99A98FD-6BE7-4F99-BD9B-1C4B218B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954282-F560-48AC-BD31-A83FB42A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97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8F0250D-C41C-482C-B804-50458012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5910E7-90CA-4FBA-96D3-759808372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56B0B5-2995-4B3D-9084-FEFB4F052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BDE7-D616-4A05-B72F-157F05512794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B9FFDC-6106-4396-9BB9-0CD37117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79C134-AB93-4A54-B24F-33DAC8399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CD2F-20CA-44FE-B094-D046BBE9C6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413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4F897632-7180-4B2E-B5F5-38335DD3CA22}"/>
              </a:ext>
            </a:extLst>
          </p:cNvPr>
          <p:cNvSpPr/>
          <p:nvPr/>
        </p:nvSpPr>
        <p:spPr>
          <a:xfrm>
            <a:off x="2387741" y="2463879"/>
            <a:ext cx="81197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dirty="0"/>
              <a:t>Anteny i Propagacja Fal</a:t>
            </a:r>
          </a:p>
        </p:txBody>
      </p:sp>
    </p:spTree>
    <p:extLst>
      <p:ext uri="{BB962C8B-B14F-4D97-AF65-F5344CB8AC3E}">
        <p14:creationId xmlns:p14="http://schemas.microsoft.com/office/powerpoint/2010/main" val="292880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85DFEE8-C908-4B09-94C7-272A5B98F276}"/>
              </a:ext>
            </a:extLst>
          </p:cNvPr>
          <p:cNvSpPr/>
          <p:nvPr/>
        </p:nvSpPr>
        <p:spPr>
          <a:xfrm>
            <a:off x="0" y="132140"/>
            <a:ext cx="1219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dirty="0"/>
              <a:t>5. Zysk energetyczny to:</a:t>
            </a:r>
          </a:p>
          <a:p>
            <a:pPr algn="ctr"/>
            <a:endParaRPr lang="pl-PL" sz="4800" dirty="0"/>
          </a:p>
          <a:p>
            <a:r>
              <a:rPr lang="pl-PL" sz="2800" dirty="0"/>
              <a:t>N: stosunek gęstości mocy promieniowanej na kierunku maksymalnego promieniowania do gęstości mocy promieniowanej przez listek tylny</a:t>
            </a:r>
          </a:p>
          <a:p>
            <a:endParaRPr lang="pl-PL" sz="2800" dirty="0"/>
          </a:p>
          <a:p>
            <a:r>
              <a:rPr lang="pl-PL" sz="2800" dirty="0"/>
              <a:t>P: wielokrotność stosunku gęstości promieniowania w danym kierunku do mocy doprowadzonej do zacisków anteny </a:t>
            </a:r>
          </a:p>
          <a:p>
            <a:endParaRPr lang="pl-PL" sz="2800" dirty="0"/>
          </a:p>
          <a:p>
            <a:r>
              <a:rPr lang="pl-PL" sz="2800" dirty="0"/>
              <a:t>P: jest wyrażany w </a:t>
            </a:r>
            <a:r>
              <a:rPr lang="pl-PL" sz="2800" dirty="0" err="1"/>
              <a:t>dB</a:t>
            </a:r>
            <a:r>
              <a:rPr lang="pl-PL" sz="2800" dirty="0"/>
              <a:t> ze względu na wygodę projektowania</a:t>
            </a:r>
          </a:p>
          <a:p>
            <a:endParaRPr lang="pl-PL" sz="2800" dirty="0"/>
          </a:p>
          <a:p>
            <a:r>
              <a:rPr lang="pl-PL" sz="2800" dirty="0"/>
              <a:t>N: stosunek gęstości mocy promieniowanej na kierunku maksymalnego promieniowania do gęstości mocy promieniowanej przez listki boczne</a:t>
            </a:r>
          </a:p>
        </p:txBody>
      </p:sp>
    </p:spTree>
    <p:extLst>
      <p:ext uri="{BB962C8B-B14F-4D97-AF65-F5344CB8AC3E}">
        <p14:creationId xmlns:p14="http://schemas.microsoft.com/office/powerpoint/2010/main" val="1875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FF0F3747-238E-485F-A601-1C74072A7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7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C46BAADB-3A23-49C8-AF10-54A4C2D78BFD}"/>
              </a:ext>
            </a:extLst>
          </p:cNvPr>
          <p:cNvSpPr/>
          <p:nvPr/>
        </p:nvSpPr>
        <p:spPr>
          <a:xfrm>
            <a:off x="0" y="523319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dirty="0"/>
              <a:t>6. Sprawność anteny:</a:t>
            </a:r>
          </a:p>
          <a:p>
            <a:pPr algn="ctr"/>
            <a:endParaRPr lang="pl-PL" sz="4400" dirty="0"/>
          </a:p>
          <a:p>
            <a:r>
              <a:rPr lang="pl-PL" sz="3200" dirty="0"/>
              <a:t>N: to wartość zysku energetycznego odniesiona do mocy doprowadzonej do anteny</a:t>
            </a:r>
          </a:p>
          <a:p>
            <a:endParaRPr lang="pl-PL" sz="3200" dirty="0"/>
          </a:p>
          <a:p>
            <a:r>
              <a:rPr lang="pl-PL" sz="3200" dirty="0"/>
              <a:t>P: jest to stosunek mocy wypromieniowanej przez antenę do mocy doprowadzonej do wejścia anteny </a:t>
            </a:r>
          </a:p>
          <a:p>
            <a:endParaRPr lang="pl-PL" sz="3200" dirty="0"/>
          </a:p>
          <a:p>
            <a:endParaRPr lang="pl-PL" sz="3200" dirty="0"/>
          </a:p>
          <a:p>
            <a:endParaRPr lang="pl-PL" sz="3200" dirty="0"/>
          </a:p>
          <a:p>
            <a:r>
              <a:rPr lang="pl-PL" sz="3200" dirty="0"/>
              <a:t>N: to wartość zysku kierunkowego odniesiona do mocy doprowadzonej do anteny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A0356B2-DD1E-4E8C-B68C-809EEAFD8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4364369"/>
            <a:ext cx="2539565" cy="147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19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EF33AB34-ACB7-418B-8487-660C953B3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658" y="0"/>
            <a:ext cx="12353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FC2DC11-5E1D-45B8-9C31-92C69A31B6DB}"/>
              </a:ext>
            </a:extLst>
          </p:cNvPr>
          <p:cNvSpPr/>
          <p:nvPr/>
        </p:nvSpPr>
        <p:spPr>
          <a:xfrm>
            <a:off x="691764" y="729734"/>
            <a:ext cx="10808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dirty="0"/>
              <a:t>1. Charakterystyka promieniowania anteny określa: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DE75AD8-060E-4C67-B10D-8F2FBA8D71FC}"/>
              </a:ext>
            </a:extLst>
          </p:cNvPr>
          <p:cNvSpPr/>
          <p:nvPr/>
        </p:nvSpPr>
        <p:spPr>
          <a:xfrm>
            <a:off x="691764" y="1560175"/>
            <a:ext cx="108084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P: unormowany do wartości maksymalnej przestrzenny rozkład natężenia pola</a:t>
            </a:r>
          </a:p>
          <a:p>
            <a:endParaRPr lang="pl-PL" sz="2400" dirty="0"/>
          </a:p>
          <a:p>
            <a:r>
              <a:rPr lang="pl-PL" sz="2400" dirty="0"/>
              <a:t>„Charakterystyka promieniowania anteny jest graficznym odzwierciedleniem 	zdolności promieniowania energii przez antenę w różnych kierunkach. Jest ona 	definiowana jako rozkład pola elektrycznego na powierzchni kuli o bardzo 	dużym promieniu, której środek pokrywa się ze środkiem anteny. (…) 	Charakterystyka jest trójwymiarowa (…) zwykle przedstawia się ją w jednej lub 	dwóch odpowiednio dobranych płaszczyznach” </a:t>
            </a:r>
          </a:p>
          <a:p>
            <a:r>
              <a:rPr lang="pl-PL" sz="2400" dirty="0"/>
              <a:t>N: unormowany do wartości maksymalnej rozkład natężenia pola w jednej 	płaszczyźnie</a:t>
            </a:r>
          </a:p>
          <a:p>
            <a:r>
              <a:rPr lang="pl-PL" sz="2400" dirty="0"/>
              <a:t>N: unormowany do wartości maksymalnej rozkład natężenia pola w dwóch 	płaszczyznach prostopadłych</a:t>
            </a:r>
          </a:p>
          <a:p>
            <a:r>
              <a:rPr lang="pl-PL" sz="2400" dirty="0"/>
              <a:t>N: nienormowany trójwymiarowy rozkład natężenia pola</a:t>
            </a:r>
          </a:p>
        </p:txBody>
      </p:sp>
    </p:spTree>
    <p:extLst>
      <p:ext uri="{BB962C8B-B14F-4D97-AF65-F5344CB8AC3E}">
        <p14:creationId xmlns:p14="http://schemas.microsoft.com/office/powerpoint/2010/main" val="317239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CE52CB3-365C-4B87-8D12-4EE530376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5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2E9D5BE5-6F5C-4E32-BC0D-8E60B2296B72}"/>
              </a:ext>
            </a:extLst>
          </p:cNvPr>
          <p:cNvSpPr/>
          <p:nvPr/>
        </p:nvSpPr>
        <p:spPr>
          <a:xfrm>
            <a:off x="0" y="604503"/>
            <a:ext cx="1219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2. </a:t>
            </a:r>
            <a:r>
              <a:rPr lang="pl-PL" sz="4400" dirty="0"/>
              <a:t>Charakterystyka promieniowania określa 	właściwości anteny w:</a:t>
            </a:r>
          </a:p>
          <a:p>
            <a:endParaRPr lang="pl-PL" sz="3600" dirty="0"/>
          </a:p>
          <a:p>
            <a:r>
              <a:rPr lang="pl-PL" sz="3600" dirty="0"/>
              <a:t>N: strefie pośredniej</a:t>
            </a:r>
          </a:p>
          <a:p>
            <a:endParaRPr lang="pl-PL" sz="3600" dirty="0"/>
          </a:p>
          <a:p>
            <a:r>
              <a:rPr lang="pl-PL" sz="3600" dirty="0"/>
              <a:t>P: strefie dalekiej </a:t>
            </a:r>
          </a:p>
          <a:p>
            <a:endParaRPr lang="pl-PL" sz="3600" dirty="0"/>
          </a:p>
          <a:p>
            <a:r>
              <a:rPr lang="pl-PL" sz="3600" dirty="0"/>
              <a:t>N: strefie bliskiej</a:t>
            </a:r>
          </a:p>
          <a:p>
            <a:endParaRPr lang="pl-PL" sz="3600" dirty="0"/>
          </a:p>
          <a:p>
            <a:r>
              <a:rPr lang="pl-PL" sz="3600" dirty="0"/>
              <a:t>N: strefie bliskiej i pośredniej.</a:t>
            </a:r>
          </a:p>
        </p:txBody>
      </p:sp>
    </p:spTree>
    <p:extLst>
      <p:ext uri="{BB962C8B-B14F-4D97-AF65-F5344CB8AC3E}">
        <p14:creationId xmlns:p14="http://schemas.microsoft.com/office/powerpoint/2010/main" val="424175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B983760-32BB-4B58-A0CC-58F141B1F303}"/>
              </a:ext>
            </a:extLst>
          </p:cNvPr>
          <p:cNvSpPr/>
          <p:nvPr/>
        </p:nvSpPr>
        <p:spPr>
          <a:xfrm>
            <a:off x="0" y="305068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/>
              <a:t>3. Zysk kierunkowy to:</a:t>
            </a:r>
          </a:p>
          <a:p>
            <a:pPr algn="ctr"/>
            <a:endParaRPr lang="pl-PL" sz="2400" dirty="0"/>
          </a:p>
          <a:p>
            <a:r>
              <a:rPr lang="pl-PL" sz="2400" dirty="0"/>
              <a:t>N: stosunek natężenia pola określonego w polu dalekim dla kierunku maksymalnego promieniowania do natężenia pola promieniowanego przez listek wsteczny.</a:t>
            </a:r>
          </a:p>
          <a:p>
            <a:endParaRPr lang="pl-PL" sz="2400" dirty="0"/>
          </a:p>
          <a:p>
            <a:r>
              <a:rPr lang="pl-PL" sz="2400" dirty="0"/>
              <a:t>P: stosunek gęstości kątowej mocy promieniowanej do gęstości mocy promieniowanej przez antenę odniesienia (izotropową), przy warunku, że obie anteny promieniują takie same wartości średnie mocy. </a:t>
            </a:r>
          </a:p>
          <a:p>
            <a:endParaRPr lang="pl-PL" sz="2400" dirty="0"/>
          </a:p>
          <a:p>
            <a:r>
              <a:rPr lang="pl-PL" sz="2400" dirty="0"/>
              <a:t>P: stosunek gęstości promieniowania w danym kierunku do uśrednionej gęstości promieniowania. </a:t>
            </a:r>
          </a:p>
          <a:p>
            <a:endParaRPr lang="pl-PL" sz="2400" dirty="0"/>
          </a:p>
          <a:p>
            <a:r>
              <a:rPr lang="pl-PL" sz="2400" dirty="0"/>
              <a:t>N: stosunek natężenia pola określonego w polu dalekim dla kierunku maksymalnego promieniowania do natężenia pola promieniowanego przez listki boczne</a:t>
            </a:r>
          </a:p>
          <a:p>
            <a:endParaRPr lang="pl-PL" sz="2400" dirty="0"/>
          </a:p>
          <a:p>
            <a:r>
              <a:rPr lang="pl-PL" sz="2400" dirty="0"/>
              <a:t>N: rozkład gęstości mocy</a:t>
            </a:r>
          </a:p>
        </p:txBody>
      </p:sp>
    </p:spTree>
    <p:extLst>
      <p:ext uri="{BB962C8B-B14F-4D97-AF65-F5344CB8AC3E}">
        <p14:creationId xmlns:p14="http://schemas.microsoft.com/office/powerpoint/2010/main" val="174872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F5A287F7-87A6-410B-A54C-1CB152D51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5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7464619B-6E3E-4783-BA40-B99E8E3D6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8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84B3EC8-7B5D-4F7F-BCFB-CEB0F3385388}"/>
              </a:ext>
            </a:extLst>
          </p:cNvPr>
          <p:cNvSpPr/>
          <p:nvPr/>
        </p:nvSpPr>
        <p:spPr>
          <a:xfrm>
            <a:off x="0" y="0"/>
            <a:ext cx="1219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dirty="0"/>
              <a:t>4. Antena izotropowa to:</a:t>
            </a:r>
          </a:p>
          <a:p>
            <a:pPr algn="ctr"/>
            <a:endParaRPr lang="pl-PL" sz="4800" dirty="0"/>
          </a:p>
          <a:p>
            <a:r>
              <a:rPr lang="pl-PL" sz="2800" dirty="0"/>
              <a:t>N: antena, której zysk energetyczny jest taki sam jak zysk dipola </a:t>
            </a:r>
            <a:r>
              <a:rPr lang="pl-PL" sz="2800" dirty="0" err="1"/>
              <a:t>półfalowego</a:t>
            </a:r>
            <a:r>
              <a:rPr lang="pl-PL" sz="2800" dirty="0"/>
              <a:t>.</a:t>
            </a:r>
          </a:p>
          <a:p>
            <a:endParaRPr lang="pl-PL" sz="2800" dirty="0"/>
          </a:p>
          <a:p>
            <a:r>
              <a:rPr lang="pl-PL" sz="2800" dirty="0"/>
              <a:t>P: jest to antena, która </a:t>
            </a:r>
            <a:r>
              <a:rPr lang="pl-PL" sz="2800" dirty="0" err="1"/>
              <a:t>wysyłą</a:t>
            </a:r>
            <a:r>
              <a:rPr lang="pl-PL" sz="2800" dirty="0"/>
              <a:t> energię jednakowo we wszystkich kierunkach</a:t>
            </a:r>
          </a:p>
          <a:p>
            <a:endParaRPr lang="pl-PL" sz="2800" dirty="0"/>
          </a:p>
          <a:p>
            <a:r>
              <a:rPr lang="pl-PL" sz="2800" dirty="0"/>
              <a:t>P: nie jest realizowalna fizycznie</a:t>
            </a:r>
          </a:p>
          <a:p>
            <a:endParaRPr lang="pl-PL" sz="2800" dirty="0"/>
          </a:p>
          <a:p>
            <a:r>
              <a:rPr lang="pl-PL" sz="2800" dirty="0"/>
              <a:t>N: najczęściej wykorzystywana antena do odbioru telewizji</a:t>
            </a:r>
          </a:p>
          <a:p>
            <a:endParaRPr lang="pl-PL" sz="2800" dirty="0"/>
          </a:p>
          <a:p>
            <a:r>
              <a:rPr lang="pl-PL" sz="2800" dirty="0"/>
              <a:t>N: antena kierunkowa o wąskiej wiązce promieniowania</a:t>
            </a:r>
          </a:p>
        </p:txBody>
      </p:sp>
    </p:spTree>
    <p:extLst>
      <p:ext uri="{BB962C8B-B14F-4D97-AF65-F5344CB8AC3E}">
        <p14:creationId xmlns:p14="http://schemas.microsoft.com/office/powerpoint/2010/main" val="216754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40EBCC0-5E30-4517-8F04-0B25504CF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4077731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C0C94BF9-FCFD-4BFD-9FE4-D8475C9BC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5308"/>
            <a:ext cx="12191999" cy="30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00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294</Words>
  <Application>Microsoft Office PowerPoint</Application>
  <PresentationFormat>Panoramiczny</PresentationFormat>
  <Paragraphs>57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Ronald Kowalski</dc:creator>
  <cp:lastModifiedBy>Ronald Kowalski</cp:lastModifiedBy>
  <cp:revision>6</cp:revision>
  <dcterms:created xsi:type="dcterms:W3CDTF">2020-02-17T19:31:09Z</dcterms:created>
  <dcterms:modified xsi:type="dcterms:W3CDTF">2020-02-17T20:29:25Z</dcterms:modified>
</cp:coreProperties>
</file>