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8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2" y="18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86F322-8CA2-4040-B4F5-F996EF4C7F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F9FA041-5930-461D-9EB0-F1258E670F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90583E8-507B-4244-A08A-96BC4379E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EBDE7-D616-4A05-B72F-157F05512794}" type="datetimeFigureOut">
              <a:rPr lang="pl-PL" smtClean="0"/>
              <a:t>17.02.2020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919A578-CB8E-46A7-95DC-FDFBA579E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2B5535C-E649-4D4C-9919-EB6C50A9F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CD2F-20CA-44FE-B094-D046BBE9C65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9059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0DDEA0-00A5-48E5-9F6E-AF8E68503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A8DF229-C0E6-4087-A7D5-FD5EF04FAF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36630F3-3FEB-47DD-A682-5FD841B26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EBDE7-D616-4A05-B72F-157F05512794}" type="datetimeFigureOut">
              <a:rPr lang="pl-PL" smtClean="0"/>
              <a:t>17.02.2020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B28C435-9854-45A9-9A2A-B09B76E3C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8128A9E-81C3-4072-8829-DC779703D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CD2F-20CA-44FE-B094-D046BBE9C65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3491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DAC1B1AC-CCBA-47CC-A420-115A8C3FC4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8F78872-3E0F-43A2-A210-9EA5AC9B80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27847D9-9DDD-4CC2-A88D-D2707E534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EBDE7-D616-4A05-B72F-157F05512794}" type="datetimeFigureOut">
              <a:rPr lang="pl-PL" smtClean="0"/>
              <a:t>17.02.2020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E534CA9-2E4E-444E-AC62-7376B9833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642F146-D912-4047-8B17-70261486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CD2F-20CA-44FE-B094-D046BBE9C65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0693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1CCE8E-036A-4A52-9595-3091C8130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BD28278-841C-420E-9242-608ECF5D6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F2C7DDB-2268-4A21-8445-44D2C0241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EBDE7-D616-4A05-B72F-157F05512794}" type="datetimeFigureOut">
              <a:rPr lang="pl-PL" smtClean="0"/>
              <a:t>17.02.2020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4ACD1A4-79E6-4785-8096-3B37C8647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E5BA4F7-275E-4D36-A2EA-F3355EE2D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CD2F-20CA-44FE-B094-D046BBE9C65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0958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5484C9-D53D-47AA-BD87-E63815DB7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7AE46A6-E829-44D3-991F-BBB32BC4B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2B5B843-BF80-47F6-B96C-4B88DB8B2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EBDE7-D616-4A05-B72F-157F05512794}" type="datetimeFigureOut">
              <a:rPr lang="pl-PL" smtClean="0"/>
              <a:t>17.02.2020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ECCD6E4-01AB-4637-AA27-B94787B5B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236BB59-189A-411E-B7AE-994D1E831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CD2F-20CA-44FE-B094-D046BBE9C65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7125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08CA28-16F1-4D1D-9C3F-15FCAE9A7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AF5F939-66B1-4F23-8515-2F8D89A924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BD124E0-52DD-4673-8D1E-318074CE86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1AC5F41-45FE-4E19-A602-6079E7C45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EBDE7-D616-4A05-B72F-157F05512794}" type="datetimeFigureOut">
              <a:rPr lang="pl-PL" smtClean="0"/>
              <a:t>17.02.2020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E29ABEE-87DB-4778-8F62-FA1A7B6DF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EE7B704-056D-4D58-A45D-60AF80725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CD2F-20CA-44FE-B094-D046BBE9C65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2806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A42461-75DE-4546-9844-3D6CA1CF4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EB67D87-03E7-47BA-8127-08D407AFF3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269CF31-E47B-4F23-B101-DD3496D903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6F695784-6D07-42C0-9368-9880B018C2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DFD6BBE-00C0-494E-A2DC-5F565B50E3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D9D8D83E-B080-414C-945A-6900AAD96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EBDE7-D616-4A05-B72F-157F05512794}" type="datetimeFigureOut">
              <a:rPr lang="pl-PL" smtClean="0"/>
              <a:t>17.02.2020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00D20BDF-9790-424B-B5C8-4F7C1CF04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90A10426-FFA5-490B-92D6-3DB822F8B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CD2F-20CA-44FE-B094-D046BBE9C65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746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6AD5C1-FC92-499F-8349-C40725B2B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D765D172-CE32-4C4F-AA0E-3C507C48C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EBDE7-D616-4A05-B72F-157F05512794}" type="datetimeFigureOut">
              <a:rPr lang="pl-PL" smtClean="0"/>
              <a:t>17.02.2020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0B0A30CB-B686-4555-92A7-7AD0D872B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B976AF9-41CF-4D26-B4CA-935761966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CD2F-20CA-44FE-B094-D046BBE9C65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7186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6B4C2353-EEB6-4CA9-9D50-626050372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EBDE7-D616-4A05-B72F-157F05512794}" type="datetimeFigureOut">
              <a:rPr lang="pl-PL" smtClean="0"/>
              <a:t>17.02.2020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8A9C09E-B071-460B-BE7E-44DC5662B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DC7E8BA-F8C9-431D-AB9F-FE5184000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CD2F-20CA-44FE-B094-D046BBE9C65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9877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6D9655-F245-4D69-B268-B0615360A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2A69BE1-A165-4CF2-8269-89E97E3487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815659B-0F21-481D-B840-A71A7C2ABD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DA2A3E9-54F5-48EC-9282-C3BC388C1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EBDE7-D616-4A05-B72F-157F05512794}" type="datetimeFigureOut">
              <a:rPr lang="pl-PL" smtClean="0"/>
              <a:t>17.02.2020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BCC7396-A422-4AB7-83E0-0E83E54B1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34A3F7E-EAD3-4D42-841F-16962A5DF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CD2F-20CA-44FE-B094-D046BBE9C65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0005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620941-6E32-4809-B3F2-1136AC301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CEA2C0EE-97CB-4CAE-B96C-04167F78FB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F60353E-A3BA-4478-BBBA-4AF6D62E69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75447BE-503F-4F3B-82DD-3D01A66E8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EBDE7-D616-4A05-B72F-157F05512794}" type="datetimeFigureOut">
              <a:rPr lang="pl-PL" smtClean="0"/>
              <a:t>17.02.2020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99A98FD-6BE7-4F99-BD9B-1C4B218B7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E954282-F560-48AC-BD31-A83FB42AF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CD2F-20CA-44FE-B094-D046BBE9C65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7977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C8F0250D-C41C-482C-B804-50458012E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45910E7-90CA-4FBA-96D3-759808372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556B0B5-2995-4B3D-9084-FEFB4F052C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EBDE7-D616-4A05-B72F-157F05512794}" type="datetimeFigureOut">
              <a:rPr lang="pl-PL" smtClean="0"/>
              <a:t>17.02.2020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5B9FFDC-6106-4396-9BB9-0CD371174B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179C134-AB93-4A54-B24F-33DAC83995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9CD2F-20CA-44FE-B094-D046BBE9C65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4133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4F897632-7180-4B2E-B5F5-38335DD3CA22}"/>
              </a:ext>
            </a:extLst>
          </p:cNvPr>
          <p:cNvSpPr/>
          <p:nvPr/>
        </p:nvSpPr>
        <p:spPr>
          <a:xfrm>
            <a:off x="2387741" y="2463879"/>
            <a:ext cx="811978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6600" dirty="0"/>
              <a:t>Anteny i Propagacja Fal</a:t>
            </a:r>
          </a:p>
        </p:txBody>
      </p:sp>
    </p:spTree>
    <p:extLst>
      <p:ext uri="{BB962C8B-B14F-4D97-AF65-F5344CB8AC3E}">
        <p14:creationId xmlns:p14="http://schemas.microsoft.com/office/powerpoint/2010/main" val="2928805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785DFEE8-C908-4B09-94C7-272A5B98F276}"/>
              </a:ext>
            </a:extLst>
          </p:cNvPr>
          <p:cNvSpPr/>
          <p:nvPr/>
        </p:nvSpPr>
        <p:spPr>
          <a:xfrm>
            <a:off x="0" y="132140"/>
            <a:ext cx="121920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800" dirty="0"/>
              <a:t>5. Zysk energetyczny to:</a:t>
            </a:r>
          </a:p>
          <a:p>
            <a:pPr algn="ctr"/>
            <a:endParaRPr lang="pl-PL" sz="4800" dirty="0"/>
          </a:p>
          <a:p>
            <a:r>
              <a:rPr lang="pl-PL" sz="2800" dirty="0"/>
              <a:t>N: stosunek gęstości mocy promieniowanej na kierunku maksymalnego promieniowania do gęstości mocy promieniowanej przez listek tylny</a:t>
            </a:r>
          </a:p>
          <a:p>
            <a:endParaRPr lang="pl-PL" sz="2800" dirty="0"/>
          </a:p>
          <a:p>
            <a:r>
              <a:rPr lang="pl-PL" sz="2800" dirty="0"/>
              <a:t>P: wielokrotność stosunku gęstości promieniowania w danym kierunku do mocy doprowadzonej do zacisków anteny </a:t>
            </a:r>
          </a:p>
          <a:p>
            <a:endParaRPr lang="pl-PL" sz="2800" dirty="0"/>
          </a:p>
          <a:p>
            <a:r>
              <a:rPr lang="pl-PL" sz="2800" dirty="0"/>
              <a:t>P: jest wyrażany w </a:t>
            </a:r>
            <a:r>
              <a:rPr lang="pl-PL" sz="2800" dirty="0" err="1"/>
              <a:t>dB</a:t>
            </a:r>
            <a:r>
              <a:rPr lang="pl-PL" sz="2800" dirty="0"/>
              <a:t> ze względu na wygodę projektowania</a:t>
            </a:r>
          </a:p>
          <a:p>
            <a:endParaRPr lang="pl-PL" sz="2800" dirty="0"/>
          </a:p>
          <a:p>
            <a:r>
              <a:rPr lang="pl-PL" sz="2800" dirty="0"/>
              <a:t>N: stosunek gęstości mocy promieniowanej na kierunku maksymalnego promieniowania do gęstości mocy promieniowanej przez listki boczne</a:t>
            </a:r>
          </a:p>
        </p:txBody>
      </p:sp>
    </p:spTree>
    <p:extLst>
      <p:ext uri="{BB962C8B-B14F-4D97-AF65-F5344CB8AC3E}">
        <p14:creationId xmlns:p14="http://schemas.microsoft.com/office/powerpoint/2010/main" val="187588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FF0F3747-238E-485F-A601-1C74072A71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375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C46BAADB-3A23-49C8-AF10-54A4C2D78BFD}"/>
              </a:ext>
            </a:extLst>
          </p:cNvPr>
          <p:cNvSpPr/>
          <p:nvPr/>
        </p:nvSpPr>
        <p:spPr>
          <a:xfrm>
            <a:off x="0" y="523319"/>
            <a:ext cx="12192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400" dirty="0"/>
              <a:t>6. Sprawność anteny:</a:t>
            </a:r>
          </a:p>
          <a:p>
            <a:pPr algn="ctr"/>
            <a:endParaRPr lang="pl-PL" sz="4400" dirty="0"/>
          </a:p>
          <a:p>
            <a:r>
              <a:rPr lang="pl-PL" sz="3200" dirty="0"/>
              <a:t>N: to wartość zysku energetycznego odniesiona do mocy doprowadzonej do anteny</a:t>
            </a:r>
          </a:p>
          <a:p>
            <a:endParaRPr lang="pl-PL" sz="3200" dirty="0"/>
          </a:p>
          <a:p>
            <a:r>
              <a:rPr lang="pl-PL" sz="3200" dirty="0"/>
              <a:t>P: jest to stosunek mocy wypromieniowanej przez antenę do mocy doprowadzonej do wejścia anteny </a:t>
            </a:r>
          </a:p>
          <a:p>
            <a:endParaRPr lang="pl-PL" sz="3200" dirty="0"/>
          </a:p>
          <a:p>
            <a:endParaRPr lang="pl-PL" sz="3200" dirty="0"/>
          </a:p>
          <a:p>
            <a:endParaRPr lang="pl-PL" sz="3200" dirty="0"/>
          </a:p>
          <a:p>
            <a:r>
              <a:rPr lang="pl-PL" sz="3200" dirty="0"/>
              <a:t>N: to wartość zysku kierunkowego odniesiona do mocy doprowadzonej do anteny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9A0356B2-DD1E-4E8C-B68C-809EEAFD8D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6000" y="4364369"/>
            <a:ext cx="2539565" cy="1477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319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EF33AB34-ACB7-418B-8487-660C953B37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0658" y="0"/>
            <a:ext cx="123533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82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5FC2DC11-5E1D-45B8-9C31-92C69A31B6DB}"/>
              </a:ext>
            </a:extLst>
          </p:cNvPr>
          <p:cNvSpPr/>
          <p:nvPr/>
        </p:nvSpPr>
        <p:spPr>
          <a:xfrm>
            <a:off x="691764" y="729734"/>
            <a:ext cx="1080847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4000" dirty="0"/>
              <a:t>1. Charakterystyka promieniowania anteny określa: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EDE75AD8-060E-4C67-B10D-8F2FBA8D71FC}"/>
              </a:ext>
            </a:extLst>
          </p:cNvPr>
          <p:cNvSpPr/>
          <p:nvPr/>
        </p:nvSpPr>
        <p:spPr>
          <a:xfrm>
            <a:off x="691764" y="1560175"/>
            <a:ext cx="1080847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/>
              <a:t>P: unormowany do wartości maksymalnej przestrzenny rozkład natężenia pola</a:t>
            </a:r>
          </a:p>
          <a:p>
            <a:endParaRPr lang="pl-PL" sz="2400" dirty="0"/>
          </a:p>
          <a:p>
            <a:r>
              <a:rPr lang="pl-PL" sz="2400" dirty="0"/>
              <a:t>„Charakterystyka promieniowania anteny jest graficznym odzwierciedleniem 	zdolności promieniowania energii przez antenę w różnych kierunkach. Jest ona 	definiowana jako rozkład pola elektrycznego na powierzchni kuli o bardzo 	dużym promieniu, której środek pokrywa się ze środkiem anteny. (…) 	Charakterystyka jest trójwymiarowa (…) zwykle przedstawia się ją w jednej lub 	dwóch odpowiednio dobranych płaszczyznach” </a:t>
            </a:r>
          </a:p>
          <a:p>
            <a:r>
              <a:rPr lang="pl-PL" sz="2400" dirty="0"/>
              <a:t>N: unormowany do wartości maksymalnej rozkład natężenia pola w jednej 	płaszczyźnie</a:t>
            </a:r>
          </a:p>
          <a:p>
            <a:r>
              <a:rPr lang="pl-PL" sz="2400" dirty="0"/>
              <a:t>N: unormowany do wartości maksymalnej rozkład natężenia pola w dwóch 	płaszczyznach prostopadłych</a:t>
            </a:r>
          </a:p>
          <a:p>
            <a:r>
              <a:rPr lang="pl-PL" sz="2400" dirty="0"/>
              <a:t>N: nienormowany trójwymiarowy rozkład natężenia pola</a:t>
            </a:r>
          </a:p>
        </p:txBody>
      </p:sp>
    </p:spTree>
    <p:extLst>
      <p:ext uri="{BB962C8B-B14F-4D97-AF65-F5344CB8AC3E}">
        <p14:creationId xmlns:p14="http://schemas.microsoft.com/office/powerpoint/2010/main" val="3172397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8CE52CB3-365C-4B87-8D12-4EE5303761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654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2E9D5BE5-6F5C-4E32-BC0D-8E60B2296B72}"/>
              </a:ext>
            </a:extLst>
          </p:cNvPr>
          <p:cNvSpPr/>
          <p:nvPr/>
        </p:nvSpPr>
        <p:spPr>
          <a:xfrm>
            <a:off x="0" y="604503"/>
            <a:ext cx="121920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dirty="0"/>
              <a:t>2. </a:t>
            </a:r>
            <a:r>
              <a:rPr lang="pl-PL" sz="4400" dirty="0"/>
              <a:t>Charakterystyka promieniowania określa 	właściwości anteny w:</a:t>
            </a:r>
          </a:p>
          <a:p>
            <a:endParaRPr lang="pl-PL" sz="3600" dirty="0"/>
          </a:p>
          <a:p>
            <a:r>
              <a:rPr lang="pl-PL" sz="3600" dirty="0"/>
              <a:t>N: strefie pośredniej</a:t>
            </a:r>
          </a:p>
          <a:p>
            <a:endParaRPr lang="pl-PL" sz="3600" dirty="0"/>
          </a:p>
          <a:p>
            <a:r>
              <a:rPr lang="pl-PL" sz="3600" dirty="0"/>
              <a:t>P: strefie dalekiej </a:t>
            </a:r>
          </a:p>
          <a:p>
            <a:endParaRPr lang="pl-PL" sz="3600" dirty="0"/>
          </a:p>
          <a:p>
            <a:r>
              <a:rPr lang="pl-PL" sz="3600" dirty="0"/>
              <a:t>N: strefie bliskiej</a:t>
            </a:r>
          </a:p>
          <a:p>
            <a:endParaRPr lang="pl-PL" sz="3600" dirty="0"/>
          </a:p>
          <a:p>
            <a:r>
              <a:rPr lang="pl-PL" sz="3600" dirty="0"/>
              <a:t>N: strefie bliskiej i pośredniej.</a:t>
            </a:r>
          </a:p>
        </p:txBody>
      </p:sp>
    </p:spTree>
    <p:extLst>
      <p:ext uri="{BB962C8B-B14F-4D97-AF65-F5344CB8AC3E}">
        <p14:creationId xmlns:p14="http://schemas.microsoft.com/office/powerpoint/2010/main" val="4241753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3B983760-32BB-4B58-A0CC-58F141B1F303}"/>
              </a:ext>
            </a:extLst>
          </p:cNvPr>
          <p:cNvSpPr/>
          <p:nvPr/>
        </p:nvSpPr>
        <p:spPr>
          <a:xfrm>
            <a:off x="0" y="305068"/>
            <a:ext cx="12192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000" dirty="0"/>
              <a:t>3. Zysk kierunkowy to:</a:t>
            </a:r>
          </a:p>
          <a:p>
            <a:pPr algn="ctr"/>
            <a:endParaRPr lang="pl-PL" sz="2400" dirty="0"/>
          </a:p>
          <a:p>
            <a:r>
              <a:rPr lang="pl-PL" sz="2400" dirty="0"/>
              <a:t>N: stosunek natężenia pola określonego w polu dalekim dla kierunku maksymalnego promieniowania do natężenia pola promieniowanego przez listek wsteczny.</a:t>
            </a:r>
          </a:p>
          <a:p>
            <a:endParaRPr lang="pl-PL" sz="2400" dirty="0"/>
          </a:p>
          <a:p>
            <a:r>
              <a:rPr lang="pl-PL" sz="2400" dirty="0"/>
              <a:t>P: stosunek gęstości kątowej mocy promieniowanej do gęstości mocy promieniowanej przez antenę odniesienia (izotropową), przy warunku, że obie anteny promieniują takie same wartości średnie mocy. </a:t>
            </a:r>
          </a:p>
          <a:p>
            <a:endParaRPr lang="pl-PL" sz="2400" dirty="0"/>
          </a:p>
          <a:p>
            <a:r>
              <a:rPr lang="pl-PL" sz="2400" dirty="0"/>
              <a:t>P: stosunek gęstości promieniowania w danym kierunku do uśrednionej gęstości promieniowania. </a:t>
            </a:r>
          </a:p>
          <a:p>
            <a:endParaRPr lang="pl-PL" sz="2400" dirty="0"/>
          </a:p>
          <a:p>
            <a:r>
              <a:rPr lang="pl-PL" sz="2400" dirty="0"/>
              <a:t>N: stosunek natężenia pola określonego w polu dalekim dla kierunku maksymalnego promieniowania do natężenia pola promieniowanego przez listki boczne</a:t>
            </a:r>
          </a:p>
          <a:p>
            <a:endParaRPr lang="pl-PL" sz="2400" dirty="0"/>
          </a:p>
          <a:p>
            <a:r>
              <a:rPr lang="pl-PL" sz="2400" dirty="0"/>
              <a:t>N: rozkład gęstości mocy</a:t>
            </a:r>
          </a:p>
        </p:txBody>
      </p:sp>
    </p:spTree>
    <p:extLst>
      <p:ext uri="{BB962C8B-B14F-4D97-AF65-F5344CB8AC3E}">
        <p14:creationId xmlns:p14="http://schemas.microsoft.com/office/powerpoint/2010/main" val="1748728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F5A287F7-87A6-410B-A54C-1CB152D515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754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7464619B-6E3E-4783-BA40-B99E8E3D64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284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A84B3EC8-7B5D-4F7F-BCFB-CEB0F3385388}"/>
              </a:ext>
            </a:extLst>
          </p:cNvPr>
          <p:cNvSpPr/>
          <p:nvPr/>
        </p:nvSpPr>
        <p:spPr>
          <a:xfrm>
            <a:off x="0" y="0"/>
            <a:ext cx="12192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800" dirty="0"/>
              <a:t>4. Antena izotropowa to:</a:t>
            </a:r>
          </a:p>
          <a:p>
            <a:pPr algn="ctr"/>
            <a:endParaRPr lang="pl-PL" sz="4800" dirty="0"/>
          </a:p>
          <a:p>
            <a:r>
              <a:rPr lang="pl-PL" sz="2800" dirty="0"/>
              <a:t>N: antena, której zysk energetyczny jest taki sam jak zysk dipola </a:t>
            </a:r>
            <a:r>
              <a:rPr lang="pl-PL" sz="2800" dirty="0" err="1"/>
              <a:t>półfalowego</a:t>
            </a:r>
            <a:r>
              <a:rPr lang="pl-PL" sz="2800" dirty="0"/>
              <a:t>.</a:t>
            </a:r>
          </a:p>
          <a:p>
            <a:endParaRPr lang="pl-PL" sz="2800" dirty="0"/>
          </a:p>
          <a:p>
            <a:r>
              <a:rPr lang="pl-PL" sz="2800" dirty="0"/>
              <a:t>P: jest to antena, która </a:t>
            </a:r>
            <a:r>
              <a:rPr lang="pl-PL" sz="2800" dirty="0" err="1"/>
              <a:t>wysyłą</a:t>
            </a:r>
            <a:r>
              <a:rPr lang="pl-PL" sz="2800" dirty="0"/>
              <a:t> energię jednakowo we wszystkich kierunkach</a:t>
            </a:r>
          </a:p>
          <a:p>
            <a:endParaRPr lang="pl-PL" sz="2800" dirty="0"/>
          </a:p>
          <a:p>
            <a:r>
              <a:rPr lang="pl-PL" sz="2800" dirty="0"/>
              <a:t>P: nie jest realizowalna fizycznie</a:t>
            </a:r>
          </a:p>
          <a:p>
            <a:endParaRPr lang="pl-PL" sz="2800" dirty="0"/>
          </a:p>
          <a:p>
            <a:r>
              <a:rPr lang="pl-PL" sz="2800" dirty="0"/>
              <a:t>N: najczęściej wykorzystywana antena do odbioru telewizji</a:t>
            </a:r>
          </a:p>
          <a:p>
            <a:endParaRPr lang="pl-PL" sz="2800" dirty="0"/>
          </a:p>
          <a:p>
            <a:r>
              <a:rPr lang="pl-PL" sz="2800" dirty="0"/>
              <a:t>N: antena kierunkowa o wąskiej wiązce promieniowania</a:t>
            </a:r>
          </a:p>
        </p:txBody>
      </p:sp>
    </p:spTree>
    <p:extLst>
      <p:ext uri="{BB962C8B-B14F-4D97-AF65-F5344CB8AC3E}">
        <p14:creationId xmlns:p14="http://schemas.microsoft.com/office/powerpoint/2010/main" val="2167541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540EBCC0-5E30-4517-8F04-0B25504CFD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1999" cy="4077731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C0C94BF9-FCFD-4BFD-9FE4-D8475C9BCE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855308"/>
            <a:ext cx="12191999" cy="3002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8004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294</Words>
  <Application>Microsoft Office PowerPoint</Application>
  <PresentationFormat>Panoramiczny</PresentationFormat>
  <Paragraphs>57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Ronald Kowalski</dc:creator>
  <cp:lastModifiedBy>Ronald Kowalski</cp:lastModifiedBy>
  <cp:revision>6</cp:revision>
  <dcterms:created xsi:type="dcterms:W3CDTF">2020-02-17T19:31:09Z</dcterms:created>
  <dcterms:modified xsi:type="dcterms:W3CDTF">2020-02-17T20:29:25Z</dcterms:modified>
</cp:coreProperties>
</file>