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7"/>
  </p:notesMasterIdLst>
  <p:sldIdLst>
    <p:sldId id="263" r:id="rId2"/>
    <p:sldId id="265" r:id="rId3"/>
    <p:sldId id="270" r:id="rId4"/>
    <p:sldId id="266" r:id="rId5"/>
    <p:sldId id="264" r:id="rId6"/>
    <p:sldId id="257" r:id="rId7"/>
    <p:sldId id="258" r:id="rId8"/>
    <p:sldId id="259" r:id="rId9"/>
    <p:sldId id="260" r:id="rId10"/>
    <p:sldId id="261" r:id="rId11"/>
    <p:sldId id="271" r:id="rId12"/>
    <p:sldId id="268" r:id="rId13"/>
    <p:sldId id="269" r:id="rId14"/>
    <p:sldId id="267" r:id="rId15"/>
    <p:sldId id="262" r:id="rId16"/>
  </p:sldIdLst>
  <p:sldSz cx="9144000" cy="5143500" type="screen16x9"/>
  <p:notesSz cx="6858000" cy="9144000"/>
  <p:embeddedFontLst>
    <p:embeddedFont>
      <p:font typeface="Roboto" panose="020B0604020202020204" charset="0"/>
      <p:regular r:id="rId18"/>
      <p:bold r:id="rId19"/>
      <p:italic r:id="rId20"/>
      <p:boldItalic r:id="rId21"/>
    </p:embeddedFont>
    <p:embeddedFont>
      <p:font typeface="Rockwell" panose="02060603020205020403" pitchFamily="18" charset="0"/>
      <p:regular r:id="rId22"/>
      <p:bold r:id="rId23"/>
      <p:italic r:id="rId24"/>
      <p:boldItalic r:id="rId25"/>
    </p:embeddedFont>
    <p:embeddedFont>
      <p:font typeface="Rockwell Condensed" panose="02060603050405020104" pitchFamily="18" charset="0"/>
      <p:regular r:id="rId26"/>
      <p:bold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5D5AB6-4755-3D42-B964-4D8870CA65ED}" v="9" dt="2020-04-20T21:22:59.848"/>
    <p1510:client id="{E16A7EB3-C901-46DF-85EF-2A42DE8AC1E6}" v="423" dt="2020-04-20T21:42:43.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2" d="100"/>
          <a:sy n="162" d="100"/>
        </p:scale>
        <p:origin x="144" y="2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48349177e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48349177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48349177e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48349177e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48349177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48349177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48349177e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48349177e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48349177e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48349177e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748349177e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748349177e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010210"/>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0626" y="3224773"/>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90626" y="1113584"/>
            <a:ext cx="7667244" cy="20574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7236911" y="3051692"/>
            <a:ext cx="810678" cy="810677"/>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074167"/>
            <a:ext cx="7475220" cy="2276856"/>
          </a:xfrm>
        </p:spPr>
        <p:txBody>
          <a:bodyPr anchor="ctr">
            <a:noAutofit/>
          </a:bodyPr>
          <a:lstStyle>
            <a:lvl1pPr algn="l">
              <a:lnSpc>
                <a:spcPct val="80000"/>
              </a:lnSpc>
              <a:defRPr sz="17067" cap="all" baseline="0">
                <a:blipFill dpi="0" rotWithShape="1">
                  <a:blip r:embed="rId4"/>
                  <a:srcRect/>
                  <a:tile tx="6350" ty="-127000" sx="65000" sy="64000" flip="none" algn="tl"/>
                </a:blipFill>
              </a:defRPr>
            </a:lvl1pPr>
          </a:lstStyle>
          <a:p>
            <a:r>
              <a:rPr lang="en-US" dirty="0"/>
              <a:t>Click to edit Master title style</a:t>
            </a:r>
          </a:p>
        </p:txBody>
      </p:sp>
      <p:sp>
        <p:nvSpPr>
          <p:cNvPr id="3" name="Subtitle 2"/>
          <p:cNvSpPr>
            <a:spLocks noGrp="1"/>
          </p:cNvSpPr>
          <p:nvPr>
            <p:ph type="subTitle" idx="1"/>
          </p:nvPr>
        </p:nvSpPr>
        <p:spPr>
          <a:xfrm>
            <a:off x="802386" y="3291840"/>
            <a:ext cx="5918454" cy="802386"/>
          </a:xfrm>
        </p:spPr>
        <p:txBody>
          <a:bodyPr>
            <a:normAutofit/>
          </a:bodyPr>
          <a:lstStyle>
            <a:lvl1pPr marL="0" indent="0" algn="l">
              <a:buNone/>
              <a:defRPr sz="3911">
                <a:solidFill>
                  <a:schemeClr val="tx1"/>
                </a:solidFill>
              </a:defRPr>
            </a:lvl1pPr>
            <a:lvl2pPr marL="812810" indent="0" algn="ctr">
              <a:buNone/>
              <a:defRPr sz="3911"/>
            </a:lvl2pPr>
            <a:lvl3pPr marL="1625620" indent="0" algn="ctr">
              <a:buNone/>
              <a:defRPr sz="3911"/>
            </a:lvl3pPr>
            <a:lvl4pPr marL="2438430" indent="0" algn="ctr">
              <a:buNone/>
              <a:defRPr sz="3556"/>
            </a:lvl4pPr>
            <a:lvl5pPr marL="3251241" indent="0" algn="ctr">
              <a:buNone/>
              <a:defRPr sz="3556"/>
            </a:lvl5pPr>
            <a:lvl6pPr marL="4064051" indent="0" algn="ctr">
              <a:buNone/>
              <a:defRPr sz="3556"/>
            </a:lvl6pPr>
            <a:lvl7pPr marL="4876861" indent="0" algn="ctr">
              <a:buNone/>
              <a:defRPr sz="3556"/>
            </a:lvl7pPr>
            <a:lvl8pPr marL="5689671" indent="0" algn="ctr">
              <a:buNone/>
              <a:defRPr sz="3556"/>
            </a:lvl8pPr>
            <a:lvl9pPr marL="6502481" indent="0" algn="ctr">
              <a:buNone/>
              <a:defRPr sz="3556"/>
            </a:lvl9pPr>
          </a:lstStyle>
          <a:p>
            <a:r>
              <a:rPr lang="en-US" dirty="0"/>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194550" y="3217001"/>
            <a:ext cx="895401" cy="480060"/>
          </a:xfrm>
        </p:spPr>
        <p:txBody>
          <a:bodyPr/>
          <a:lstStyle>
            <a:lvl1pPr>
              <a:defRPr sz="4978"/>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058767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7157CC2-0FC8-4686-B024-99790E0F5162}"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58851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00050"/>
            <a:ext cx="1914525" cy="42291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00100" y="400050"/>
            <a:ext cx="5629275" cy="42291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764DA5-CD3D-4590-A511-FCD3BC7A793E}"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99697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extLst>
      <p:ext uri="{BB962C8B-B14F-4D97-AF65-F5344CB8AC3E}">
        <p14:creationId xmlns:p14="http://schemas.microsoft.com/office/powerpoint/2010/main" val="448727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extLst>
      <p:ext uri="{BB962C8B-B14F-4D97-AF65-F5344CB8AC3E}">
        <p14:creationId xmlns:p14="http://schemas.microsoft.com/office/powerpoint/2010/main" val="3793580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F5661D-6934-4B32-B92C-470368BF1EC6}"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56694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3688492"/>
            <a:ext cx="9144000" cy="1455008"/>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918972"/>
            <a:ext cx="6960870" cy="2640330"/>
          </a:xfrm>
        </p:spPr>
        <p:txBody>
          <a:bodyPr anchor="ctr">
            <a:normAutofit/>
          </a:bodyPr>
          <a:lstStyle>
            <a:lvl1pPr>
              <a:lnSpc>
                <a:spcPct val="80000"/>
              </a:lnSpc>
              <a:defRPr sz="14222" b="0"/>
            </a:lvl1pPr>
          </a:lstStyle>
          <a:p>
            <a:r>
              <a:rPr lang="en-US" dirty="0"/>
              <a:t>Click to edit Master title style</a:t>
            </a:r>
          </a:p>
        </p:txBody>
      </p:sp>
      <p:sp>
        <p:nvSpPr>
          <p:cNvPr id="3" name="Text Placeholder 2"/>
          <p:cNvSpPr>
            <a:spLocks noGrp="1"/>
          </p:cNvSpPr>
          <p:nvPr>
            <p:ph type="body" idx="1"/>
          </p:nvPr>
        </p:nvSpPr>
        <p:spPr>
          <a:xfrm>
            <a:off x="1624331" y="3765042"/>
            <a:ext cx="6789420" cy="800100"/>
          </a:xfrm>
        </p:spPr>
        <p:txBody>
          <a:bodyPr anchor="t">
            <a:normAutofit/>
          </a:bodyPr>
          <a:lstStyle>
            <a:lvl1pPr marL="0" indent="0">
              <a:buNone/>
              <a:defRPr sz="3556">
                <a:solidFill>
                  <a:schemeClr val="tx1"/>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45251" y="4704588"/>
            <a:ext cx="1983232" cy="273844"/>
          </a:xfrm>
        </p:spPr>
        <p:txBody>
          <a:bodyPr/>
          <a:lstStyle/>
          <a:p>
            <a:fld id="{C6F822A4-8DA6-4447-9B1F-C5DB58435268}" type="datetimeFigureOut">
              <a:rPr lang="en-US" dirty="0"/>
              <a:t>4/28/2020</a:t>
            </a:fld>
            <a:endParaRPr lang="en-US" dirty="0"/>
          </a:p>
        </p:txBody>
      </p:sp>
      <p:sp>
        <p:nvSpPr>
          <p:cNvPr id="5" name="Footer Placeholder 4"/>
          <p:cNvSpPr>
            <a:spLocks noGrp="1"/>
          </p:cNvSpPr>
          <p:nvPr>
            <p:ph type="ftr" sz="quarter" idx="11"/>
          </p:nvPr>
        </p:nvSpPr>
        <p:spPr>
          <a:xfrm>
            <a:off x="1637031" y="4704588"/>
            <a:ext cx="4745736" cy="273844"/>
          </a:xfrm>
        </p:spPr>
        <p:txBody>
          <a:bodyPr/>
          <a:lstStyle/>
          <a:p>
            <a:endParaRPr lang="en-US" dirty="0"/>
          </a:p>
        </p:txBody>
      </p:sp>
      <p:grpSp>
        <p:nvGrpSpPr>
          <p:cNvPr id="8" name="Group 7"/>
          <p:cNvGrpSpPr/>
          <p:nvPr/>
        </p:nvGrpSpPr>
        <p:grpSpPr>
          <a:xfrm>
            <a:off x="673049" y="1744386"/>
            <a:ext cx="810678" cy="810677"/>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32776" y="1879600"/>
            <a:ext cx="891224" cy="540249"/>
          </a:xfrm>
        </p:spPr>
        <p:txBody>
          <a:bodyPr/>
          <a:lstStyle>
            <a:lvl1pPr>
              <a:defRPr sz="4978"/>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92725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02386" y="1645920"/>
            <a:ext cx="3566160" cy="2983230"/>
          </a:xfrm>
        </p:spPr>
        <p:txBody>
          <a:bodyPr/>
          <a:lstStyle>
            <a:lvl1pPr>
              <a:defRPr sz="3556"/>
            </a:lvl1pPr>
            <a:lvl2pPr>
              <a:defRPr sz="3200"/>
            </a:lvl2pPr>
            <a:lvl3pPr>
              <a:defRPr sz="2844"/>
            </a:lvl3pPr>
            <a:lvl4pPr>
              <a:defRPr sz="2844"/>
            </a:lvl4pPr>
            <a:lvl5pPr>
              <a:defRPr sz="2844"/>
            </a:lvl5pPr>
            <a:lvl6pPr>
              <a:defRPr sz="2844"/>
            </a:lvl6pPr>
            <a:lvl7pPr>
              <a:defRPr sz="2844"/>
            </a:lvl7pPr>
            <a:lvl8pPr>
              <a:defRPr sz="2844"/>
            </a:lvl8pPr>
            <a:lvl9pPr>
              <a:defRPr sz="284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73168" y="1645920"/>
            <a:ext cx="3566160" cy="2983230"/>
          </a:xfrm>
        </p:spPr>
        <p:txBody>
          <a:bodyPr/>
          <a:lstStyle>
            <a:lvl1pPr>
              <a:defRPr sz="3556"/>
            </a:lvl1pPr>
            <a:lvl2pPr>
              <a:defRPr sz="3200"/>
            </a:lvl2pPr>
            <a:lvl3pPr>
              <a:defRPr sz="2844"/>
            </a:lvl3pPr>
            <a:lvl4pPr>
              <a:defRPr sz="2844"/>
            </a:lvl4pPr>
            <a:lvl5pPr>
              <a:defRPr sz="2844"/>
            </a:lvl5pPr>
            <a:lvl6pPr>
              <a:defRPr sz="2844"/>
            </a:lvl6pPr>
            <a:lvl7pPr>
              <a:defRPr sz="2844"/>
            </a:lvl7pPr>
            <a:lvl8pPr>
              <a:defRPr sz="2844"/>
            </a:lvl8pPr>
            <a:lvl9pPr>
              <a:defRPr sz="284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548D31E-DCDA-41A7-9C67-C4B11B94D21D}"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7589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800100" y="1536192"/>
            <a:ext cx="3566160" cy="480060"/>
          </a:xfrm>
        </p:spPr>
        <p:txBody>
          <a:bodyPr anchor="ctr">
            <a:normAutofit/>
          </a:bodyPr>
          <a:lstStyle>
            <a:lvl1pPr marL="0" indent="0">
              <a:buNone/>
              <a:defRPr sz="3556" b="1">
                <a:solidFill>
                  <a:schemeClr val="accent1">
                    <a:lumMod val="75000"/>
                  </a:schemeClr>
                </a:solidFill>
              </a:defRPr>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dirty="0"/>
              <a:t>Click to edit Master text styles</a:t>
            </a:r>
          </a:p>
        </p:txBody>
      </p:sp>
      <p:sp>
        <p:nvSpPr>
          <p:cNvPr id="4" name="Content Placeholder 3"/>
          <p:cNvSpPr>
            <a:spLocks noGrp="1"/>
          </p:cNvSpPr>
          <p:nvPr>
            <p:ph sz="half" idx="2"/>
          </p:nvPr>
        </p:nvSpPr>
        <p:spPr>
          <a:xfrm>
            <a:off x="802386" y="2057400"/>
            <a:ext cx="3566160" cy="2468880"/>
          </a:xfrm>
        </p:spPr>
        <p:txBody>
          <a:bodyPr/>
          <a:lstStyle>
            <a:lvl1pPr>
              <a:defRPr sz="3556"/>
            </a:lvl1pPr>
            <a:lvl2pPr>
              <a:defRPr sz="3200"/>
            </a:lvl2pPr>
            <a:lvl3pPr>
              <a:defRPr sz="2844"/>
            </a:lvl3pPr>
            <a:lvl4pPr>
              <a:defRPr sz="2844"/>
            </a:lvl4pPr>
            <a:lvl5pPr>
              <a:defRPr sz="2844"/>
            </a:lvl5pPr>
            <a:lvl6pPr>
              <a:defRPr sz="2844"/>
            </a:lvl6pPr>
            <a:lvl7pPr>
              <a:defRPr sz="2844"/>
            </a:lvl7pPr>
            <a:lvl8pPr>
              <a:defRPr sz="2844"/>
            </a:lvl8pPr>
            <a:lvl9pPr>
              <a:defRPr sz="284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73168" y="1536192"/>
            <a:ext cx="3566160" cy="480060"/>
          </a:xfrm>
        </p:spPr>
        <p:txBody>
          <a:bodyPr anchor="ctr">
            <a:normAutofit/>
          </a:bodyPr>
          <a:lstStyle>
            <a:lvl1pPr marL="0" indent="0">
              <a:buNone/>
              <a:defRPr sz="3556" b="1">
                <a:solidFill>
                  <a:schemeClr val="accent1">
                    <a:lumMod val="75000"/>
                  </a:schemeClr>
                </a:solidFill>
              </a:defRPr>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dirty="0"/>
              <a:t>Click to edit Master text styles</a:t>
            </a:r>
          </a:p>
        </p:txBody>
      </p:sp>
      <p:sp>
        <p:nvSpPr>
          <p:cNvPr id="6" name="Content Placeholder 5"/>
          <p:cNvSpPr>
            <a:spLocks noGrp="1"/>
          </p:cNvSpPr>
          <p:nvPr>
            <p:ph sz="quarter" idx="4"/>
          </p:nvPr>
        </p:nvSpPr>
        <p:spPr>
          <a:xfrm>
            <a:off x="4773168" y="2057400"/>
            <a:ext cx="3566160" cy="2468880"/>
          </a:xfrm>
        </p:spPr>
        <p:txBody>
          <a:bodyPr/>
          <a:lstStyle>
            <a:lvl1pPr>
              <a:defRPr sz="3556"/>
            </a:lvl1pPr>
            <a:lvl2pPr>
              <a:defRPr sz="3200"/>
            </a:lvl2pPr>
            <a:lvl3pPr>
              <a:defRPr sz="2844"/>
            </a:lvl3pPr>
            <a:lvl4pPr>
              <a:defRPr sz="2844"/>
            </a:lvl4pPr>
            <a:lvl5pPr>
              <a:defRPr sz="2844"/>
            </a:lvl5pPr>
            <a:lvl6pPr>
              <a:defRPr sz="2844"/>
            </a:lvl6pPr>
            <a:lvl7pPr>
              <a:defRPr sz="2844"/>
            </a:lvl7pPr>
            <a:lvl8pPr>
              <a:defRPr sz="2844"/>
            </a:lvl8pPr>
            <a:lvl9pPr>
              <a:defRPr sz="284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B3762C0-B258-48F1-ADE6-176B4174CCDD}" type="datetimeFigureOut">
              <a:rPr lang="en-US" dirty="0"/>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75890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7110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99832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51434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514350"/>
            <a:ext cx="2400300" cy="1303020"/>
          </a:xfrm>
        </p:spPr>
        <p:txBody>
          <a:bodyPr anchor="b">
            <a:normAutofit/>
          </a:bodyPr>
          <a:lstStyle>
            <a:lvl1pPr>
              <a:defRPr sz="5689" b="1"/>
            </a:lvl1pPr>
          </a:lstStyle>
          <a:p>
            <a:r>
              <a:rPr lang="en-US" dirty="0"/>
              <a:t>Click to edit Master title style</a:t>
            </a:r>
          </a:p>
        </p:txBody>
      </p:sp>
      <p:sp>
        <p:nvSpPr>
          <p:cNvPr id="3" name="Content Placeholder 2"/>
          <p:cNvSpPr>
            <a:spLocks noGrp="1"/>
          </p:cNvSpPr>
          <p:nvPr>
            <p:ph idx="1"/>
          </p:nvPr>
        </p:nvSpPr>
        <p:spPr>
          <a:xfrm>
            <a:off x="628650" y="514350"/>
            <a:ext cx="5033772" cy="3765042"/>
          </a:xfrm>
        </p:spPr>
        <p:txBody>
          <a:bodyPr/>
          <a:lstStyle>
            <a:lvl1pPr>
              <a:defRPr sz="3556"/>
            </a:lvl1pPr>
            <a:lvl2pPr>
              <a:defRPr sz="3200"/>
            </a:lvl2pPr>
            <a:lvl3pPr>
              <a:defRPr sz="2844"/>
            </a:lvl3pPr>
            <a:lvl4pPr>
              <a:defRPr sz="2844"/>
            </a:lvl4pPr>
            <a:lvl5pPr>
              <a:defRPr sz="2844"/>
            </a:lvl5pPr>
            <a:lvl6pPr>
              <a:defRPr sz="2844"/>
            </a:lvl6pPr>
            <a:lvl7pPr>
              <a:defRPr sz="2844"/>
            </a:lvl7pPr>
            <a:lvl8pPr>
              <a:defRPr sz="2844"/>
            </a:lvl8pPr>
            <a:lvl9pPr>
              <a:defRPr sz="284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412230" y="1817370"/>
            <a:ext cx="2400300" cy="2468880"/>
          </a:xfrm>
        </p:spPr>
        <p:txBody>
          <a:bodyPr>
            <a:normAutofit/>
          </a:bodyPr>
          <a:lstStyle>
            <a:lvl1pPr marL="0" indent="0">
              <a:lnSpc>
                <a:spcPct val="100000"/>
              </a:lnSpc>
              <a:spcBef>
                <a:spcPts val="1778"/>
              </a:spcBef>
              <a:buNone/>
              <a:defRPr sz="2489">
                <a:solidFill>
                  <a:schemeClr val="accent1">
                    <a:lumMod val="75000"/>
                  </a:schemeClr>
                </a:solidFill>
              </a:defRPr>
            </a:lvl1pPr>
            <a:lvl2pPr marL="812810" indent="0">
              <a:buNone/>
              <a:defRPr sz="2133"/>
            </a:lvl2pPr>
            <a:lvl3pPr marL="1625620" indent="0">
              <a:buNone/>
              <a:defRPr sz="1778"/>
            </a:lvl3pPr>
            <a:lvl4pPr marL="2438430" indent="0">
              <a:buNone/>
              <a:defRPr sz="1600"/>
            </a:lvl4pPr>
            <a:lvl5pPr marL="3251241" indent="0">
              <a:buNone/>
              <a:defRPr sz="1600"/>
            </a:lvl5pPr>
            <a:lvl6pPr marL="4064051" indent="0">
              <a:buNone/>
              <a:defRPr sz="1600"/>
            </a:lvl6pPr>
            <a:lvl7pPr marL="4876861" indent="0">
              <a:buNone/>
              <a:defRPr sz="1600"/>
            </a:lvl7pPr>
            <a:lvl8pPr marL="5689671" indent="0">
              <a:buNone/>
              <a:defRPr sz="1600"/>
            </a:lvl8pPr>
            <a:lvl9pPr marL="6502481" indent="0">
              <a:buNone/>
              <a:defRPr sz="16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8551294" y="4672261"/>
            <a:ext cx="342900" cy="3429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92298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51434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514350"/>
            <a:ext cx="2400300" cy="1303020"/>
          </a:xfrm>
        </p:spPr>
        <p:txBody>
          <a:bodyPr anchor="b">
            <a:normAutofit/>
          </a:bodyPr>
          <a:lstStyle>
            <a:lvl1pPr>
              <a:defRPr sz="5689" b="1"/>
            </a:lvl1pPr>
          </a:lstStyle>
          <a:p>
            <a:r>
              <a:rPr lang="en-US" dirty="0"/>
              <a:t>Click to edit Master title style</a:t>
            </a:r>
          </a:p>
        </p:txBody>
      </p:sp>
      <p:sp>
        <p:nvSpPr>
          <p:cNvPr id="3" name="Picture Placeholder 2"/>
          <p:cNvSpPr>
            <a:spLocks noGrp="1" noChangeAspect="1"/>
          </p:cNvSpPr>
          <p:nvPr>
            <p:ph type="pic" idx="1"/>
          </p:nvPr>
        </p:nvSpPr>
        <p:spPr>
          <a:xfrm>
            <a:off x="0" y="0"/>
            <a:ext cx="6227805" cy="5143500"/>
          </a:xfrm>
          <a:solidFill>
            <a:schemeClr val="tx2">
              <a:lumMod val="20000"/>
              <a:lumOff val="80000"/>
            </a:schemeClr>
          </a:solidFill>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endParaRPr lang="en-US" dirty="0"/>
          </a:p>
        </p:txBody>
      </p:sp>
      <p:sp>
        <p:nvSpPr>
          <p:cNvPr id="4" name="Text Placeholder 3"/>
          <p:cNvSpPr>
            <a:spLocks noGrp="1"/>
          </p:cNvSpPr>
          <p:nvPr>
            <p:ph type="body" sz="half" idx="2"/>
          </p:nvPr>
        </p:nvSpPr>
        <p:spPr>
          <a:xfrm>
            <a:off x="6412230" y="1817370"/>
            <a:ext cx="2400300" cy="2468880"/>
          </a:xfrm>
        </p:spPr>
        <p:txBody>
          <a:bodyPr>
            <a:normAutofit/>
          </a:bodyPr>
          <a:lstStyle>
            <a:lvl1pPr marL="0" indent="0">
              <a:lnSpc>
                <a:spcPct val="100000"/>
              </a:lnSpc>
              <a:spcBef>
                <a:spcPts val="1778"/>
              </a:spcBef>
              <a:buNone/>
              <a:defRPr sz="2489">
                <a:solidFill>
                  <a:schemeClr val="accent1">
                    <a:lumMod val="75000"/>
                  </a:schemeClr>
                </a:solidFill>
              </a:defRPr>
            </a:lvl1pPr>
            <a:lvl2pPr marL="812810" indent="0">
              <a:buNone/>
              <a:defRPr sz="2133"/>
            </a:lvl2pPr>
            <a:lvl3pPr marL="1625620" indent="0">
              <a:buNone/>
              <a:defRPr sz="1778"/>
            </a:lvl3pPr>
            <a:lvl4pPr marL="2438430" indent="0">
              <a:buNone/>
              <a:defRPr sz="1600"/>
            </a:lvl4pPr>
            <a:lvl5pPr marL="3251241" indent="0">
              <a:buNone/>
              <a:defRPr sz="1600"/>
            </a:lvl5pPr>
            <a:lvl6pPr marL="4064051" indent="0">
              <a:buNone/>
              <a:defRPr sz="1600"/>
            </a:lvl6pPr>
            <a:lvl7pPr marL="4876861" indent="0">
              <a:buNone/>
              <a:defRPr sz="1600"/>
            </a:lvl7pPr>
            <a:lvl8pPr marL="5689671" indent="0">
              <a:buNone/>
              <a:defRPr sz="1600"/>
            </a:lvl8pPr>
            <a:lvl9pPr marL="6502481" indent="0">
              <a:buNone/>
              <a:defRPr sz="16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4/28/2020</a:t>
            </a:fld>
            <a:endParaRPr lang="en-US" dirty="0"/>
          </a:p>
        </p:txBody>
      </p:sp>
      <p:grpSp>
        <p:nvGrpSpPr>
          <p:cNvPr id="8" name="Group 7"/>
          <p:cNvGrpSpPr>
            <a:grpSpLocks noChangeAspect="1"/>
          </p:cNvGrpSpPr>
          <p:nvPr/>
        </p:nvGrpSpPr>
        <p:grpSpPr>
          <a:xfrm>
            <a:off x="8551294" y="4672261"/>
            <a:ext cx="342900" cy="3429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41662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2386" y="363474"/>
            <a:ext cx="7543800" cy="120700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02386" y="1591056"/>
            <a:ext cx="7543800" cy="303809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3318" y="4704588"/>
            <a:ext cx="2455164" cy="273844"/>
          </a:xfrm>
          <a:prstGeom prst="rect">
            <a:avLst/>
          </a:prstGeom>
        </p:spPr>
        <p:txBody>
          <a:bodyPr vert="horz" lIns="91440" tIns="45720" rIns="91440" bIns="45720" rtlCol="0" anchor="ctr"/>
          <a:lstStyle>
            <a:lvl1pPr algn="r">
              <a:defRPr sz="1956">
                <a:solidFill>
                  <a:schemeClr val="tx2"/>
                </a:solidFill>
              </a:defRPr>
            </a:lvl1pPr>
          </a:lstStyle>
          <a:p>
            <a:fld id="{8664C608-40B1-4030-A28D-5B74BC98ADCE}" type="datetimeFigureOut">
              <a:rPr lang="en-US" dirty="0"/>
              <a:t>4/28/2020</a:t>
            </a:fld>
            <a:endParaRPr lang="en-US" dirty="0"/>
          </a:p>
        </p:txBody>
      </p:sp>
      <p:sp>
        <p:nvSpPr>
          <p:cNvPr id="5" name="Footer Placeholder 4"/>
          <p:cNvSpPr>
            <a:spLocks noGrp="1"/>
          </p:cNvSpPr>
          <p:nvPr>
            <p:ph type="ftr" sz="quarter" idx="3"/>
          </p:nvPr>
        </p:nvSpPr>
        <p:spPr>
          <a:xfrm>
            <a:off x="816102" y="4704588"/>
            <a:ext cx="4745736" cy="273844"/>
          </a:xfrm>
          <a:prstGeom prst="rect">
            <a:avLst/>
          </a:prstGeom>
        </p:spPr>
        <p:txBody>
          <a:bodyPr vert="horz" lIns="91440" tIns="45720" rIns="91440" bIns="45720" rtlCol="0" anchor="ctr"/>
          <a:lstStyle>
            <a:lvl1pPr algn="l">
              <a:defRPr sz="1956">
                <a:solidFill>
                  <a:schemeClr val="tx2"/>
                </a:solidFill>
              </a:defRPr>
            </a:lvl1pPr>
          </a:lstStyle>
          <a:p>
            <a:endParaRPr lang="en-US" dirty="0"/>
          </a:p>
        </p:txBody>
      </p:sp>
      <p:grpSp>
        <p:nvGrpSpPr>
          <p:cNvPr id="7" name="Group 6"/>
          <p:cNvGrpSpPr>
            <a:grpSpLocks noChangeAspect="1"/>
          </p:cNvGrpSpPr>
          <p:nvPr/>
        </p:nvGrpSpPr>
        <p:grpSpPr>
          <a:xfrm>
            <a:off x="8551294" y="4672261"/>
            <a:ext cx="342900" cy="342900"/>
            <a:chOff x="11361456" y="6195813"/>
            <a:chExt cx="548640" cy="548640"/>
          </a:xfrm>
        </p:grpSpPr>
        <p:sp>
          <p:nvSpPr>
            <p:cNvPr id="8" name="Oval 7"/>
            <p:cNvSpPr/>
            <p:nvPr/>
          </p:nvSpPr>
          <p:spPr>
            <a:xfrm>
              <a:off x="11361456" y="6195813"/>
              <a:ext cx="548640" cy="548640"/>
            </a:xfrm>
            <a:prstGeom prst="ellipse">
              <a:avLst/>
            </a:prstGeom>
            <a:blipFill dpi="0" rotWithShape="1">
              <a:blip r:embed="rId15">
                <a:duotone>
                  <a:schemeClr val="accent1">
                    <a:shade val="45000"/>
                    <a:satMod val="135000"/>
                  </a:schemeClr>
                  <a:prstClr val="white"/>
                </a:duotone>
                <a:extLst>
                  <a:ext uri="{BEBA8EAE-BF5A-486C-A8C5-ECC9F3942E4B}">
                    <a14:imgProps xmlns:a14="http://schemas.microsoft.com/office/drawing/2010/main">
                      <a14:imgLayer r:embed="rId16">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8483346" y="4704588"/>
            <a:ext cx="480060" cy="273844"/>
          </a:xfrm>
          <a:prstGeom prst="rect">
            <a:avLst/>
          </a:prstGeom>
        </p:spPr>
        <p:txBody>
          <a:bodyPr vert="horz" lIns="91440" tIns="45720" rIns="91440" bIns="45720" rtlCol="0" anchor="ctr"/>
          <a:lstStyle>
            <a:lvl1pPr algn="ctr">
              <a:defRPr sz="2489"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01848774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Lst>
  <p:hf sldNum="0" hdr="0" ftr="0" dt="0"/>
  <p:txStyles>
    <p:titleStyle>
      <a:lvl1pPr algn="l" defTabSz="914400" rtl="0" eaLnBrk="1" latinLnBrk="0" hangingPunct="1">
        <a:lnSpc>
          <a:spcPct val="90000"/>
        </a:lnSpc>
        <a:spcBef>
          <a:spcPct val="0"/>
        </a:spcBef>
        <a:buNone/>
        <a:defRPr sz="5400" kern="1200" cap="all" baseline="0">
          <a:blipFill>
            <a:blip r:embed="rId17">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pl.m.wikipedia.org/wiki/Promieniowanie_elektromagnetyczne" TargetMode="External"/><Relationship Id="rId2" Type="http://schemas.openxmlformats.org/officeDocument/2006/relationships/hyperlink" Target="https://pl.m.wikipedia.org/w/index.php?title=Struktura_gleby&amp;action=edit&amp;redlink=1"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1010209"/>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8">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3224772"/>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10">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0625" y="1113584"/>
            <a:ext cx="7667244" cy="20574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 name="Group 12">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236911" y="3051692"/>
            <a:ext cx="810678" cy="810676"/>
            <a:chOff x="9685338" y="4460675"/>
            <a:chExt cx="1080904" cy="1080902"/>
          </a:xfrm>
        </p:grpSpPr>
        <p:sp>
          <p:nvSpPr>
            <p:cNvPr id="14" name="Oval 13">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10" name="Rectangle 16">
            <a:extLst>
              <a:ext uri="{FF2B5EF4-FFF2-40B4-BE49-F238E27FC236}">
                <a16:creationId xmlns:a16="http://schemas.microsoft.com/office/drawing/2014/main" id="{48FDEBDB-5859-4B9E-8810-2C5CFED093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30AD5D-F807-4219-9506-FC5F401DB001}"/>
              </a:ext>
            </a:extLst>
          </p:cNvPr>
          <p:cNvSpPr>
            <a:spLocks noGrp="1"/>
          </p:cNvSpPr>
          <p:nvPr>
            <p:ph type="title"/>
          </p:nvPr>
        </p:nvSpPr>
        <p:spPr>
          <a:xfrm>
            <a:off x="788670" y="707231"/>
            <a:ext cx="7475220" cy="2643792"/>
          </a:xfrm>
        </p:spPr>
        <p:txBody>
          <a:bodyPr vert="horz" lIns="91440" tIns="45720" rIns="91440" bIns="45720" rtlCol="0" anchor="b">
            <a:normAutofit/>
          </a:bodyPr>
          <a:lstStyle/>
          <a:p>
            <a:pPr>
              <a:lnSpc>
                <a:spcPct val="80000"/>
              </a:lnSpc>
              <a:spcBef>
                <a:spcPct val="0"/>
              </a:spcBef>
            </a:pPr>
            <a:endParaRPr lang="en-US" sz="9600">
              <a:solidFill>
                <a:srgbClr val="FFFFFF"/>
              </a:solidFill>
            </a:endParaRPr>
          </a:p>
          <a:p>
            <a:r>
              <a:rPr lang="pl-PL" b="1">
                <a:ea typeface="+mj-lt"/>
                <a:cs typeface="+mj-lt"/>
              </a:rPr>
              <a:t>ropagacja fal radiowych</a:t>
            </a:r>
            <a:endParaRPr lang="pl-PL"/>
          </a:p>
        </p:txBody>
      </p:sp>
      <p:cxnSp>
        <p:nvCxnSpPr>
          <p:cNvPr id="12" name="Straight Connector 18">
            <a:extLst>
              <a:ext uri="{FF2B5EF4-FFF2-40B4-BE49-F238E27FC236}">
                <a16:creationId xmlns:a16="http://schemas.microsoft.com/office/drawing/2014/main" id="{B1D1A340-723B-4014-B5FE-204F062731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43000" y="3418941"/>
            <a:ext cx="6858000" cy="0"/>
          </a:xfrm>
          <a:prstGeom prst="line">
            <a:avLst/>
          </a:prstGeom>
          <a:ln w="28575">
            <a:solidFill>
              <a:srgbClr val="FFFFFF">
                <a:alpha val="5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6485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sz="3600">
                <a:solidFill>
                  <a:srgbClr val="222222"/>
                </a:solidFill>
                <a:highlight>
                  <a:srgbClr val="FFFFFF"/>
                </a:highlight>
              </a:rPr>
              <a:t>Absorpcja jonosferyczna</a:t>
            </a:r>
            <a:endParaRPr sz="3600"/>
          </a:p>
        </p:txBody>
      </p:sp>
      <p:sp>
        <p:nvSpPr>
          <p:cNvPr id="85" name="Google Shape;85;p18"/>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Fala jonosferyczna ulega tłumieniu na skutek strat wywołanych przez zderzenia elektronów z neutralnymi i zjonizowanymi cząsteczkami gazów w atmosferze. Taki proces tłumienia energii w jonosferze nosi nazwę absorpcji jonosferycznej, która dzieli się na:</a:t>
            </a:r>
            <a:endParaRPr lang="pl-PL" sz="1400">
              <a:solidFill>
                <a:srgbClr val="222222"/>
              </a:solidFill>
              <a:highlight>
                <a:srgbClr val="FFFFFF"/>
              </a:highlight>
              <a:latin typeface="Rockwell"/>
              <a:ea typeface="Roboto"/>
              <a:cs typeface="Roboto"/>
            </a:endParaRPr>
          </a:p>
          <a:p>
            <a:pPr marL="457200" lvl="0" indent="-304800" algn="l" rtl="0">
              <a:spcBef>
                <a:spcPts val="1200"/>
              </a:spcBef>
              <a:spcAft>
                <a:spcPts val="0"/>
              </a:spcAft>
              <a:buClr>
                <a:srgbClr val="222222"/>
              </a:buClr>
              <a:buSzPts val="1200"/>
              <a:buFont typeface="Roboto"/>
              <a:buChar char="●"/>
            </a:pPr>
            <a:r>
              <a:rPr lang="pl" sz="1400" dirty="0">
                <a:solidFill>
                  <a:srgbClr val="222222"/>
                </a:solidFill>
                <a:highlight>
                  <a:srgbClr val="FFFFFF"/>
                </a:highlight>
                <a:latin typeface="Rockwell"/>
                <a:ea typeface="Roboto"/>
                <a:cs typeface="Roboto"/>
                <a:sym typeface="Roboto"/>
              </a:rPr>
              <a:t>absorpcję niedewiacyjną – występującą, gdy fala przechodzi przez warstwę jonosfery, nie ulegając przy tym znaczącemu załamaniu, np. w warstwie </a:t>
            </a:r>
            <a:r>
              <a:rPr lang="pl" sz="1400" i="1" dirty="0">
                <a:solidFill>
                  <a:srgbClr val="222222"/>
                </a:solidFill>
                <a:highlight>
                  <a:srgbClr val="FFFFFF"/>
                </a:highlight>
                <a:latin typeface="Rockwell"/>
                <a:ea typeface="Roboto"/>
                <a:cs typeface="Roboto"/>
                <a:sym typeface="Roboto"/>
              </a:rPr>
              <a:t>D</a:t>
            </a:r>
            <a:r>
              <a:rPr lang="pl" sz="1400" dirty="0">
                <a:solidFill>
                  <a:srgbClr val="222222"/>
                </a:solidFill>
                <a:highlight>
                  <a:srgbClr val="FFFFFF"/>
                </a:highlight>
                <a:latin typeface="Rockwell"/>
                <a:ea typeface="Roboto"/>
                <a:cs typeface="Roboto"/>
                <a:sym typeface="Roboto"/>
              </a:rPr>
              <a:t>, jeśli fala odbija się od warstwy </a:t>
            </a:r>
            <a:r>
              <a:rPr lang="pl" sz="1400" i="1" dirty="0">
                <a:solidFill>
                  <a:srgbClr val="222222"/>
                </a:solidFill>
                <a:highlight>
                  <a:srgbClr val="FFFFFF"/>
                </a:highlight>
                <a:latin typeface="Rockwell"/>
                <a:ea typeface="Roboto"/>
                <a:cs typeface="Roboto"/>
                <a:sym typeface="Roboto"/>
              </a:rPr>
              <a:t>E</a:t>
            </a:r>
            <a:r>
              <a:rPr lang="pl" sz="1400" dirty="0">
                <a:solidFill>
                  <a:srgbClr val="222222"/>
                </a:solidFill>
                <a:highlight>
                  <a:srgbClr val="FFFFFF"/>
                </a:highlight>
                <a:latin typeface="Rockwell"/>
                <a:ea typeface="Roboto"/>
                <a:cs typeface="Roboto"/>
                <a:sym typeface="Roboto"/>
              </a:rPr>
              <a:t>, absorpcja ta maleje w przybliżeniu proporcjonalnie do kwadratu częstotliwości;</a:t>
            </a:r>
            <a:endParaRPr sz="1400">
              <a:solidFill>
                <a:srgbClr val="222222"/>
              </a:solidFill>
              <a:highlight>
                <a:srgbClr val="FFFFFF"/>
              </a:highlight>
              <a:latin typeface="Rockwell"/>
              <a:ea typeface="Roboto"/>
              <a:cs typeface="Roboto"/>
            </a:endParaRPr>
          </a:p>
          <a:p>
            <a:pPr marL="457200" lvl="0" indent="-304800" algn="l" rtl="0">
              <a:spcBef>
                <a:spcPts val="0"/>
              </a:spcBef>
              <a:spcAft>
                <a:spcPts val="0"/>
              </a:spcAft>
              <a:buClr>
                <a:srgbClr val="222222"/>
              </a:buClr>
              <a:buSzPts val="1200"/>
              <a:buFont typeface="Roboto"/>
              <a:buChar char="●"/>
            </a:pPr>
            <a:r>
              <a:rPr lang="pl" sz="1400" dirty="0">
                <a:solidFill>
                  <a:srgbClr val="222222"/>
                </a:solidFill>
                <a:highlight>
                  <a:srgbClr val="FFFFFF"/>
                </a:highlight>
                <a:latin typeface="Rockwell"/>
                <a:ea typeface="Roboto"/>
                <a:cs typeface="Roboto"/>
                <a:sym typeface="Roboto"/>
              </a:rPr>
              <a:t>absorpcję dewiacyjną – zachodzącą wówczas, gdy fala ulega silnemu załamaniu lub odbiciu od danej warstwy, ma na ogół małe znaczenie w propagacji jonosferycznej, ponieważ zachodzi na stosunkowo krótkiej drodze.</a:t>
            </a:r>
            <a:endParaRPr sz="1400">
              <a:solidFill>
                <a:srgbClr val="222222"/>
              </a:solidFill>
              <a:highlight>
                <a:srgbClr val="FFFFFF"/>
              </a:highlight>
              <a:latin typeface="Rockwell"/>
              <a:ea typeface="Roboto"/>
              <a:cs typeface="Roboto"/>
            </a:endParaRPr>
          </a:p>
          <a:p>
            <a:pPr marL="0" lvl="0" indent="0" algn="l" rtl="0">
              <a:spcBef>
                <a:spcPts val="6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W nietypowych warunkach jonosfery, związanej z dużą aktywnością słoneczną, występuje również absorpcja anormalna.</a:t>
            </a:r>
            <a:endParaRPr sz="1400" dirty="0">
              <a:solidFill>
                <a:srgbClr val="222222"/>
              </a:solidFill>
              <a:highlight>
                <a:srgbClr val="FFFFFF"/>
              </a:highlight>
              <a:latin typeface="Rockwell"/>
              <a:ea typeface="Roboto"/>
              <a:cs typeface="Roboto"/>
              <a:sym typeface="Roboto"/>
            </a:endParaRPr>
          </a:p>
          <a:p>
            <a:pPr marL="0" lvl="0" indent="0" algn="l" rtl="0">
              <a:spcBef>
                <a:spcPts val="12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E75C48-D06B-49FA-B080-F4DBC7DF9414}"/>
              </a:ext>
            </a:extLst>
          </p:cNvPr>
          <p:cNvSpPr>
            <a:spLocks noGrp="1"/>
          </p:cNvSpPr>
          <p:nvPr>
            <p:ph type="title"/>
          </p:nvPr>
        </p:nvSpPr>
        <p:spPr/>
        <p:txBody>
          <a:bodyPr/>
          <a:lstStyle/>
          <a:p>
            <a:pPr algn="ctr"/>
            <a:br>
              <a:rPr lang="en-US" dirty="0"/>
            </a:br>
            <a:r>
              <a:rPr lang="pl-PL" sz="3600" b="1" u="sng" dirty="0">
                <a:latin typeface="Rockwell"/>
              </a:rPr>
              <a:t>Rozchodzenie się fal radiowych w zależności od częstotliwości</a:t>
            </a:r>
          </a:p>
          <a:p>
            <a:pPr algn="ctr"/>
            <a:endParaRPr lang="pl-PL" dirty="0"/>
          </a:p>
        </p:txBody>
      </p:sp>
    </p:spTree>
    <p:extLst>
      <p:ext uri="{BB962C8B-B14F-4D97-AF65-F5344CB8AC3E}">
        <p14:creationId xmlns:p14="http://schemas.microsoft.com/office/powerpoint/2010/main" val="1791232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2DA94C-E72C-4843-9722-2CF9547D8026}"/>
              </a:ext>
            </a:extLst>
          </p:cNvPr>
          <p:cNvSpPr>
            <a:spLocks noGrp="1"/>
          </p:cNvSpPr>
          <p:nvPr>
            <p:ph type="title"/>
          </p:nvPr>
        </p:nvSpPr>
        <p:spPr/>
        <p:txBody>
          <a:bodyPr/>
          <a:lstStyle/>
          <a:p>
            <a:pPr algn="ctr"/>
            <a:r>
              <a:rPr lang="pl-PL" sz="3600" dirty="0">
                <a:latin typeface="Rockwell Condensed"/>
              </a:rPr>
              <a:t>Rozchodzenie się fal długich</a:t>
            </a:r>
          </a:p>
        </p:txBody>
      </p:sp>
      <p:sp>
        <p:nvSpPr>
          <p:cNvPr id="3" name="Symbol zastępczy tekstu 2">
            <a:extLst>
              <a:ext uri="{FF2B5EF4-FFF2-40B4-BE49-F238E27FC236}">
                <a16:creationId xmlns:a16="http://schemas.microsoft.com/office/drawing/2014/main" id="{F8051988-6579-4C9D-9E93-6595C8C60D49}"/>
              </a:ext>
            </a:extLst>
          </p:cNvPr>
          <p:cNvSpPr>
            <a:spLocks noGrp="1"/>
          </p:cNvSpPr>
          <p:nvPr>
            <p:ph type="body" idx="1"/>
          </p:nvPr>
        </p:nvSpPr>
        <p:spPr/>
        <p:txBody>
          <a:bodyPr/>
          <a:lstStyle/>
          <a:p>
            <a:r>
              <a:rPr lang="pl-PL" sz="1400" dirty="0">
                <a:ea typeface="+mn-lt"/>
                <a:cs typeface="+mn-lt"/>
              </a:rPr>
              <a:t>Fale długie obejmują zakres częstotliwości od 30 do 300 kHz (od 10 do 1 km). Fale dłuższe od 20 km nazywają się falami bardzo długimi. Fale długie rozchodzą się w postaci fali powierzchniowej na dość duże odległości. Jednakże już w odległości 1000 do 2000 km od nadajnika natężenie pola fali jonosferycznej przewyższa natężenie fali powierzchniowej. Warunki propagacyjne fal długich ulegają małym i powolnym zmianom w czasie, bardziej zmieniając się w okresach anomalnej jonizacji w niskiej jonosferze, rejestrowanej po rozbłyskach.</a:t>
            </a:r>
          </a:p>
        </p:txBody>
      </p:sp>
    </p:spTree>
    <p:extLst>
      <p:ext uri="{BB962C8B-B14F-4D97-AF65-F5344CB8AC3E}">
        <p14:creationId xmlns:p14="http://schemas.microsoft.com/office/powerpoint/2010/main" val="2610713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1ABC05-5313-4B90-9D36-8DD2C3122C78}"/>
              </a:ext>
            </a:extLst>
          </p:cNvPr>
          <p:cNvSpPr>
            <a:spLocks noGrp="1"/>
          </p:cNvSpPr>
          <p:nvPr>
            <p:ph type="title"/>
          </p:nvPr>
        </p:nvSpPr>
        <p:spPr/>
        <p:txBody>
          <a:bodyPr/>
          <a:lstStyle/>
          <a:p>
            <a:pPr algn="ctr"/>
            <a:r>
              <a:rPr lang="pl-PL" sz="3600" dirty="0">
                <a:latin typeface="Rockwell Condensed"/>
              </a:rPr>
              <a:t>Rozchodzenie się fal średnich</a:t>
            </a:r>
            <a:endParaRPr lang="pl-PL" dirty="0">
              <a:latin typeface="Rockwell Condensed"/>
            </a:endParaRPr>
          </a:p>
        </p:txBody>
      </p:sp>
      <p:sp>
        <p:nvSpPr>
          <p:cNvPr id="3" name="Symbol zastępczy tekstu 2">
            <a:extLst>
              <a:ext uri="{FF2B5EF4-FFF2-40B4-BE49-F238E27FC236}">
                <a16:creationId xmlns:a16="http://schemas.microsoft.com/office/drawing/2014/main" id="{B6BB94F5-C14E-484E-B437-54BFF3C05237}"/>
              </a:ext>
            </a:extLst>
          </p:cNvPr>
          <p:cNvSpPr>
            <a:spLocks noGrp="1"/>
          </p:cNvSpPr>
          <p:nvPr>
            <p:ph type="body" idx="1"/>
          </p:nvPr>
        </p:nvSpPr>
        <p:spPr/>
        <p:txBody>
          <a:bodyPr/>
          <a:lstStyle/>
          <a:p>
            <a:r>
              <a:rPr lang="pl-PL" sz="1400" dirty="0">
                <a:ea typeface="+mn-lt"/>
                <a:cs typeface="+mn-lt"/>
              </a:rPr>
              <a:t>Fale średnie obejmują zakres częstotliwości od 300 kHz do 3 MHz (od 1000 do 100 m) i rozchodzą się w przestrzeni zarówno jako fale powierzchniowe, jak również jako fale jonosferyczne.</a:t>
            </a:r>
            <a:endParaRPr lang="pl-PL" sz="1400"/>
          </a:p>
          <a:p>
            <a:r>
              <a:rPr lang="pl-PL" sz="1400" dirty="0">
                <a:ea typeface="+mn-lt"/>
                <a:cs typeface="+mn-lt"/>
              </a:rPr>
              <a:t>Odbiór tych fal jest zapewniony przez całą dobę na dość równym poziomie w zasięgu około 60–120 km (zależnie od długości fali i mocy nadajnika). Radiostacje bardziej odległe (300–1500 km) są odbierane tylko nocą dzięki falom odbitym od niższych warstw jonosfery. Odbiór fal odbitych ulega dość silnym wahaniom, zaś wzajemna interferencja fali przyziemnej i odbitej od jonosfery, powoduje powstanie zaników sygnału odbieranego, któremu towarzyszą silne zniekształcenia nieliniowe i liniowe. O zasięgu dziennym na falach średnich decydują fale powierzchniowe. Największy zasięg uzyskuje się nad morzem, a najmniejszy w terenie pagórkowatym oraz ponad obszarami o małej przewodności (piaski, nawierzchnie z piaskowca w obszarach zurbanizowanych).</a:t>
            </a:r>
            <a:endParaRPr lang="pl-PL" sz="1400"/>
          </a:p>
          <a:p>
            <a:r>
              <a:rPr lang="pl-PL" sz="1400" dirty="0">
                <a:ea typeface="+mn-lt"/>
                <a:cs typeface="+mn-lt"/>
              </a:rPr>
              <a:t>W niekorzystnych przypadkach spowodowanych pracą innych, również odległych nadajników średniofalowych na tej samej częstotliwości, odbiór jednej radiostacji jest zakłócany interferencjami (przesłuchami). Szerokość pasma emisji może powodować również zdudnienia, zmieniające cyklicznie moc odbieranego sygnału.</a:t>
            </a:r>
            <a:endParaRPr lang="pl-PL" sz="1400"/>
          </a:p>
          <a:p>
            <a:r>
              <a:rPr lang="pl-PL" sz="1400" dirty="0">
                <a:ea typeface="+mn-lt"/>
                <a:cs typeface="+mn-lt"/>
              </a:rPr>
              <a:t>Korzyści ze zwiększenia mocy nadajników są niewspółmierne w stosunku do nakładów. Niekiedy ośrodki nadawcze wyposażone w nadajniki o mocy kilkuset kW w wyniku zakłóceń interferencyjnych od innych stacji mogą być odbierane z dobrą jakością w promieniu zaledwie kilkudziesięciu kilometrów.</a:t>
            </a:r>
            <a:endParaRPr lang="pl-PL" sz="1400"/>
          </a:p>
          <a:p>
            <a:pPr marL="114300" indent="0">
              <a:buNone/>
            </a:pPr>
            <a:br>
              <a:rPr lang="en-US" dirty="0"/>
            </a:br>
            <a:endParaRPr lang="en-US" dirty="0"/>
          </a:p>
          <a:p>
            <a:endParaRPr lang="pl-PL" dirty="0"/>
          </a:p>
        </p:txBody>
      </p:sp>
    </p:spTree>
    <p:extLst>
      <p:ext uri="{BB962C8B-B14F-4D97-AF65-F5344CB8AC3E}">
        <p14:creationId xmlns:p14="http://schemas.microsoft.com/office/powerpoint/2010/main" val="1639469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E9EF96-B5C0-4A3A-879B-97EAB77A5446}"/>
              </a:ext>
            </a:extLst>
          </p:cNvPr>
          <p:cNvSpPr>
            <a:spLocks noGrp="1"/>
          </p:cNvSpPr>
          <p:nvPr>
            <p:ph type="title"/>
          </p:nvPr>
        </p:nvSpPr>
        <p:spPr/>
        <p:txBody>
          <a:bodyPr/>
          <a:lstStyle/>
          <a:p>
            <a:pPr algn="ctr"/>
            <a:r>
              <a:rPr lang="pl-PL" sz="3600" dirty="0">
                <a:latin typeface="Rockwell Condensed"/>
              </a:rPr>
              <a:t>Rozchodzenie się fal krótkich</a:t>
            </a:r>
            <a:endParaRPr lang="pl-PL">
              <a:latin typeface="Rockwell Condensed"/>
            </a:endParaRPr>
          </a:p>
        </p:txBody>
      </p:sp>
      <p:sp>
        <p:nvSpPr>
          <p:cNvPr id="3" name="Symbol zastępczy tekstu 2">
            <a:extLst>
              <a:ext uri="{FF2B5EF4-FFF2-40B4-BE49-F238E27FC236}">
                <a16:creationId xmlns:a16="http://schemas.microsoft.com/office/drawing/2014/main" id="{ADD4BDDB-CAA9-4AED-8A01-F0E8518FADA0}"/>
              </a:ext>
            </a:extLst>
          </p:cNvPr>
          <p:cNvSpPr>
            <a:spLocks noGrp="1"/>
          </p:cNvSpPr>
          <p:nvPr>
            <p:ph type="body" idx="1"/>
          </p:nvPr>
        </p:nvSpPr>
        <p:spPr/>
        <p:txBody>
          <a:bodyPr/>
          <a:lstStyle/>
          <a:p>
            <a:r>
              <a:rPr lang="pl-PL" sz="1400" dirty="0">
                <a:ea typeface="+mn-lt"/>
                <a:cs typeface="+mn-lt"/>
              </a:rPr>
              <a:t>Fale krótkie obejmują zakres częstotliwości od 3 do 30 MHz (od 100 do 10 m). Fale powierzchniowe tego zakresu zanikają już w odległości od kilku do kilkudziesięciu kilometrów. Odbiór fal krótkich odbywa się głównie z wykorzystaniem fal jonosferycznych.</a:t>
            </a:r>
            <a:endParaRPr lang="pl-PL" sz="1400"/>
          </a:p>
          <a:p>
            <a:endParaRPr lang="pl-PL" sz="1400" dirty="0">
              <a:ea typeface="+mn-lt"/>
              <a:cs typeface="+mn-lt"/>
            </a:endParaRPr>
          </a:p>
          <a:p>
            <a:r>
              <a:rPr lang="pl-PL" sz="1400" dirty="0">
                <a:ea typeface="+mn-lt"/>
                <a:cs typeface="+mn-lt"/>
              </a:rPr>
              <a:t>Minimalna wartość natężenia pola w odbiorniku konieczna do względnie dobrego odbioru fal krótkich powinna być rzędu 100 </a:t>
            </a:r>
            <a:r>
              <a:rPr lang="pl-PL" sz="1400" dirty="0" err="1">
                <a:ea typeface="+mn-lt"/>
                <a:cs typeface="+mn-lt"/>
              </a:rPr>
              <a:t>μV</a:t>
            </a:r>
            <a:r>
              <a:rPr lang="pl-PL" sz="1400" dirty="0">
                <a:ea typeface="+mn-lt"/>
                <a:cs typeface="+mn-lt"/>
              </a:rPr>
              <a:t>/m. Dopiero jednak wartość około 1 </a:t>
            </a:r>
            <a:r>
              <a:rPr lang="pl-PL" sz="1400" dirty="0" err="1">
                <a:ea typeface="+mn-lt"/>
                <a:cs typeface="+mn-lt"/>
              </a:rPr>
              <a:t>mV</a:t>
            </a:r>
            <a:r>
              <a:rPr lang="pl-PL" sz="1400" dirty="0">
                <a:ea typeface="+mn-lt"/>
                <a:cs typeface="+mn-lt"/>
              </a:rPr>
              <a:t>/m zapewnia dobry odbiór. Aby jednak odbiór miał wartość programową, natężenie pola sygnału użytecznego powinno być orientacyjnie 1000 razy (+30 </a:t>
            </a:r>
            <a:r>
              <a:rPr lang="pl-PL" sz="1400" dirty="0" err="1">
                <a:ea typeface="+mn-lt"/>
                <a:cs typeface="+mn-lt"/>
              </a:rPr>
              <a:t>dB</a:t>
            </a:r>
            <a:r>
              <a:rPr lang="pl-PL" sz="1400" dirty="0">
                <a:ea typeface="+mn-lt"/>
                <a:cs typeface="+mn-lt"/>
              </a:rPr>
              <a:t>) większe od natężenia pól zakłócających.</a:t>
            </a:r>
            <a:endParaRPr lang="pl-PL" sz="1400"/>
          </a:p>
          <a:p>
            <a:endParaRPr lang="pl-PL" dirty="0"/>
          </a:p>
        </p:txBody>
      </p:sp>
    </p:spTree>
    <p:extLst>
      <p:ext uri="{BB962C8B-B14F-4D97-AF65-F5344CB8AC3E}">
        <p14:creationId xmlns:p14="http://schemas.microsoft.com/office/powerpoint/2010/main" val="1067745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PL" dirty="0" err="1"/>
              <a:t>Koniec</a:t>
            </a:r>
            <a:endParaRPr dirty="0" err="1"/>
          </a:p>
        </p:txBody>
      </p:sp>
      <p:sp>
        <p:nvSpPr>
          <p:cNvPr id="91" name="Google Shape;91;p19"/>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a:p>
            <a:pPr marL="0" indent="0">
              <a:spcAft>
                <a:spcPts val="1600"/>
              </a:spcAft>
              <a:buNone/>
            </a:pPr>
            <a:r>
              <a:rPr lang="pl-PL" dirty="0"/>
              <a:t>Prezentacja zrobiona przez uczniów klasy 3i:</a:t>
            </a:r>
          </a:p>
          <a:p>
            <a:pPr marL="342900">
              <a:spcAft>
                <a:spcPts val="1600"/>
              </a:spcAft>
              <a:buChar char="Ø"/>
            </a:pPr>
            <a:r>
              <a:rPr lang="pl-PL" dirty="0"/>
              <a:t>Grzegorz Suchacz</a:t>
            </a:r>
          </a:p>
          <a:p>
            <a:pPr marL="342900">
              <a:spcAft>
                <a:spcPts val="1600"/>
              </a:spcAft>
              <a:buChar char="Ø"/>
            </a:pPr>
            <a:r>
              <a:rPr lang="pl-PL" dirty="0"/>
              <a:t>Mateusz Żarczyński</a:t>
            </a:r>
          </a:p>
          <a:p>
            <a:pPr marL="342900">
              <a:spcAft>
                <a:spcPts val="1600"/>
              </a:spcAft>
              <a:buChar char="Ø"/>
            </a:pPr>
            <a:r>
              <a:rPr lang="pl-PL" dirty="0"/>
              <a:t>Łukasz Lenarczyk</a:t>
            </a:r>
          </a:p>
          <a:p>
            <a:pPr marL="342900">
              <a:spcAft>
                <a:spcPts val="1600"/>
              </a:spcAft>
              <a:buChar char="Ø"/>
            </a:pP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EE6FFE-F8C6-4D14-B1F7-FDD41CD8940B}"/>
              </a:ext>
            </a:extLst>
          </p:cNvPr>
          <p:cNvSpPr>
            <a:spLocks noGrp="1"/>
          </p:cNvSpPr>
          <p:nvPr>
            <p:ph type="title"/>
          </p:nvPr>
        </p:nvSpPr>
        <p:spPr>
          <a:xfrm>
            <a:off x="279351" y="1924407"/>
            <a:ext cx="8520600" cy="841800"/>
          </a:xfrm>
        </p:spPr>
        <p:txBody>
          <a:bodyPr/>
          <a:lstStyle/>
          <a:p>
            <a:r>
              <a:rPr lang="pl-PL" dirty="0">
                <a:latin typeface="Rockwell Condensed"/>
                <a:ea typeface="+mj-lt"/>
                <a:cs typeface="+mj-lt"/>
              </a:rPr>
              <a:t>Propagacja</a:t>
            </a:r>
            <a:r>
              <a:rPr lang="pl-PL" sz="1200" dirty="0">
                <a:latin typeface="Rockwell Condensed"/>
                <a:ea typeface="+mj-lt"/>
                <a:cs typeface="+mj-lt"/>
              </a:rPr>
              <a:t> </a:t>
            </a:r>
            <a:r>
              <a:rPr lang="pl-PL" dirty="0">
                <a:latin typeface="Rockwell Condensed"/>
                <a:ea typeface="+mj-lt"/>
                <a:cs typeface="+mj-lt"/>
              </a:rPr>
              <a:t>fal radiowych</a:t>
            </a:r>
            <a:r>
              <a:rPr lang="pl-PL" sz="1200" dirty="0">
                <a:latin typeface="Rockwell Condensed"/>
                <a:ea typeface="+mj-lt"/>
                <a:cs typeface="+mj-lt"/>
              </a:rPr>
              <a:t> </a:t>
            </a:r>
            <a:br>
              <a:rPr lang="pl-PL" sz="1200" dirty="0">
                <a:latin typeface="Rockwell Condensed"/>
                <a:ea typeface="+mj-lt"/>
                <a:cs typeface="+mj-lt"/>
              </a:rPr>
            </a:br>
            <a:br>
              <a:rPr lang="pl-PL" sz="1200" dirty="0">
                <a:latin typeface="Rockwell"/>
                <a:ea typeface="+mj-lt"/>
                <a:cs typeface="+mj-lt"/>
              </a:rPr>
            </a:br>
            <a:br>
              <a:rPr lang="pl-PL" sz="1200" dirty="0">
                <a:latin typeface="Rockwell"/>
                <a:ea typeface="+mj-lt"/>
                <a:cs typeface="+mj-lt"/>
              </a:rPr>
            </a:br>
            <a:r>
              <a:rPr lang="pl-PL" sz="1400" dirty="0">
                <a:latin typeface="Rockwell"/>
                <a:ea typeface="+mj-lt"/>
                <a:cs typeface="+mj-lt"/>
              </a:rPr>
              <a:t>Jest to  rozprzestrzenianie się fal radiowych zależne zarówno od właściwości samych fal , jak i warunków panujących w środowisku, w którym fale te się rozchodzą.</a:t>
            </a:r>
            <a:br>
              <a:rPr lang="pl-PL" sz="1400" dirty="0">
                <a:latin typeface="Rockwell"/>
                <a:ea typeface="+mj-lt"/>
                <a:cs typeface="+mj-lt"/>
              </a:rPr>
            </a:br>
            <a:br>
              <a:rPr lang="pl-PL" sz="1200" dirty="0">
                <a:latin typeface="Rockwell"/>
                <a:ea typeface="+mj-lt"/>
                <a:cs typeface="+mj-lt"/>
              </a:rPr>
            </a:br>
            <a:br>
              <a:rPr lang="pl-PL" sz="1200" dirty="0">
                <a:latin typeface="Rockwell"/>
                <a:ea typeface="+mj-lt"/>
                <a:cs typeface="+mj-lt"/>
              </a:rPr>
            </a:br>
            <a:br>
              <a:rPr lang="pl-PL" sz="1200" dirty="0">
                <a:latin typeface="Rockwell"/>
                <a:ea typeface="+mj-lt"/>
                <a:cs typeface="+mj-lt"/>
              </a:rPr>
            </a:br>
            <a:endParaRPr lang="pl-PL" sz="1600" b="1">
              <a:latin typeface="Rockwell"/>
            </a:endParaRPr>
          </a:p>
        </p:txBody>
      </p:sp>
    </p:spTree>
    <p:extLst>
      <p:ext uri="{BB962C8B-B14F-4D97-AF65-F5344CB8AC3E}">
        <p14:creationId xmlns:p14="http://schemas.microsoft.com/office/powerpoint/2010/main" val="162103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93DF18-D93B-454F-99E2-37A4CFFE45B1}"/>
              </a:ext>
            </a:extLst>
          </p:cNvPr>
          <p:cNvSpPr>
            <a:spLocks noGrp="1"/>
          </p:cNvSpPr>
          <p:nvPr>
            <p:ph type="title"/>
          </p:nvPr>
        </p:nvSpPr>
        <p:spPr/>
        <p:txBody>
          <a:bodyPr/>
          <a:lstStyle/>
          <a:p>
            <a:br>
              <a:rPr lang="pl-PL" dirty="0">
                <a:ea typeface="+mj-lt"/>
                <a:cs typeface="+mj-lt"/>
              </a:rPr>
            </a:br>
            <a:br>
              <a:rPr lang="pl-PL" dirty="0">
                <a:ea typeface="+mj-lt"/>
                <a:cs typeface="+mj-lt"/>
              </a:rPr>
            </a:br>
            <a:r>
              <a:rPr lang="pl-PL" b="1" u="sng" dirty="0">
                <a:latin typeface="Rockwell Condensed"/>
                <a:ea typeface="+mj-lt"/>
                <a:cs typeface="+mj-lt"/>
              </a:rPr>
              <a:t>Rozchodzenie się fal radiowych w zależności od wpływu środowiska</a:t>
            </a:r>
            <a:br>
              <a:rPr lang="pl-PL" dirty="0">
                <a:latin typeface="Rockwell Condensed"/>
                <a:ea typeface="+mj-lt"/>
                <a:cs typeface="+mj-lt"/>
              </a:rPr>
            </a:br>
            <a:br>
              <a:rPr lang="pl-PL" dirty="0">
                <a:ea typeface="+mj-lt"/>
                <a:cs typeface="+mj-lt"/>
              </a:rPr>
            </a:br>
            <a:r>
              <a:rPr lang="pl-PL" sz="2000" b="1" dirty="0">
                <a:latin typeface="Rockwell"/>
              </a:rPr>
              <a:t>W ZALEŻNOŚCI OD DECYDUJĄCEGO WPŁYWU ŚRODOWISKA NA SPOSOBY ROZCHODZENIA SIĘ FAL RADIOWYCH ROZRÓŻNIA SIĘ NASTĘPUJĄCE ICH RODZAJE:</a:t>
            </a:r>
            <a:endParaRPr lang="pl-PL" sz="2000">
              <a:latin typeface="Rockwell"/>
              <a:ea typeface="+mj-lt"/>
              <a:cs typeface="+mj-lt"/>
            </a:endParaRPr>
          </a:p>
          <a:p>
            <a:endParaRPr lang="pl-PL" dirty="0"/>
          </a:p>
        </p:txBody>
      </p:sp>
    </p:spTree>
    <p:extLst>
      <p:ext uri="{BB962C8B-B14F-4D97-AF65-F5344CB8AC3E}">
        <p14:creationId xmlns:p14="http://schemas.microsoft.com/office/powerpoint/2010/main" val="1321925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902BBD-162D-4538-B26A-D266301B1763}"/>
              </a:ext>
            </a:extLst>
          </p:cNvPr>
          <p:cNvSpPr>
            <a:spLocks noGrp="1"/>
          </p:cNvSpPr>
          <p:nvPr>
            <p:ph type="title"/>
          </p:nvPr>
        </p:nvSpPr>
        <p:spPr/>
        <p:txBody>
          <a:bodyPr/>
          <a:lstStyle/>
          <a:p>
            <a:r>
              <a:rPr lang="pl-PL" dirty="0">
                <a:latin typeface="Rockwell Condensed"/>
                <a:ea typeface="+mj-lt"/>
                <a:cs typeface="+mj-lt"/>
              </a:rPr>
              <a:t>Fala w wolnej przestrzeni</a:t>
            </a:r>
            <a:br>
              <a:rPr lang="pl-PL" sz="1200" dirty="0">
                <a:latin typeface="Rockwell Condensed"/>
                <a:ea typeface="+mj-lt"/>
                <a:cs typeface="+mj-lt"/>
              </a:rPr>
            </a:br>
            <a:br>
              <a:rPr lang="pl-PL" sz="1200" dirty="0">
                <a:latin typeface="Rockwell"/>
                <a:ea typeface="+mj-lt"/>
                <a:cs typeface="+mj-lt"/>
              </a:rPr>
            </a:br>
            <a:r>
              <a:rPr lang="pl-PL" sz="1200" dirty="0">
                <a:latin typeface="Rockwell"/>
                <a:ea typeface="+mj-lt"/>
                <a:cs typeface="+mj-lt"/>
              </a:rPr>
              <a:t>Pojęciem wolnej przestrzeni określa się idealną próżnię, w której fale radiowe rozchodzą się w sposób całkowicie swobodny. Przykładem takiej wolnej przestrzeni jest przestrzeń kosmiczna.</a:t>
            </a:r>
            <a:endParaRPr lang="pl-PL" sz="1200">
              <a:latin typeface="Rockwell"/>
              <a:cs typeface="Times New Roman"/>
            </a:endParaRPr>
          </a:p>
          <a:p>
            <a:r>
              <a:rPr lang="pl-PL" sz="1200" dirty="0">
                <a:latin typeface="Rockwell"/>
                <a:ea typeface="+mj-lt"/>
                <a:cs typeface="+mj-lt"/>
              </a:rPr>
              <a:t>Falą w wolnej przestrzeni jest fala biegnąca w linii w zasięgu wzroku, jest to bezpośrednie rozchodzenie się fal radiowych między antenami, widocznymi dla siebie. Jest to najczęściej występujący tryb propagacji fal radiowych w zakresie VHF i częstotliwości wyższych. Przykładem jest propagacja między satelitą a anteną naziemną lub odbiór sygnałów telewizyjnych z lokalnego nadajnika telewizyjnego.</a:t>
            </a:r>
            <a:endParaRPr lang="pl-PL" sz="1200">
              <a:latin typeface="Rockwell"/>
              <a:cs typeface="Times New Roman"/>
            </a:endParaRPr>
          </a:p>
          <a:p>
            <a:r>
              <a:rPr lang="pl-PL" sz="1200" dirty="0">
                <a:latin typeface="Rockwell"/>
                <a:ea typeface="+mj-lt"/>
                <a:cs typeface="+mj-lt"/>
              </a:rPr>
              <a:t>Przy założeniu, że ośrodek nie wprowadza żadnego tłumienia, fale rozchodzą się promieniście, bez strat energii. Wówczas gęstość mocy </a:t>
            </a:r>
            <a:r>
              <a:rPr lang="pl-PL" sz="1200" b="1" dirty="0">
                <a:latin typeface="Rockwell"/>
                <a:ea typeface="+mj-lt"/>
                <a:cs typeface="+mj-lt"/>
              </a:rPr>
              <a:t>p</a:t>
            </a:r>
            <a:r>
              <a:rPr lang="pl-PL" sz="1200" dirty="0">
                <a:latin typeface="Rockwell"/>
                <a:ea typeface="+mj-lt"/>
                <a:cs typeface="+mj-lt"/>
              </a:rPr>
              <a:t> w odległości</a:t>
            </a:r>
            <a:r>
              <a:rPr lang="pl-PL" sz="1200" b="1" dirty="0">
                <a:latin typeface="Rockwell"/>
                <a:ea typeface="+mj-lt"/>
                <a:cs typeface="+mj-lt"/>
              </a:rPr>
              <a:t> r</a:t>
            </a:r>
            <a:r>
              <a:rPr lang="pl-PL" sz="1200" dirty="0">
                <a:latin typeface="Rockwell"/>
                <a:ea typeface="+mj-lt"/>
                <a:cs typeface="+mj-lt"/>
              </a:rPr>
              <a:t> od izotropowego źródła energii o mocy promieniowania </a:t>
            </a:r>
            <a:r>
              <a:rPr lang="pl-PL" sz="1200" b="1" dirty="0">
                <a:latin typeface="Rockwell"/>
                <a:ea typeface="+mj-lt"/>
                <a:cs typeface="+mj-lt"/>
              </a:rPr>
              <a:t>p </a:t>
            </a:r>
            <a:r>
              <a:rPr lang="pl-PL" sz="1200" dirty="0">
                <a:latin typeface="Rockwell"/>
                <a:ea typeface="+mj-lt"/>
                <a:cs typeface="+mj-lt"/>
              </a:rPr>
              <a:t>wyraża się wzorem:</a:t>
            </a:r>
            <a:br>
              <a:rPr lang="pl-PL" sz="1200" dirty="0">
                <a:latin typeface="Rockwell"/>
                <a:ea typeface="+mj-lt"/>
                <a:cs typeface="+mj-lt"/>
              </a:rPr>
            </a:br>
            <a:br>
              <a:rPr lang="pl-PL" sz="1200" dirty="0">
                <a:latin typeface="Rockwell"/>
                <a:ea typeface="+mj-lt"/>
                <a:cs typeface="+mj-lt"/>
              </a:rPr>
            </a:br>
            <a:br>
              <a:rPr lang="pl-PL" sz="1200" dirty="0">
                <a:latin typeface="Rockwell"/>
                <a:ea typeface="+mj-lt"/>
                <a:cs typeface="+mj-lt"/>
              </a:rPr>
            </a:br>
            <a:br>
              <a:rPr lang="pl-PL" sz="1200" dirty="0">
                <a:latin typeface="Rockwell"/>
                <a:ea typeface="+mj-lt"/>
                <a:cs typeface="+mj-lt"/>
              </a:rPr>
            </a:br>
            <a:br>
              <a:rPr lang="pl-PL" sz="1200" dirty="0">
                <a:latin typeface="Rockwell"/>
                <a:ea typeface="+mj-lt"/>
                <a:cs typeface="+mj-lt"/>
              </a:rPr>
            </a:br>
            <a:br>
              <a:rPr lang="pl-PL" sz="1200" dirty="0">
                <a:latin typeface="Rockwell"/>
                <a:ea typeface="+mj-lt"/>
                <a:cs typeface="+mj-lt"/>
              </a:rPr>
            </a:br>
            <a:r>
              <a:rPr lang="pl-PL" sz="1200" dirty="0">
                <a:latin typeface="Rockwell"/>
                <a:ea typeface="+mj-lt"/>
                <a:cs typeface="+mj-lt"/>
              </a:rPr>
              <a:t>natomiast amplituda pola elektrycznego</a:t>
            </a:r>
            <a:r>
              <a:rPr lang="pl-PL" sz="1200" b="1" dirty="0">
                <a:latin typeface="Rockwell"/>
                <a:ea typeface="+mj-lt"/>
                <a:cs typeface="+mj-lt"/>
              </a:rPr>
              <a:t> E </a:t>
            </a:r>
            <a:r>
              <a:rPr lang="pl-PL" sz="1200" dirty="0">
                <a:latin typeface="Rockwell"/>
                <a:ea typeface="+mj-lt"/>
                <a:cs typeface="+mj-lt"/>
              </a:rPr>
              <a:t>wytwarzanego przez to źródło, wynosi:</a:t>
            </a:r>
            <a:br>
              <a:rPr lang="pl-PL" sz="1200" dirty="0">
                <a:latin typeface="Rockwell"/>
                <a:ea typeface="+mj-lt"/>
                <a:cs typeface="+mj-lt"/>
              </a:rPr>
            </a:br>
            <a:endParaRPr lang="pl-PL" sz="1200" dirty="0">
              <a:latin typeface="Rockwell"/>
              <a:ea typeface="+mj-lt"/>
              <a:cs typeface="+mj-lt"/>
            </a:endParaRPr>
          </a:p>
          <a:p>
            <a:endParaRPr lang="pl-PL" sz="1200" dirty="0">
              <a:latin typeface="Rockwell"/>
            </a:endParaRPr>
          </a:p>
        </p:txBody>
      </p:sp>
      <p:pic>
        <p:nvPicPr>
          <p:cNvPr id="5" name="Obraz 5">
            <a:extLst>
              <a:ext uri="{FF2B5EF4-FFF2-40B4-BE49-F238E27FC236}">
                <a16:creationId xmlns:a16="http://schemas.microsoft.com/office/drawing/2014/main" id="{A8364C62-A620-204D-845B-0EA04E69A49C}"/>
              </a:ext>
            </a:extLst>
          </p:cNvPr>
          <p:cNvPicPr>
            <a:picLocks noChangeAspect="1"/>
          </p:cNvPicPr>
          <p:nvPr/>
        </p:nvPicPr>
        <p:blipFill>
          <a:blip r:embed="rId2"/>
          <a:stretch>
            <a:fillRect/>
          </a:stretch>
        </p:blipFill>
        <p:spPr>
          <a:xfrm>
            <a:off x="3875845" y="4051819"/>
            <a:ext cx="1391442" cy="981173"/>
          </a:xfrm>
          <a:prstGeom prst="rect">
            <a:avLst/>
          </a:prstGeom>
        </p:spPr>
      </p:pic>
      <p:pic>
        <p:nvPicPr>
          <p:cNvPr id="7" name="Obraz 7">
            <a:extLst>
              <a:ext uri="{FF2B5EF4-FFF2-40B4-BE49-F238E27FC236}">
                <a16:creationId xmlns:a16="http://schemas.microsoft.com/office/drawing/2014/main" id="{D1491C33-FE3F-8B43-B215-81C6006D37DB}"/>
              </a:ext>
            </a:extLst>
          </p:cNvPr>
          <p:cNvPicPr>
            <a:picLocks noChangeAspect="1"/>
          </p:cNvPicPr>
          <p:nvPr/>
        </p:nvPicPr>
        <p:blipFill>
          <a:blip r:embed="rId3"/>
          <a:stretch>
            <a:fillRect/>
          </a:stretch>
        </p:blipFill>
        <p:spPr>
          <a:xfrm>
            <a:off x="3811582" y="3068131"/>
            <a:ext cx="1510054" cy="816874"/>
          </a:xfrm>
          <a:prstGeom prst="rect">
            <a:avLst/>
          </a:prstGeom>
        </p:spPr>
      </p:pic>
    </p:spTree>
    <p:extLst>
      <p:ext uri="{BB962C8B-B14F-4D97-AF65-F5344CB8AC3E}">
        <p14:creationId xmlns:p14="http://schemas.microsoft.com/office/powerpoint/2010/main" val="3594422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7907B8-C057-4648-8689-F8AC816D3737}"/>
              </a:ext>
            </a:extLst>
          </p:cNvPr>
          <p:cNvSpPr>
            <a:spLocks noGrp="1"/>
          </p:cNvSpPr>
          <p:nvPr>
            <p:ph type="title"/>
          </p:nvPr>
        </p:nvSpPr>
        <p:spPr>
          <a:xfrm>
            <a:off x="344049" y="1514653"/>
            <a:ext cx="8520600" cy="841800"/>
          </a:xfrm>
        </p:spPr>
        <p:txBody>
          <a:bodyPr/>
          <a:lstStyle/>
          <a:p>
            <a:r>
              <a:rPr lang="pl" dirty="0">
                <a:ea typeface="+mj-lt"/>
                <a:cs typeface="+mj-lt"/>
              </a:rPr>
              <a:t>FALA PRZYZIEMNA</a:t>
            </a:r>
            <a:br>
              <a:rPr lang="pl" dirty="0">
                <a:latin typeface="Rockwell Condensed"/>
                <a:ea typeface="+mj-lt"/>
                <a:cs typeface="+mj-lt"/>
              </a:rPr>
            </a:br>
            <a:br>
              <a:rPr lang="pl" dirty="0">
                <a:latin typeface="Rockwell Condensed"/>
                <a:ea typeface="+mj-lt"/>
                <a:cs typeface="+mj-lt"/>
              </a:rPr>
            </a:br>
            <a:r>
              <a:rPr lang="pl" sz="1400" dirty="0">
                <a:solidFill>
                  <a:srgbClr val="222222"/>
                </a:solidFill>
                <a:highlight>
                  <a:srgbClr val="FFFFFF"/>
                </a:highlight>
                <a:latin typeface="Rockwell"/>
                <a:ea typeface="+mj-lt"/>
                <a:cs typeface="+mj-lt"/>
              </a:rPr>
              <a:t>fala elektromagnetyczna, która rozchodzi się w powietrzu przy granicy powietrze-ziemia. Fala rozchodzi się częściowo w ziemi lub wywołuje zjawiska elektromagnetyczne w ziemi wpływające na rozchodzenie się fali. Propagacja takiej fali zależy przede wszystkim od parametrów przypowierzchniowych warstw ziemi, między innymi od struktury</a:t>
            </a:r>
            <a:r>
              <a:rPr lang="pl" sz="1400" dirty="0">
                <a:solidFill>
                  <a:schemeClr val="dk1"/>
                </a:solidFill>
                <a:highlight>
                  <a:srgbClr val="FFFFFF"/>
                </a:highlight>
                <a:latin typeface="Rockwell"/>
                <a:ea typeface="+mj-lt"/>
                <a:cs typeface="+mj-lt"/>
                <a:hlinkClick r:id="rId2"/>
              </a:rPr>
              <a:t> </a:t>
            </a:r>
            <a:r>
              <a:rPr lang="pl" sz="1400" dirty="0">
                <a:solidFill>
                  <a:srgbClr val="222222"/>
                </a:solidFill>
                <a:highlight>
                  <a:srgbClr val="FFFFFF"/>
                </a:highlight>
                <a:latin typeface="Rockwell"/>
                <a:ea typeface="+mj-lt"/>
                <a:cs typeface="+mj-lt"/>
              </a:rPr>
              <a:t>gleby, wilgotności, temperatury i przede wszystkim od częstotliwości</a:t>
            </a:r>
            <a:r>
              <a:rPr lang="pl" sz="1400" dirty="0">
                <a:solidFill>
                  <a:schemeClr val="dk1"/>
                </a:solidFill>
                <a:highlight>
                  <a:srgbClr val="FFFFFF"/>
                </a:highlight>
                <a:latin typeface="Rockwell"/>
                <a:ea typeface="+mj-lt"/>
                <a:cs typeface="+mj-lt"/>
              </a:rPr>
              <a:t> fali</a:t>
            </a:r>
            <a:r>
              <a:rPr lang="pl" sz="1400" dirty="0">
                <a:solidFill>
                  <a:schemeClr val="dk1"/>
                </a:solidFill>
                <a:highlight>
                  <a:srgbClr val="FFFFFF"/>
                </a:highlight>
                <a:latin typeface="Rockwell"/>
                <a:ea typeface="+mj-lt"/>
                <a:cs typeface="+mj-lt"/>
                <a:hlinkClick r:id="rId3"/>
              </a:rPr>
              <a:t> </a:t>
            </a:r>
            <a:r>
              <a:rPr lang="pl" sz="1400" dirty="0">
                <a:solidFill>
                  <a:srgbClr val="222222"/>
                </a:solidFill>
                <a:highlight>
                  <a:srgbClr val="FFFFFF"/>
                </a:highlight>
                <a:latin typeface="Rockwell"/>
                <a:ea typeface="+mj-lt"/>
                <a:cs typeface="+mj-lt"/>
              </a:rPr>
              <a:t>elektromagnetycznej. Grubość warstwy ziemi, jaka bierze udział w procesie propagacji, jest tym większa, im mniejsza jest częstotliwość fali.</a:t>
            </a:r>
            <a:endParaRPr lang="pl" sz="1400">
              <a:latin typeface="Rockwell"/>
              <a:ea typeface="+mj-lt"/>
              <a:cs typeface="+mj-lt"/>
            </a:endParaRPr>
          </a:p>
          <a:p>
            <a:endParaRPr lang="pl-PL" sz="1400" dirty="0">
              <a:latin typeface="Rockwell"/>
            </a:endParaRPr>
          </a:p>
        </p:txBody>
      </p:sp>
    </p:spTree>
    <p:extLst>
      <p:ext uri="{BB962C8B-B14F-4D97-AF65-F5344CB8AC3E}">
        <p14:creationId xmlns:p14="http://schemas.microsoft.com/office/powerpoint/2010/main" val="1016515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sz="3600">
                <a:solidFill>
                  <a:srgbClr val="222222"/>
                </a:solidFill>
                <a:highlight>
                  <a:srgbClr val="FFFFFF"/>
                </a:highlight>
              </a:rPr>
              <a:t>Fala przyziemna może rozchodzić się jako:</a:t>
            </a:r>
            <a:endParaRPr sz="3600"/>
          </a:p>
        </p:txBody>
      </p:sp>
      <p:sp>
        <p:nvSpPr>
          <p:cNvPr id="61" name="Google Shape;61;p14"/>
          <p:cNvSpPr txBox="1">
            <a:spLocks noGrp="1"/>
          </p:cNvSpPr>
          <p:nvPr>
            <p:ph type="body" idx="1"/>
          </p:nvPr>
        </p:nvSpPr>
        <p:spPr>
          <a:xfrm>
            <a:off x="311700" y="1900075"/>
            <a:ext cx="8520600" cy="26688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rgbClr val="222222"/>
              </a:buClr>
              <a:buSzPts val="1200"/>
              <a:buFont typeface="Roboto"/>
              <a:buChar char="●"/>
            </a:pPr>
            <a:r>
              <a:rPr lang="pl" sz="1400" b="1" dirty="0">
                <a:solidFill>
                  <a:srgbClr val="222222"/>
                </a:solidFill>
                <a:highlight>
                  <a:srgbClr val="FFFFFF"/>
                </a:highlight>
                <a:latin typeface="Rockwell"/>
                <a:ea typeface="Roboto"/>
                <a:cs typeface="Roboto"/>
                <a:sym typeface="Roboto"/>
              </a:rPr>
              <a:t>fala powierzchniowa</a:t>
            </a:r>
            <a:r>
              <a:rPr lang="pl" sz="1400" dirty="0">
                <a:solidFill>
                  <a:srgbClr val="222222"/>
                </a:solidFill>
                <a:highlight>
                  <a:srgbClr val="FFFFFF"/>
                </a:highlight>
                <a:latin typeface="Rockwell"/>
                <a:ea typeface="Roboto"/>
                <a:cs typeface="Roboto"/>
                <a:sym typeface="Roboto"/>
              </a:rPr>
              <a:t> – emitowana przez antenę nadawczą, umieszczoną na niewielkiej wysokości nad Ziemią, i rozchodząca się wzdłuż jej powierzchni.</a:t>
            </a:r>
            <a:endParaRPr lang="pl-PL" sz="1400">
              <a:solidFill>
                <a:srgbClr val="222222"/>
              </a:solidFill>
              <a:highlight>
                <a:srgbClr val="FFFFFF"/>
              </a:highlight>
              <a:latin typeface="Rockwell"/>
              <a:ea typeface="Roboto"/>
              <a:cs typeface="Roboto"/>
            </a:endParaRPr>
          </a:p>
          <a:p>
            <a:pPr marL="457200" lvl="0" indent="-304800" algn="l" rtl="0">
              <a:spcBef>
                <a:spcPts val="0"/>
              </a:spcBef>
              <a:spcAft>
                <a:spcPts val="0"/>
              </a:spcAft>
              <a:buClr>
                <a:srgbClr val="222222"/>
              </a:buClr>
              <a:buSzPts val="1200"/>
              <a:buFont typeface="Roboto"/>
              <a:buChar char="●"/>
            </a:pPr>
            <a:r>
              <a:rPr lang="pl" sz="1400" b="1" dirty="0">
                <a:solidFill>
                  <a:srgbClr val="222222"/>
                </a:solidFill>
                <a:highlight>
                  <a:srgbClr val="FFFFFF"/>
                </a:highlight>
                <a:latin typeface="Rockwell"/>
                <a:ea typeface="Roboto"/>
                <a:cs typeface="Roboto"/>
                <a:sym typeface="Roboto"/>
              </a:rPr>
              <a:t>fala przestrzenna</a:t>
            </a:r>
            <a:r>
              <a:rPr lang="pl" sz="1400" dirty="0">
                <a:solidFill>
                  <a:srgbClr val="222222"/>
                </a:solidFill>
                <a:highlight>
                  <a:srgbClr val="FFFFFF"/>
                </a:highlight>
                <a:latin typeface="Rockwell"/>
                <a:ea typeface="Roboto"/>
                <a:cs typeface="Roboto"/>
                <a:sym typeface="Roboto"/>
              </a:rPr>
              <a:t> – która może mieć dwie składowe: </a:t>
            </a:r>
            <a:r>
              <a:rPr lang="pl" sz="1400" b="1" dirty="0">
                <a:solidFill>
                  <a:srgbClr val="222222"/>
                </a:solidFill>
                <a:highlight>
                  <a:srgbClr val="FFFFFF"/>
                </a:highlight>
                <a:latin typeface="Rockwell"/>
                <a:ea typeface="Roboto"/>
                <a:cs typeface="Roboto"/>
                <a:sym typeface="Roboto"/>
              </a:rPr>
              <a:t>falę bezpośrednią</a:t>
            </a:r>
            <a:r>
              <a:rPr lang="pl" sz="1400" dirty="0">
                <a:solidFill>
                  <a:srgbClr val="222222"/>
                </a:solidFill>
                <a:highlight>
                  <a:srgbClr val="FFFFFF"/>
                </a:highlight>
                <a:latin typeface="Rockwell"/>
                <a:ea typeface="Roboto"/>
                <a:cs typeface="Roboto"/>
                <a:sym typeface="Roboto"/>
              </a:rPr>
              <a:t> i </a:t>
            </a:r>
            <a:r>
              <a:rPr lang="pl" sz="1400" b="1" dirty="0">
                <a:solidFill>
                  <a:srgbClr val="222222"/>
                </a:solidFill>
                <a:highlight>
                  <a:srgbClr val="FFFFFF"/>
                </a:highlight>
                <a:latin typeface="Rockwell"/>
                <a:ea typeface="Roboto"/>
                <a:cs typeface="Roboto"/>
                <a:sym typeface="Roboto"/>
              </a:rPr>
              <a:t>falę odbitą od powierzchni Ziemi</a:t>
            </a:r>
            <a:r>
              <a:rPr lang="pl" sz="1400" dirty="0">
                <a:solidFill>
                  <a:srgbClr val="222222"/>
                </a:solidFill>
                <a:highlight>
                  <a:srgbClr val="FFFFFF"/>
                </a:highlight>
                <a:latin typeface="Rockwell"/>
                <a:ea typeface="Roboto"/>
                <a:cs typeface="Roboto"/>
                <a:sym typeface="Roboto"/>
              </a:rPr>
              <a:t>. Jeśli zarówno antena nadawcza i odbiorcza umieszczone są blisko powierzchni Ziemi, wówczas obie te składowe wzajemnie się znoszą (mają jednakowe amplitudy i przeciwne fazy) i jedyną składową fali przyziemnej jest fala powierzchniowa. Fala przestrzenna występuje głównie w zakresie fal ultrakrótkich, a przy dłuższych długościach fal przy połączeniach między Ziemią a samolotem.</a:t>
            </a:r>
            <a:endParaRPr sz="1400" dirty="0">
              <a:solidFill>
                <a:srgbClr val="222222"/>
              </a:solidFill>
              <a:highlight>
                <a:srgbClr val="FFFFFF"/>
              </a:highlight>
              <a:latin typeface="Rockwell"/>
              <a:ea typeface="Roboto"/>
              <a:cs typeface="Roboto"/>
            </a:endParaRPr>
          </a:p>
          <a:p>
            <a:pPr marL="0" lvl="0" indent="0" algn="l" rtl="0">
              <a:spcBef>
                <a:spcPts val="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sz="3600">
                <a:solidFill>
                  <a:srgbClr val="222222"/>
                </a:solidFill>
                <a:highlight>
                  <a:srgbClr val="FFFFFF"/>
                </a:highlight>
              </a:rPr>
              <a:t>Fala troposferyczna</a:t>
            </a:r>
            <a:endParaRPr sz="3600"/>
          </a:p>
        </p:txBody>
      </p:sp>
      <p:sp>
        <p:nvSpPr>
          <p:cNvPr id="67" name="Google Shape;67;p15"/>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pl" sz="1400" dirty="0">
                <a:solidFill>
                  <a:srgbClr val="222222"/>
                </a:solidFill>
                <a:highlight>
                  <a:srgbClr val="FFFFFF"/>
                </a:highlight>
                <a:latin typeface="Rockwell"/>
                <a:ea typeface="Roboto"/>
                <a:cs typeface="Roboto"/>
                <a:sym typeface="Roboto"/>
              </a:rPr>
              <a:t>Falą troposferyczną nazywa się falę, która dociera do odbiornika dzięki refrakcji (załamaniu) w troposferze. Rozchodzenie się fal radiowych w troposferze w dużym stopniu jest uzależnione od warunków meteorologicznych, które wpływają na wielkość odchylenia fali od prostoliniowej propagacji w warstwie oraz poprzez tłumienie energii fal przez mgłę i opady atmosferyczne.</a:t>
            </a:r>
            <a:endParaRPr sz="1400" dirty="0">
              <a:latin typeface="Rockwe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sz="3600">
                <a:solidFill>
                  <a:srgbClr val="222222"/>
                </a:solidFill>
                <a:highlight>
                  <a:srgbClr val="FFFFFF"/>
                </a:highlight>
              </a:rPr>
              <a:t>Absorpcja troposferyczna</a:t>
            </a:r>
            <a:endParaRPr sz="3600"/>
          </a:p>
        </p:txBody>
      </p:sp>
      <p:sp>
        <p:nvSpPr>
          <p:cNvPr id="73" name="Google Shape;73;p16"/>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Zakłada się, że w powietrzu występuje absorpcja troposferyczna dla fal o długości poniżej 10 cm (częstotliwości powyżej 3 GHz). Rozróżnia się następujące rodzaje tłumienia fal radiowych powodowanego przez troposferę:</a:t>
            </a:r>
            <a:endParaRPr lang="pl-PL" sz="1400">
              <a:solidFill>
                <a:srgbClr val="222222"/>
              </a:solidFill>
              <a:highlight>
                <a:srgbClr val="FFFFFF"/>
              </a:highlight>
              <a:latin typeface="Rockwell"/>
              <a:ea typeface="Roboto"/>
              <a:cs typeface="Roboto"/>
            </a:endParaRPr>
          </a:p>
          <a:p>
            <a:pPr marL="457200" lvl="0" indent="-304800" algn="l" rtl="0">
              <a:spcBef>
                <a:spcPts val="1200"/>
              </a:spcBef>
              <a:spcAft>
                <a:spcPts val="0"/>
              </a:spcAft>
              <a:buClr>
                <a:srgbClr val="222222"/>
              </a:buClr>
              <a:buSzPts val="1200"/>
              <a:buFont typeface="Roboto"/>
              <a:buChar char="●"/>
            </a:pPr>
            <a:r>
              <a:rPr lang="pl" sz="1400" dirty="0">
                <a:solidFill>
                  <a:srgbClr val="222222"/>
                </a:solidFill>
                <a:highlight>
                  <a:srgbClr val="FFFFFF"/>
                </a:highlight>
                <a:latin typeface="Rockwell"/>
                <a:ea typeface="Roboto"/>
                <a:cs typeface="Roboto"/>
                <a:sym typeface="Roboto"/>
              </a:rPr>
              <a:t>tłumienie spowodowane opadami </a:t>
            </a:r>
            <a:r>
              <a:rPr lang="pl" sz="1400" dirty="0" err="1">
                <a:solidFill>
                  <a:srgbClr val="222222"/>
                </a:solidFill>
                <a:highlight>
                  <a:srgbClr val="FFFFFF"/>
                </a:highlight>
                <a:latin typeface="Rockwell"/>
                <a:ea typeface="Roboto"/>
                <a:cs typeface="Roboto"/>
                <a:sym typeface="Roboto"/>
              </a:rPr>
              <a:t>deszczu,gradu</a:t>
            </a:r>
            <a:r>
              <a:rPr lang="pl" sz="1400" dirty="0">
                <a:solidFill>
                  <a:srgbClr val="222222"/>
                </a:solidFill>
                <a:highlight>
                  <a:srgbClr val="FFFFFF"/>
                </a:highlight>
                <a:latin typeface="Rockwell"/>
                <a:ea typeface="Roboto"/>
                <a:cs typeface="Roboto"/>
                <a:sym typeface="Roboto"/>
              </a:rPr>
              <a:t>, śniegu lub przez mgłę,</a:t>
            </a:r>
            <a:endParaRPr sz="1400">
              <a:solidFill>
                <a:srgbClr val="222222"/>
              </a:solidFill>
              <a:highlight>
                <a:srgbClr val="FFFFFF"/>
              </a:highlight>
              <a:latin typeface="Rockwell"/>
              <a:ea typeface="Roboto"/>
              <a:cs typeface="Roboto"/>
            </a:endParaRPr>
          </a:p>
          <a:p>
            <a:pPr marL="457200" lvl="0" indent="-304800" algn="l" rtl="0">
              <a:spcBef>
                <a:spcPts val="0"/>
              </a:spcBef>
              <a:spcAft>
                <a:spcPts val="0"/>
              </a:spcAft>
              <a:buClr>
                <a:srgbClr val="222222"/>
              </a:buClr>
              <a:buSzPts val="1200"/>
              <a:buFont typeface="Roboto"/>
              <a:buChar char="●"/>
            </a:pPr>
            <a:r>
              <a:rPr lang="pl" sz="1400" dirty="0" err="1">
                <a:solidFill>
                  <a:srgbClr val="222222"/>
                </a:solidFill>
                <a:highlight>
                  <a:srgbClr val="FFFFFF"/>
                </a:highlight>
                <a:latin typeface="Rockwell"/>
                <a:ea typeface="Roboto"/>
                <a:cs typeface="Roboto"/>
                <a:sym typeface="Roboto"/>
              </a:rPr>
              <a:t>absorcję</a:t>
            </a:r>
            <a:r>
              <a:rPr lang="pl" sz="1400" dirty="0">
                <a:solidFill>
                  <a:srgbClr val="222222"/>
                </a:solidFill>
                <a:highlight>
                  <a:srgbClr val="FFFFFF"/>
                </a:highlight>
                <a:latin typeface="Rockwell"/>
                <a:ea typeface="Roboto"/>
                <a:cs typeface="Roboto"/>
                <a:sym typeface="Roboto"/>
              </a:rPr>
              <a:t> molekularną (dla fal krótszych od 1,5 cm),</a:t>
            </a:r>
            <a:endParaRPr sz="1400">
              <a:solidFill>
                <a:srgbClr val="222222"/>
              </a:solidFill>
              <a:highlight>
                <a:srgbClr val="FFFFFF"/>
              </a:highlight>
              <a:latin typeface="Rockwell"/>
              <a:ea typeface="Roboto"/>
              <a:cs typeface="Roboto"/>
            </a:endParaRPr>
          </a:p>
          <a:p>
            <a:pPr marL="457200" lvl="0" indent="-304800" algn="l" rtl="0">
              <a:spcBef>
                <a:spcPts val="0"/>
              </a:spcBef>
              <a:spcAft>
                <a:spcPts val="0"/>
              </a:spcAft>
              <a:buClr>
                <a:srgbClr val="222222"/>
              </a:buClr>
              <a:buSzPts val="1200"/>
              <a:buFont typeface="Roboto"/>
              <a:buChar char="●"/>
            </a:pPr>
            <a:r>
              <a:rPr lang="pl" sz="1400" dirty="0">
                <a:solidFill>
                  <a:srgbClr val="222222"/>
                </a:solidFill>
                <a:highlight>
                  <a:srgbClr val="FFFFFF"/>
                </a:highlight>
                <a:latin typeface="Rockwell"/>
                <a:ea typeface="Roboto"/>
                <a:cs typeface="Roboto"/>
                <a:sym typeface="Roboto"/>
              </a:rPr>
              <a:t>rozproszenie na cząsteczkach,</a:t>
            </a:r>
            <a:endParaRPr sz="1400">
              <a:solidFill>
                <a:srgbClr val="222222"/>
              </a:solidFill>
              <a:highlight>
                <a:srgbClr val="FFFFFF"/>
              </a:highlight>
              <a:latin typeface="Rockwell"/>
              <a:ea typeface="Roboto"/>
              <a:cs typeface="Roboto"/>
            </a:endParaRPr>
          </a:p>
          <a:p>
            <a:pPr marL="457200" lvl="0" indent="-304800" algn="l" rtl="0">
              <a:spcBef>
                <a:spcPts val="0"/>
              </a:spcBef>
              <a:spcAft>
                <a:spcPts val="0"/>
              </a:spcAft>
              <a:buClr>
                <a:srgbClr val="222222"/>
              </a:buClr>
              <a:buSzPts val="1200"/>
              <a:buFont typeface="Roboto"/>
              <a:buChar char="●"/>
            </a:pPr>
            <a:r>
              <a:rPr lang="pl" sz="1400" dirty="0">
                <a:solidFill>
                  <a:srgbClr val="222222"/>
                </a:solidFill>
                <a:highlight>
                  <a:srgbClr val="FFFFFF"/>
                </a:highlight>
                <a:latin typeface="Rockwell"/>
                <a:ea typeface="Roboto"/>
                <a:cs typeface="Roboto"/>
                <a:sym typeface="Roboto"/>
              </a:rPr>
              <a:t>tłumienie w tzw. twardych cząsteczkach, czyli różnego rodzaju pyłach, cząsteczkach dymu itp.</a:t>
            </a:r>
            <a:endParaRPr sz="1400">
              <a:solidFill>
                <a:srgbClr val="222222"/>
              </a:solidFill>
              <a:highlight>
                <a:srgbClr val="FFFFFF"/>
              </a:highlight>
              <a:latin typeface="Rockwell"/>
              <a:ea typeface="Roboto"/>
              <a:cs typeface="Roboto"/>
            </a:endParaRPr>
          </a:p>
          <a:p>
            <a:pPr marL="0" lvl="0" indent="0" algn="l" rtl="0">
              <a:spcBef>
                <a:spcPts val="6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Przy czym dwa ostatnie rodzaje absorpcji mają znaczenie tylko dla fal bliskich zakresowi światła widzialnego.</a:t>
            </a:r>
            <a:endParaRPr sz="1400">
              <a:solidFill>
                <a:srgbClr val="222222"/>
              </a:solidFill>
              <a:highlight>
                <a:srgbClr val="FFFFFF"/>
              </a:highlight>
              <a:latin typeface="Rockwell"/>
              <a:ea typeface="Roboto"/>
              <a:cs typeface="Roboto"/>
            </a:endParaRPr>
          </a:p>
          <a:p>
            <a:pPr marL="0" lvl="0" indent="0" algn="l" rtl="0">
              <a:spcBef>
                <a:spcPts val="12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Spośród gazów wchodzących w skład troposfery największy wkład w tłumienie fal radiowych mają cząsteczki tlenu(maksima tłumienia dla długości fal 5 i 2,5 mm) oraz cząsteczki pary wodnej (maksima tłumienia dla długości fal 13,5, 1,5 i 0,75 mm), przy czym tłumienie powodowane przez parę wodną silnie zależy od wilgotności powietrza.</a:t>
            </a:r>
            <a:endParaRPr sz="1400" dirty="0">
              <a:solidFill>
                <a:srgbClr val="222222"/>
              </a:solidFill>
              <a:highlight>
                <a:srgbClr val="FFFFFF"/>
              </a:highlight>
              <a:latin typeface="Rockwell"/>
              <a:ea typeface="Roboto"/>
              <a:cs typeface="Roboto"/>
              <a:sym typeface="Roboto"/>
            </a:endParaRPr>
          </a:p>
          <a:p>
            <a:pPr marL="0" lvl="0" indent="0" algn="l" rtl="0">
              <a:spcBef>
                <a:spcPts val="12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sz="3600">
                <a:solidFill>
                  <a:srgbClr val="222222"/>
                </a:solidFill>
                <a:highlight>
                  <a:srgbClr val="FFFFFF"/>
                </a:highlight>
              </a:rPr>
              <a:t>Fala jonosferyczna</a:t>
            </a:r>
            <a:endParaRPr sz="3600"/>
          </a:p>
        </p:txBody>
      </p:sp>
      <p:sp>
        <p:nvSpPr>
          <p:cNvPr id="79" name="Google Shape;79;p17"/>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Falą jonosferyczną nazywa się falę, która dociera do odbiornika dzięki odbiciu od warstwy o określonej gęstości swobodnych elektronów w częściowo zjonizowanej jonosferze. Dotyczy to głównie propagacji fal krótkich. Podstawowym źródłem jonizacji zewnętrznej atmosfery ziemskiej jest promienie Słońca, promieniowanie kosmiczne, być może nawet światło </a:t>
            </a:r>
            <a:r>
              <a:rPr lang="pl" sz="1400" dirty="0" err="1">
                <a:solidFill>
                  <a:srgbClr val="222222"/>
                </a:solidFill>
                <a:highlight>
                  <a:srgbClr val="FFFFFF"/>
                </a:highlight>
                <a:latin typeface="Rockwell"/>
                <a:ea typeface="Roboto"/>
                <a:cs typeface="Roboto"/>
                <a:sym typeface="Roboto"/>
              </a:rPr>
              <a:t>Ksieżyca</a:t>
            </a:r>
            <a:r>
              <a:rPr lang="pl" sz="1400" dirty="0">
                <a:solidFill>
                  <a:srgbClr val="222222"/>
                </a:solidFill>
                <a:highlight>
                  <a:srgbClr val="FFFFFF"/>
                </a:highlight>
                <a:latin typeface="Rockwell"/>
                <a:ea typeface="Roboto"/>
                <a:cs typeface="Roboto"/>
                <a:sym typeface="Roboto"/>
              </a:rPr>
              <a:t> (szczególnie w pełni), a na wysokości około 100 km –meteory.</a:t>
            </a:r>
            <a:endParaRPr lang="pl-PL" sz="1400">
              <a:solidFill>
                <a:srgbClr val="222222"/>
              </a:solidFill>
              <a:highlight>
                <a:srgbClr val="FFFFFF"/>
              </a:highlight>
              <a:latin typeface="Rockwell"/>
              <a:ea typeface="Roboto"/>
              <a:cs typeface="Roboto"/>
            </a:endParaRPr>
          </a:p>
          <a:p>
            <a:pPr marL="0" lvl="0" indent="0" algn="l" rtl="0">
              <a:spcBef>
                <a:spcPts val="1200"/>
              </a:spcBef>
              <a:spcAft>
                <a:spcPts val="0"/>
              </a:spcAft>
              <a:buClr>
                <a:schemeClr val="dk1"/>
              </a:buClr>
              <a:buSzPts val="1100"/>
              <a:buFont typeface="Arial"/>
              <a:buNone/>
            </a:pPr>
            <a:r>
              <a:rPr lang="pl" sz="1400" dirty="0">
                <a:solidFill>
                  <a:srgbClr val="222222"/>
                </a:solidFill>
                <a:highlight>
                  <a:srgbClr val="FFFFFF"/>
                </a:highlight>
                <a:latin typeface="Rockwell"/>
                <a:ea typeface="Roboto"/>
                <a:cs typeface="Roboto"/>
                <a:sym typeface="Roboto"/>
              </a:rPr>
              <a:t>Ponieważ głównym źródłem jonizacji atmosfery jest Słońce, dlatego w godzinach rannych i przedpołudniowych wzrasta proces jonizacji i zwiększa się gęstość elektronów. Oprócz zmian dobowych jonosfery występują jej zmiany sezonowe oraz długookresowe, związane z cykliczną zmiennością aktywności słonecznej.</a:t>
            </a:r>
            <a:endParaRPr sz="1400" dirty="0">
              <a:solidFill>
                <a:srgbClr val="222222"/>
              </a:solidFill>
              <a:highlight>
                <a:srgbClr val="FFFFFF"/>
              </a:highlight>
              <a:latin typeface="Rockwell"/>
              <a:ea typeface="Roboto"/>
              <a:cs typeface="Roboto"/>
              <a:sym typeface="Roboto"/>
            </a:endParaRPr>
          </a:p>
          <a:p>
            <a:pPr marL="0" lvl="0" indent="0" algn="l" rtl="0">
              <a:spcBef>
                <a:spcPts val="1200"/>
              </a:spcBef>
              <a:spcAft>
                <a:spcPts val="1600"/>
              </a:spcAft>
              <a:buNone/>
            </a:pPr>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590</Words>
  <Application>Microsoft Office PowerPoint</Application>
  <PresentationFormat>Pokaz na ekranie (16:9)</PresentationFormat>
  <Paragraphs>48</Paragraphs>
  <Slides>15</Slides>
  <Notes>6</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15</vt:i4>
      </vt:variant>
    </vt:vector>
  </HeadingPairs>
  <TitlesOfParts>
    <vt:vector size="21" baseType="lpstr">
      <vt:lpstr>Rockwell</vt:lpstr>
      <vt:lpstr>Wingdings</vt:lpstr>
      <vt:lpstr>Roboto</vt:lpstr>
      <vt:lpstr>Arial</vt:lpstr>
      <vt:lpstr>Rockwell Condensed</vt:lpstr>
      <vt:lpstr>Wood Type</vt:lpstr>
      <vt:lpstr> ropagacja fal radiowych</vt:lpstr>
      <vt:lpstr>Propagacja fal radiowych    Jest to  rozprzestrzenianie się fal radiowych zależne zarówno od właściwości samych fal , jak i warunków panujących w środowisku, w którym fale te się rozchodzą.    </vt:lpstr>
      <vt:lpstr>  Rozchodzenie się fal radiowych w zależności od wpływu środowiska  W ZALEŻNOŚCI OD DECYDUJĄCEGO WPŁYWU ŚRODOWISKA NA SPOSOBY ROZCHODZENIA SIĘ FAL RADIOWYCH ROZRÓŻNIA SIĘ NASTĘPUJĄCE ICH RODZAJE: </vt:lpstr>
      <vt:lpstr>Fala w wolnej przestrzeni  Pojęciem wolnej przestrzeni określa się idealną próżnię, w której fale radiowe rozchodzą się w sposób całkowicie swobodny. Przykładem takiej wolnej przestrzeni jest przestrzeń kosmiczna. Falą w wolnej przestrzeni jest fala biegnąca w linii w zasięgu wzroku, jest to bezpośrednie rozchodzenie się fal radiowych między antenami, widocznymi dla siebie. Jest to najczęściej występujący tryb propagacji fal radiowych w zakresie VHF i częstotliwości wyższych. Przykładem jest propagacja między satelitą a anteną naziemną lub odbiór sygnałów telewizyjnych z lokalnego nadajnika telewizyjnego. Przy założeniu, że ośrodek nie wprowadza żadnego tłumienia, fale rozchodzą się promieniście, bez strat energii. Wówczas gęstość mocy p w odległości r od izotropowego źródła energii o mocy promieniowania p wyraża się wzorem:      natomiast amplituda pola elektrycznego E wytwarzanego przez to źródło, wynosi:  </vt:lpstr>
      <vt:lpstr>FALA PRZYZIEMNA  fala elektromagnetyczna, która rozchodzi się w powietrzu przy granicy powietrze-ziemia. Fala rozchodzi się częściowo w ziemi lub wywołuje zjawiska elektromagnetyczne w ziemi wpływające na rozchodzenie się fali. Propagacja takiej fali zależy przede wszystkim od parametrów przypowierzchniowych warstw ziemi, między innymi od struktury gleby, wilgotności, temperatury i przede wszystkim od częstotliwości fali elektromagnetycznej. Grubość warstwy ziemi, jaka bierze udział w procesie propagacji, jest tym większa, im mniejsza jest częstotliwość fali. </vt:lpstr>
      <vt:lpstr>Fala przyziemna może rozchodzić się jako:</vt:lpstr>
      <vt:lpstr>Fala troposferyczna</vt:lpstr>
      <vt:lpstr>Absorpcja troposferyczna</vt:lpstr>
      <vt:lpstr>Fala jonosferyczna</vt:lpstr>
      <vt:lpstr>Absorpcja jonosferyczna</vt:lpstr>
      <vt:lpstr> Rozchodzenie się fal radiowych w zależności od częstotliwości </vt:lpstr>
      <vt:lpstr>Rozchodzenie się fal długich</vt:lpstr>
      <vt:lpstr>Rozchodzenie się fal średnich</vt:lpstr>
      <vt:lpstr>Rozchodzenie się fal krótkich</vt:lpstr>
      <vt:lpstr>Koniec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Fala przyziemna </dc:title>
  <cp:lastModifiedBy>Ronald Kowalski</cp:lastModifiedBy>
  <cp:revision>357</cp:revision>
  <dcterms:modified xsi:type="dcterms:W3CDTF">2020-04-28T08:18:03Z</dcterms:modified>
</cp:coreProperties>
</file>