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7444"/>
    <a:srgbClr val="22351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7" d="100"/>
          <a:sy n="127" d="100"/>
        </p:scale>
        <p:origin x="-1164"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Łącznik prosty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ytuł 28"/>
          <p:cNvSpPr>
            <a:spLocks noGrp="1"/>
          </p:cNvSpPr>
          <p:nvPr>
            <p:ph type="ctrTitle"/>
          </p:nvPr>
        </p:nvSpPr>
        <p:spPr>
          <a:xfrm>
            <a:off x="381000" y="4853411"/>
            <a:ext cx="8458200" cy="1222375"/>
          </a:xfrm>
        </p:spPr>
        <p:txBody>
          <a:bodyPr anchor="t"/>
          <a:lstStyle/>
          <a:p>
            <a:r>
              <a:rPr kumimoji="0" lang="pl-PL" smtClean="0"/>
              <a:t>Kliknij, aby edytować styl</a:t>
            </a:r>
            <a:endParaRPr kumimoji="0" lang="en-US"/>
          </a:p>
        </p:txBody>
      </p:sp>
      <p:sp>
        <p:nvSpPr>
          <p:cNvPr id="9" name="Podtytuł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16" name="Symbol zastępczy daty 15"/>
          <p:cNvSpPr>
            <a:spLocks noGrp="1"/>
          </p:cNvSpPr>
          <p:nvPr>
            <p:ph type="dt" sz="half" idx="10"/>
          </p:nvPr>
        </p:nvSpPr>
        <p:spPr/>
        <p:txBody>
          <a:bodyPr/>
          <a:lstStyle/>
          <a:p>
            <a:fld id="{73A02985-5288-48AB-890C-7C19B85C8F7C}" type="datetimeFigureOut">
              <a:rPr lang="pl-PL" smtClean="0"/>
              <a:pPr/>
              <a:t>2013-11-13</a:t>
            </a:fld>
            <a:endParaRPr lang="pl-PL"/>
          </a:p>
        </p:txBody>
      </p:sp>
      <p:sp>
        <p:nvSpPr>
          <p:cNvPr id="2" name="Symbol zastępczy stopki 1"/>
          <p:cNvSpPr>
            <a:spLocks noGrp="1"/>
          </p:cNvSpPr>
          <p:nvPr>
            <p:ph type="ftr" sz="quarter" idx="11"/>
          </p:nvPr>
        </p:nvSpPr>
        <p:spPr/>
        <p:txBody>
          <a:bodyPr/>
          <a:lstStyle/>
          <a:p>
            <a:endParaRPr lang="pl-PL"/>
          </a:p>
        </p:txBody>
      </p:sp>
      <p:sp>
        <p:nvSpPr>
          <p:cNvPr id="15" name="Symbol zastępczy numeru slajdu 14"/>
          <p:cNvSpPr>
            <a:spLocks noGrp="1"/>
          </p:cNvSpPr>
          <p:nvPr>
            <p:ph type="sldNum" sz="quarter" idx="12"/>
          </p:nvPr>
        </p:nvSpPr>
        <p:spPr>
          <a:xfrm>
            <a:off x="8229600" y="6473952"/>
            <a:ext cx="758952" cy="246888"/>
          </a:xfrm>
        </p:spPr>
        <p:txBody>
          <a:bodyPr/>
          <a:lstStyle/>
          <a:p>
            <a:fld id="{03CC48E9-44FD-4BB5-8128-F337273E967A}"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73A02985-5288-48AB-890C-7C19B85C8F7C}" type="datetimeFigureOut">
              <a:rPr lang="pl-PL" smtClean="0"/>
              <a:pPr/>
              <a:t>2013-11-13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3CC48E9-44FD-4BB5-8128-F337273E967A}"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58000" y="549276"/>
            <a:ext cx="182880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549276"/>
            <a:ext cx="62484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73A02985-5288-48AB-890C-7C19B85C8F7C}" type="datetimeFigureOut">
              <a:rPr lang="pl-PL" smtClean="0"/>
              <a:pPr/>
              <a:t>2013-11-13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3CC48E9-44FD-4BB5-8128-F337273E967A}"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2" name="Tytuł 21"/>
          <p:cNvSpPr>
            <a:spLocks noGrp="1"/>
          </p:cNvSpPr>
          <p:nvPr>
            <p:ph type="title"/>
          </p:nvPr>
        </p:nvSpPr>
        <p:spPr/>
        <p:txBody>
          <a:bodyPr/>
          <a:lstStyle/>
          <a:p>
            <a:r>
              <a:rPr kumimoji="0" lang="pl-PL" smtClean="0"/>
              <a:t>Kliknij, aby edytować styl</a:t>
            </a:r>
            <a:endParaRPr kumimoji="0" lang="en-US"/>
          </a:p>
        </p:txBody>
      </p:sp>
      <p:sp>
        <p:nvSpPr>
          <p:cNvPr id="27" name="Symbol zastępczy zawartości 26"/>
          <p:cNvSpPr>
            <a:spLocks noGrp="1"/>
          </p:cNvSpPr>
          <p:nvPr>
            <p:ph idx="1"/>
          </p:nvPr>
        </p:nvSpPr>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5" name="Symbol zastępczy daty 24"/>
          <p:cNvSpPr>
            <a:spLocks noGrp="1"/>
          </p:cNvSpPr>
          <p:nvPr>
            <p:ph type="dt" sz="half" idx="10"/>
          </p:nvPr>
        </p:nvSpPr>
        <p:spPr/>
        <p:txBody>
          <a:bodyPr/>
          <a:lstStyle/>
          <a:p>
            <a:fld id="{73A02985-5288-48AB-890C-7C19B85C8F7C}" type="datetimeFigureOut">
              <a:rPr lang="pl-PL" smtClean="0"/>
              <a:pPr/>
              <a:t>2013-11-13</a:t>
            </a:fld>
            <a:endParaRPr lang="pl-PL"/>
          </a:p>
        </p:txBody>
      </p:sp>
      <p:sp>
        <p:nvSpPr>
          <p:cNvPr id="19" name="Symbol zastępczy stopki 18"/>
          <p:cNvSpPr>
            <a:spLocks noGrp="1"/>
          </p:cNvSpPr>
          <p:nvPr>
            <p:ph type="ftr" sz="quarter" idx="11"/>
          </p:nvPr>
        </p:nvSpPr>
        <p:spPr>
          <a:xfrm>
            <a:off x="3581400" y="76200"/>
            <a:ext cx="2895600" cy="288925"/>
          </a:xfrm>
        </p:spPr>
        <p:txBody>
          <a:bodyPr/>
          <a:lstStyle/>
          <a:p>
            <a:endParaRPr lang="pl-PL"/>
          </a:p>
        </p:txBody>
      </p:sp>
      <p:sp>
        <p:nvSpPr>
          <p:cNvPr id="16" name="Symbol zastępczy numeru slajdu 15"/>
          <p:cNvSpPr>
            <a:spLocks noGrp="1"/>
          </p:cNvSpPr>
          <p:nvPr>
            <p:ph type="sldNum" sz="quarter" idx="12"/>
          </p:nvPr>
        </p:nvSpPr>
        <p:spPr>
          <a:xfrm>
            <a:off x="8229600" y="6473952"/>
            <a:ext cx="758952" cy="246888"/>
          </a:xfrm>
        </p:spPr>
        <p:txBody>
          <a:bodyPr/>
          <a:lstStyle/>
          <a:p>
            <a:fld id="{03CC48E9-44FD-4BB5-8128-F337273E967A}"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3">
        <a:schemeClr val="bg2"/>
      </p:bgRef>
    </p:bg>
    <p:spTree>
      <p:nvGrpSpPr>
        <p:cNvPr id="1" name=""/>
        <p:cNvGrpSpPr/>
        <p:nvPr/>
      </p:nvGrpSpPr>
      <p:grpSpPr>
        <a:xfrm>
          <a:off x="0" y="0"/>
          <a:ext cx="0" cy="0"/>
          <a:chOff x="0" y="0"/>
          <a:chExt cx="0" cy="0"/>
        </a:xfrm>
      </p:grpSpPr>
      <p:sp>
        <p:nvSpPr>
          <p:cNvPr id="7" name="Łącznik prosty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ymbol zastępczy tekstu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19" name="Symbol zastępczy daty 18"/>
          <p:cNvSpPr>
            <a:spLocks noGrp="1"/>
          </p:cNvSpPr>
          <p:nvPr>
            <p:ph type="dt" sz="half" idx="10"/>
          </p:nvPr>
        </p:nvSpPr>
        <p:spPr/>
        <p:txBody>
          <a:bodyPr/>
          <a:lstStyle/>
          <a:p>
            <a:fld id="{73A02985-5288-48AB-890C-7C19B85C8F7C}" type="datetimeFigureOut">
              <a:rPr lang="pl-PL" smtClean="0"/>
              <a:pPr/>
              <a:t>2013-11-13</a:t>
            </a:fld>
            <a:endParaRPr lang="pl-PL"/>
          </a:p>
        </p:txBody>
      </p:sp>
      <p:sp>
        <p:nvSpPr>
          <p:cNvPr id="11" name="Symbol zastępczy stopki 10"/>
          <p:cNvSpPr>
            <a:spLocks noGrp="1"/>
          </p:cNvSpPr>
          <p:nvPr>
            <p:ph type="ftr" sz="quarter" idx="11"/>
          </p:nvPr>
        </p:nvSpPr>
        <p:spPr/>
        <p:txBody>
          <a:bodyPr/>
          <a:lstStyle/>
          <a:p>
            <a:endParaRPr lang="pl-PL"/>
          </a:p>
        </p:txBody>
      </p:sp>
      <p:sp>
        <p:nvSpPr>
          <p:cNvPr id="16" name="Symbol zastępczy numeru slajdu 15"/>
          <p:cNvSpPr>
            <a:spLocks noGrp="1"/>
          </p:cNvSpPr>
          <p:nvPr>
            <p:ph type="sldNum" sz="quarter" idx="12"/>
          </p:nvPr>
        </p:nvSpPr>
        <p:spPr/>
        <p:txBody>
          <a:bodyPr/>
          <a:lstStyle/>
          <a:p>
            <a:fld id="{03CC48E9-44FD-4BB5-8128-F337273E967A}" type="slidenum">
              <a:rPr lang="pl-PL" smtClean="0"/>
              <a:pPr/>
              <a:t>‹#›</a:t>
            </a:fld>
            <a:endParaRPr lang="pl-PL"/>
          </a:p>
        </p:txBody>
      </p:sp>
      <p:sp>
        <p:nvSpPr>
          <p:cNvPr id="8" name="Tytuł 7"/>
          <p:cNvSpPr>
            <a:spLocks noGrp="1"/>
          </p:cNvSpPr>
          <p:nvPr>
            <p:ph type="title"/>
          </p:nvPr>
        </p:nvSpPr>
        <p:spPr>
          <a:xfrm>
            <a:off x="180475" y="2947085"/>
            <a:ext cx="8686800" cy="1184825"/>
          </a:xfrm>
        </p:spPr>
        <p:txBody>
          <a:bodyPr rtlCol="0" anchor="t"/>
          <a:lstStyle>
            <a:lvl1pPr algn="r">
              <a:defRPr/>
            </a:lvl1pPr>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0" name="Tytuł 19"/>
          <p:cNvSpPr>
            <a:spLocks noGrp="1"/>
          </p:cNvSpPr>
          <p:nvPr>
            <p:ph type="title"/>
          </p:nvPr>
        </p:nvSpPr>
        <p:spPr>
          <a:xfrm>
            <a:off x="301752" y="457200"/>
            <a:ext cx="8686800" cy="841248"/>
          </a:xfrm>
        </p:spPr>
        <p:txBody>
          <a:bodyPr/>
          <a:lstStyle/>
          <a:p>
            <a:r>
              <a:rPr kumimoji="0" lang="pl-PL" smtClean="0"/>
              <a:t>Kliknij, aby edytować styl</a:t>
            </a:r>
            <a:endParaRPr kumimoji="0" lang="en-US"/>
          </a:p>
        </p:txBody>
      </p:sp>
      <p:sp>
        <p:nvSpPr>
          <p:cNvPr id="14" name="Symbol zastępczy zawartości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1" name="Symbol zastępczy daty 20"/>
          <p:cNvSpPr>
            <a:spLocks noGrp="1"/>
          </p:cNvSpPr>
          <p:nvPr>
            <p:ph type="dt" sz="half" idx="10"/>
          </p:nvPr>
        </p:nvSpPr>
        <p:spPr/>
        <p:txBody>
          <a:bodyPr/>
          <a:lstStyle/>
          <a:p>
            <a:fld id="{73A02985-5288-48AB-890C-7C19B85C8F7C}" type="datetimeFigureOut">
              <a:rPr lang="pl-PL" smtClean="0"/>
              <a:pPr/>
              <a:t>2013-11-13</a:t>
            </a:fld>
            <a:endParaRPr lang="pl-PL"/>
          </a:p>
        </p:txBody>
      </p:sp>
      <p:sp>
        <p:nvSpPr>
          <p:cNvPr id="10" name="Symbol zastępczy stopki 9"/>
          <p:cNvSpPr>
            <a:spLocks noGrp="1"/>
          </p:cNvSpPr>
          <p:nvPr>
            <p:ph type="ftr" sz="quarter" idx="11"/>
          </p:nvPr>
        </p:nvSpPr>
        <p:spPr/>
        <p:txBody>
          <a:bodyPr/>
          <a:lstStyle/>
          <a:p>
            <a:endParaRPr lang="pl-PL"/>
          </a:p>
        </p:txBody>
      </p:sp>
      <p:sp>
        <p:nvSpPr>
          <p:cNvPr id="31" name="Symbol zastępczy numeru slajdu 30"/>
          <p:cNvSpPr>
            <a:spLocks noGrp="1"/>
          </p:cNvSpPr>
          <p:nvPr>
            <p:ph type="sldNum" sz="quarter" idx="12"/>
          </p:nvPr>
        </p:nvSpPr>
        <p:spPr/>
        <p:txBody>
          <a:bodyPr/>
          <a:lstStyle/>
          <a:p>
            <a:fld id="{03CC48E9-44FD-4BB5-8128-F337273E967A}"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9" name="Tytuł 28"/>
          <p:cNvSpPr>
            <a:spLocks noGrp="1"/>
          </p:cNvSpPr>
          <p:nvPr>
            <p:ph type="title"/>
          </p:nvPr>
        </p:nvSpPr>
        <p:spPr>
          <a:xfrm>
            <a:off x="304800" y="5410200"/>
            <a:ext cx="8610600" cy="882650"/>
          </a:xfrm>
        </p:spPr>
        <p:txBody>
          <a:bodyPr anchor="ctr"/>
          <a:lstStyle>
            <a:lvl1pPr>
              <a:defRPr/>
            </a:lvl1pPr>
          </a:lstStyle>
          <a:p>
            <a:r>
              <a:rPr kumimoji="0" lang="pl-PL" smtClean="0"/>
              <a:t>Kliknij, aby edytować styl</a:t>
            </a:r>
            <a:endParaRPr kumimoji="0" lang="en-US"/>
          </a:p>
        </p:txBody>
      </p:sp>
      <p:sp>
        <p:nvSpPr>
          <p:cNvPr id="13" name="Symbol zastępczy tekstu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25" name="Symbol zastępczy tekstu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zawartości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8" name="Symbol zastępczy zawartości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0" name="Symbol zastępczy daty 9"/>
          <p:cNvSpPr>
            <a:spLocks noGrp="1"/>
          </p:cNvSpPr>
          <p:nvPr>
            <p:ph type="dt" sz="half" idx="10"/>
          </p:nvPr>
        </p:nvSpPr>
        <p:spPr/>
        <p:txBody>
          <a:bodyPr/>
          <a:lstStyle/>
          <a:p>
            <a:fld id="{73A02985-5288-48AB-890C-7C19B85C8F7C}" type="datetimeFigureOut">
              <a:rPr lang="pl-PL" smtClean="0"/>
              <a:pPr/>
              <a:t>2013-11-13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a:xfrm>
            <a:off x="8229600" y="6477000"/>
            <a:ext cx="762000" cy="246888"/>
          </a:xfrm>
        </p:spPr>
        <p:txBody>
          <a:bodyPr/>
          <a:lstStyle/>
          <a:p>
            <a:fld id="{03CC48E9-44FD-4BB5-8128-F337273E967A}" type="slidenum">
              <a:rPr lang="pl-PL" smtClean="0"/>
              <a:pPr/>
              <a:t>‹#›</a:t>
            </a:fld>
            <a:endParaRPr lang="pl-PL"/>
          </a:p>
        </p:txBody>
      </p:sp>
      <p:sp>
        <p:nvSpPr>
          <p:cNvPr id="11" name="Łącznik prosty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30" name="Tytuł 29"/>
          <p:cNvSpPr>
            <a:spLocks noGrp="1"/>
          </p:cNvSpPr>
          <p:nvPr>
            <p:ph type="title"/>
          </p:nvPr>
        </p:nvSpPr>
        <p:spPr>
          <a:xfrm>
            <a:off x="301752" y="457200"/>
            <a:ext cx="8686800" cy="841248"/>
          </a:xfrm>
        </p:spPr>
        <p:txBody>
          <a:bodyPr/>
          <a:lstStyle/>
          <a:p>
            <a:r>
              <a:rPr kumimoji="0" lang="pl-PL" smtClean="0"/>
              <a:t>Kliknij, aby edytować styl</a:t>
            </a:r>
            <a:endParaRPr kumimoji="0" lang="en-US"/>
          </a:p>
        </p:txBody>
      </p:sp>
      <p:sp>
        <p:nvSpPr>
          <p:cNvPr id="12" name="Symbol zastępczy daty 11"/>
          <p:cNvSpPr>
            <a:spLocks noGrp="1"/>
          </p:cNvSpPr>
          <p:nvPr>
            <p:ph type="dt" sz="half" idx="10"/>
          </p:nvPr>
        </p:nvSpPr>
        <p:spPr/>
        <p:txBody>
          <a:bodyPr/>
          <a:lstStyle/>
          <a:p>
            <a:fld id="{73A02985-5288-48AB-890C-7C19B85C8F7C}" type="datetimeFigureOut">
              <a:rPr lang="pl-PL" smtClean="0"/>
              <a:pPr/>
              <a:t>2013-11-13</a:t>
            </a:fld>
            <a:endParaRPr lang="pl-PL"/>
          </a:p>
        </p:txBody>
      </p:sp>
      <p:sp>
        <p:nvSpPr>
          <p:cNvPr id="21" name="Symbol zastępczy stopki 20"/>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3CC48E9-44FD-4BB5-8128-F337273E967A}"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p>
            <a:fld id="{73A02985-5288-48AB-890C-7C19B85C8F7C}" type="datetimeFigureOut">
              <a:rPr lang="pl-PL" smtClean="0"/>
              <a:pPr/>
              <a:t>2013-11-13</a:t>
            </a:fld>
            <a:endParaRPr lang="pl-PL"/>
          </a:p>
        </p:txBody>
      </p:sp>
      <p:sp>
        <p:nvSpPr>
          <p:cNvPr id="24" name="Symbol zastępczy stopki 23"/>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3CC48E9-44FD-4BB5-8128-F337273E967A}"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Łącznik prosty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ytuł 11"/>
          <p:cNvSpPr>
            <a:spLocks noGrp="1"/>
          </p:cNvSpPr>
          <p:nvPr>
            <p:ph type="title"/>
          </p:nvPr>
        </p:nvSpPr>
        <p:spPr>
          <a:xfrm>
            <a:off x="457200" y="5486400"/>
            <a:ext cx="8458200" cy="520700"/>
          </a:xfrm>
        </p:spPr>
        <p:txBody>
          <a:bodyPr anchor="ctr"/>
          <a:lstStyle>
            <a:lvl1pPr algn="l">
              <a:buNone/>
              <a:defRPr sz="2000" b="1"/>
            </a:lvl1pPr>
          </a:lstStyle>
          <a:p>
            <a:r>
              <a:rPr kumimoji="0" lang="pl-PL" smtClean="0"/>
              <a:t>Kliknij, aby edytować styl</a:t>
            </a:r>
            <a:endParaRPr kumimoji="0" lang="en-US"/>
          </a:p>
        </p:txBody>
      </p:sp>
      <p:sp>
        <p:nvSpPr>
          <p:cNvPr id="26" name="Symbol zastępczy tekstu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14" name="Symbol zastępczy zawartości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5" name="Symbol zastępczy daty 24"/>
          <p:cNvSpPr>
            <a:spLocks noGrp="1"/>
          </p:cNvSpPr>
          <p:nvPr>
            <p:ph type="dt" sz="half" idx="10"/>
          </p:nvPr>
        </p:nvSpPr>
        <p:spPr/>
        <p:txBody>
          <a:bodyPr/>
          <a:lstStyle/>
          <a:p>
            <a:fld id="{73A02985-5288-48AB-890C-7C19B85C8F7C}" type="datetimeFigureOut">
              <a:rPr lang="pl-PL" smtClean="0"/>
              <a:pPr/>
              <a:t>2013-11-13</a:t>
            </a:fld>
            <a:endParaRPr lang="pl-PL"/>
          </a:p>
        </p:txBody>
      </p:sp>
      <p:sp>
        <p:nvSpPr>
          <p:cNvPr id="29" name="Symbol zastępczy stopki 28"/>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3CC48E9-44FD-4BB5-8128-F337273E967A}"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3" name="Symbol zastępczy obrazu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pl-PL" smtClean="0"/>
              <a:t>Kliknij ikonę, aby dodać obraz</a:t>
            </a:r>
            <a:endParaRPr kumimoji="0" lang="en-US" dirty="0"/>
          </a:p>
        </p:txBody>
      </p:sp>
      <p:sp>
        <p:nvSpPr>
          <p:cNvPr id="7" name="Symbol zastępczy daty 6"/>
          <p:cNvSpPr>
            <a:spLocks noGrp="1"/>
          </p:cNvSpPr>
          <p:nvPr>
            <p:ph type="dt" sz="half" idx="10"/>
          </p:nvPr>
        </p:nvSpPr>
        <p:spPr/>
        <p:txBody>
          <a:bodyPr/>
          <a:lstStyle/>
          <a:p>
            <a:fld id="{73A02985-5288-48AB-890C-7C19B85C8F7C}" type="datetimeFigureOut">
              <a:rPr lang="pl-PL" smtClean="0"/>
              <a:pPr/>
              <a:t>2013-11-13</a:t>
            </a:fld>
            <a:endParaRPr lang="pl-PL"/>
          </a:p>
        </p:txBody>
      </p:sp>
      <p:sp>
        <p:nvSpPr>
          <p:cNvPr id="5" name="Symbol zastępczy stopki 4"/>
          <p:cNvSpPr>
            <a:spLocks noGrp="1"/>
          </p:cNvSpPr>
          <p:nvPr>
            <p:ph type="ftr" sz="quarter" idx="11"/>
          </p:nvPr>
        </p:nvSpPr>
        <p:spPr/>
        <p:txBody>
          <a:bodyPr/>
          <a:lstStyle/>
          <a:p>
            <a:endParaRPr lang="pl-PL"/>
          </a:p>
        </p:txBody>
      </p:sp>
      <p:sp>
        <p:nvSpPr>
          <p:cNvPr id="31" name="Symbol zastępczy numeru slajdu 30"/>
          <p:cNvSpPr>
            <a:spLocks noGrp="1"/>
          </p:cNvSpPr>
          <p:nvPr>
            <p:ph type="sldNum" sz="quarter" idx="12"/>
          </p:nvPr>
        </p:nvSpPr>
        <p:spPr/>
        <p:txBody>
          <a:bodyPr/>
          <a:lstStyle/>
          <a:p>
            <a:fld id="{03CC48E9-44FD-4BB5-8128-F337273E967A}" type="slidenum">
              <a:rPr lang="pl-PL" smtClean="0"/>
              <a:pPr/>
              <a:t>‹#›</a:t>
            </a:fld>
            <a:endParaRPr lang="pl-PL"/>
          </a:p>
        </p:txBody>
      </p:sp>
      <p:sp>
        <p:nvSpPr>
          <p:cNvPr id="17" name="Tytuł 16"/>
          <p:cNvSpPr>
            <a:spLocks noGrp="1"/>
          </p:cNvSpPr>
          <p:nvPr>
            <p:ph type="title"/>
          </p:nvPr>
        </p:nvSpPr>
        <p:spPr>
          <a:xfrm>
            <a:off x="381000" y="4993760"/>
            <a:ext cx="5867400" cy="522288"/>
          </a:xfrm>
        </p:spPr>
        <p:txBody>
          <a:bodyPr anchor="ctr"/>
          <a:lstStyle>
            <a:lvl1pPr algn="l">
              <a:buNone/>
              <a:defRPr sz="2000" b="1"/>
            </a:lvl1pPr>
          </a:lstStyle>
          <a:p>
            <a:r>
              <a:rPr kumimoji="0" lang="pl-PL" smtClean="0"/>
              <a:t>Kliknij, aby edytować styl</a:t>
            </a:r>
            <a:endParaRPr kumimoji="0" lang="en-US"/>
          </a:p>
        </p:txBody>
      </p:sp>
      <p:sp>
        <p:nvSpPr>
          <p:cNvPr id="26" name="Symbol zastępczy tekstu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Łącznik prosty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Symbol zastępczy tekstu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1" name="Symbol zastępczy daty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3A02985-5288-48AB-890C-7C19B85C8F7C}" type="datetimeFigureOut">
              <a:rPr lang="pl-PL" smtClean="0"/>
              <a:pPr/>
              <a:t>2013-11-13</a:t>
            </a:fld>
            <a:endParaRPr lang="pl-PL"/>
          </a:p>
        </p:txBody>
      </p:sp>
      <p:sp>
        <p:nvSpPr>
          <p:cNvPr id="28" name="Symbol zastępczy stopki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pl-PL"/>
          </a:p>
        </p:txBody>
      </p:sp>
      <p:sp>
        <p:nvSpPr>
          <p:cNvPr id="5" name="Symbol zastępczy numeru slajd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03CC48E9-44FD-4BB5-8128-F337273E967A}" type="slidenum">
              <a:rPr lang="pl-PL" smtClean="0"/>
              <a:pPr/>
              <a:t>‹#›</a:t>
            </a:fld>
            <a:endParaRPr lang="pl-PL"/>
          </a:p>
        </p:txBody>
      </p:sp>
      <p:sp>
        <p:nvSpPr>
          <p:cNvPr id="10" name="Symbol zastępczy tytułu 9"/>
          <p:cNvSpPr>
            <a:spLocks noGrp="1"/>
          </p:cNvSpPr>
          <p:nvPr>
            <p:ph type="title"/>
          </p:nvPr>
        </p:nvSpPr>
        <p:spPr>
          <a:xfrm>
            <a:off x="304800" y="457200"/>
            <a:ext cx="8686800" cy="838200"/>
          </a:xfrm>
          <a:prstGeom prst="rect">
            <a:avLst/>
          </a:prstGeom>
        </p:spPr>
        <p:txBody>
          <a:bodyPr vert="horz" anchor="ctr">
            <a:normAutofit/>
          </a:bodyPr>
          <a:lstStyle/>
          <a:p>
            <a:r>
              <a:rPr kumimoji="0" lang="pl-PL" smtClean="0"/>
              <a:t>Kliknij, aby edytować styl</a:t>
            </a:r>
            <a:endParaRPr kumimoji="0" lang="en-US"/>
          </a:p>
        </p:txBody>
      </p:sp>
      <p:sp>
        <p:nvSpPr>
          <p:cNvPr id="9" name="Łącznik prosty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Łącznik prosty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xml"/><Relationship Id="rId7" Type="http://schemas.openxmlformats.org/officeDocument/2006/relationships/slide" Target="slide7.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slide" Target="slide6.xml"/><Relationship Id="rId5" Type="http://schemas.openxmlformats.org/officeDocument/2006/relationships/slide" Target="slide5.xml"/><Relationship Id="rId10" Type="http://schemas.openxmlformats.org/officeDocument/2006/relationships/slide" Target="slide10.xml"/><Relationship Id="rId4" Type="http://schemas.openxmlformats.org/officeDocument/2006/relationships/slide" Target="slide4.xml"/><Relationship Id="rId9" Type="http://schemas.openxmlformats.org/officeDocument/2006/relationships/slide" Target="slide9.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9000" r="-9000"/>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179512" y="4653136"/>
            <a:ext cx="8458200" cy="1222375"/>
          </a:xfrm>
        </p:spPr>
        <p:txBody>
          <a:bodyPr>
            <a:normAutofit fontScale="90000"/>
          </a:bodyPr>
          <a:lstStyle/>
          <a:p>
            <a:r>
              <a:rPr lang="pl-PL" sz="4400" b="1" dirty="0" smtClean="0">
                <a:solidFill>
                  <a:schemeClr val="bg1"/>
                </a:solidFill>
                <a:effectLst>
                  <a:outerShdw blurRad="38100" dist="38100" dir="2700000" algn="tl">
                    <a:srgbClr val="000000">
                      <a:alpha val="43137"/>
                    </a:srgbClr>
                  </a:outerShdw>
                  <a:reflection blurRad="12700" stA="48000" endA="300" endPos="55000" dir="5400000" sy="-90000" algn="bl" rotWithShape="0"/>
                </a:effectLst>
                <a:latin typeface="Arial" pitchFamily="34" charset="0"/>
                <a:cs typeface="Arial" pitchFamily="34" charset="0"/>
              </a:rPr>
              <a:t>BUDOWA SIECI KOMPUTEROWYCH</a:t>
            </a:r>
            <a:endParaRPr lang="pl-PL" sz="4400" b="1" dirty="0">
              <a:solidFill>
                <a:schemeClr val="bg1"/>
              </a:solidFill>
              <a:effectLst>
                <a:outerShdw blurRad="38100" dist="38100" dir="2700000" algn="tl">
                  <a:srgbClr val="000000">
                    <a:alpha val="43137"/>
                  </a:srgbClr>
                </a:outerShdw>
                <a:reflection blurRad="12700" stA="48000" endA="300" endPos="55000" dir="5400000" sy="-90000" algn="bl" rotWithShape="0"/>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5000"/>
            <a:lum/>
          </a:blip>
          <a:srcRect/>
          <a:stretch>
            <a:fillRect l="-17000" r="-17000"/>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Asynchronous</a:t>
            </a:r>
            <a:r>
              <a:rPr lang="pl-PL" dirty="0" smtClean="0"/>
              <a:t> Transfer </a:t>
            </a:r>
            <a:r>
              <a:rPr lang="pl-PL" dirty="0" err="1" smtClean="0"/>
              <a:t>Mode</a:t>
            </a:r>
            <a:endParaRPr lang="pl-PL" dirty="0"/>
          </a:p>
        </p:txBody>
      </p:sp>
      <p:sp>
        <p:nvSpPr>
          <p:cNvPr id="3" name="Symbol zastępczy zawartości 2"/>
          <p:cNvSpPr>
            <a:spLocks noGrp="1"/>
          </p:cNvSpPr>
          <p:nvPr>
            <p:ph idx="1"/>
          </p:nvPr>
        </p:nvSpPr>
        <p:spPr>
          <a:xfrm>
            <a:off x="0" y="1340768"/>
            <a:ext cx="5076056" cy="4752528"/>
          </a:xfrm>
        </p:spPr>
        <p:txBody>
          <a:bodyPr>
            <a:normAutofit fontScale="77500" lnSpcReduction="20000"/>
          </a:bodyPr>
          <a:lstStyle/>
          <a:p>
            <a:pPr>
              <a:buNone/>
            </a:pPr>
            <a:r>
              <a:rPr lang="pl-PL" dirty="0" smtClean="0"/>
              <a:t>	ATM (ang. </a:t>
            </a:r>
            <a:r>
              <a:rPr lang="pl-PL" dirty="0" err="1" smtClean="0"/>
              <a:t>Asynchronous</a:t>
            </a:r>
            <a:r>
              <a:rPr lang="pl-PL" dirty="0" smtClean="0"/>
              <a:t> Transfer </a:t>
            </a:r>
            <a:r>
              <a:rPr lang="pl-PL" dirty="0" err="1" smtClean="0"/>
              <a:t>Mode</a:t>
            </a:r>
            <a:r>
              <a:rPr lang="pl-PL" dirty="0" smtClean="0"/>
              <a:t>) - to szerokopasmowa technologia komunikacyjna, dzięki której możliwe jest przesyłanie danych interakcyjnych, różnej wielkości plików, sygnału wizyjnego, a także możliwa jest transmisja głosu. Jest to standard, który obecnie jest stosowany w sieciach MAN i WAN. Informacja w tym standardzie przesyłana jest w postaci komórek składających się nagłówka 5 bajtów i pola informacyjnego: 48 bajtów.</a:t>
            </a:r>
            <a:endParaRPr lang="pl-PL" dirty="0"/>
          </a:p>
        </p:txBody>
      </p:sp>
      <p:pic>
        <p:nvPicPr>
          <p:cNvPr id="6" name="Obraz 5" descr="500px-SK_M1_Slajd21.jpg"/>
          <p:cNvPicPr>
            <a:picLocks noChangeAspect="1"/>
          </p:cNvPicPr>
          <p:nvPr/>
        </p:nvPicPr>
        <p:blipFill>
          <a:blip r:embed="rId3" cstate="print"/>
          <a:stretch>
            <a:fillRect/>
          </a:stretch>
        </p:blipFill>
        <p:spPr>
          <a:xfrm>
            <a:off x="5292080" y="2132856"/>
            <a:ext cx="3448480" cy="3024336"/>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5" name="Obraz 4" descr="home.png">
            <a:hlinkClick r:id="rId4" action="ppaction://hlinksldjump"/>
          </p:cNvPr>
          <p:cNvPicPr>
            <a:picLocks noChangeAspect="1"/>
          </p:cNvPicPr>
          <p:nvPr/>
        </p:nvPicPr>
        <p:blipFill>
          <a:blip r:embed="rId5" cstate="print"/>
          <a:stretch>
            <a:fillRect/>
          </a:stretch>
        </p:blipFill>
        <p:spPr>
          <a:xfrm>
            <a:off x="8172400" y="5949280"/>
            <a:ext cx="576064" cy="576064"/>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5000"/>
            <a:lum/>
          </a:blip>
          <a:srcRect/>
          <a:stretch>
            <a:fillRect l="-17000" r="-17000"/>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err="1" smtClean="0"/>
              <a:t>Fiber</a:t>
            </a:r>
            <a:r>
              <a:rPr lang="pl-PL" dirty="0" smtClean="0"/>
              <a:t> </a:t>
            </a:r>
            <a:r>
              <a:rPr lang="pl-PL" dirty="0" err="1" smtClean="0"/>
              <a:t>Distributed</a:t>
            </a:r>
            <a:r>
              <a:rPr lang="pl-PL" dirty="0" smtClean="0"/>
              <a:t> Data </a:t>
            </a:r>
            <a:r>
              <a:rPr lang="pl-PL" dirty="0" err="1" smtClean="0"/>
              <a:t>Interface</a:t>
            </a:r>
            <a:r>
              <a:rPr lang="pl-PL" dirty="0" smtClean="0"/>
              <a:t> (FDDI)</a:t>
            </a:r>
            <a:endParaRPr lang="pl-PL" dirty="0"/>
          </a:p>
        </p:txBody>
      </p:sp>
      <p:sp>
        <p:nvSpPr>
          <p:cNvPr id="3" name="Symbol zastępczy zawartości 2"/>
          <p:cNvSpPr>
            <a:spLocks noGrp="1"/>
          </p:cNvSpPr>
          <p:nvPr>
            <p:ph idx="1"/>
          </p:nvPr>
        </p:nvSpPr>
        <p:spPr>
          <a:xfrm>
            <a:off x="0" y="1340768"/>
            <a:ext cx="5580112" cy="5112568"/>
          </a:xfrm>
        </p:spPr>
        <p:txBody>
          <a:bodyPr>
            <a:normAutofit fontScale="62500" lnSpcReduction="20000"/>
          </a:bodyPr>
          <a:lstStyle/>
          <a:p>
            <a:pPr>
              <a:buNone/>
            </a:pPr>
            <a:r>
              <a:rPr lang="pl-PL" dirty="0" smtClean="0"/>
              <a:t>	FDDI (ang. </a:t>
            </a:r>
            <a:r>
              <a:rPr lang="pl-PL" dirty="0" err="1" smtClean="0"/>
              <a:t>Fiber</a:t>
            </a:r>
            <a:r>
              <a:rPr lang="pl-PL" dirty="0" smtClean="0"/>
              <a:t> </a:t>
            </a:r>
            <a:r>
              <a:rPr lang="pl-PL" dirty="0" err="1" smtClean="0"/>
              <a:t>Distributed</a:t>
            </a:r>
            <a:r>
              <a:rPr lang="pl-PL" dirty="0" smtClean="0"/>
              <a:t> Data </a:t>
            </a:r>
            <a:r>
              <a:rPr lang="pl-PL" dirty="0" err="1" smtClean="0"/>
              <a:t>Interface</a:t>
            </a:r>
            <a:r>
              <a:rPr lang="pl-PL" dirty="0" smtClean="0"/>
              <a:t>) to standard transmisji danych, jest oparty na technologii światłowodowej. Transfer w tych sieciach wynosi 100 Mb/s. Sieć ta zbudowana jest z dwóch pierścieni - pierścień pierwotny i pierścień zapasowy (wtórny). Transmisja prowadzona jest z użyciem jednego pierścienia. Istnieją modyfikacje protokołu pozwalające na używanie dwóch pierścieni lecz są rzadko stosowane z powodu dwukrotnego spadku przepustowości po uszkodzeniu pierścienia i rekonfiguracji sieci. W sieci takiej stacje robocze podłączone są do dwóch pierścieni. Zaletą takiej sieci jest to, że mimo uszkodzenia pierścienia sieć jest nadal sprawna i można przesyłać dane. W przypadku uszkodzenia pierścienia stacje robocze automatycznie się rekonfigurują i zawracają dane do drugiego pierścienia, przez co inne stacje nie zauważają zaistniałej awarii.</a:t>
            </a:r>
            <a:endParaRPr lang="pl-PL" dirty="0"/>
          </a:p>
        </p:txBody>
      </p:sp>
      <p:pic>
        <p:nvPicPr>
          <p:cNvPr id="6" name="Obraz 5" descr="500px-SK_M1_Slajd21.jpg"/>
          <p:cNvPicPr>
            <a:picLocks noChangeAspect="1"/>
          </p:cNvPicPr>
          <p:nvPr/>
        </p:nvPicPr>
        <p:blipFill>
          <a:blip r:embed="rId3" cstate="print"/>
          <a:stretch>
            <a:fillRect/>
          </a:stretch>
        </p:blipFill>
        <p:spPr>
          <a:xfrm>
            <a:off x="5724128" y="2348880"/>
            <a:ext cx="2736304" cy="2222302"/>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5" name="Obraz 4" descr="home.png">
            <a:hlinkClick r:id="rId4" action="ppaction://hlinksldjump"/>
          </p:cNvPr>
          <p:cNvPicPr>
            <a:picLocks noChangeAspect="1"/>
          </p:cNvPicPr>
          <p:nvPr/>
        </p:nvPicPr>
        <p:blipFill>
          <a:blip r:embed="rId5" cstate="print"/>
          <a:stretch>
            <a:fillRect/>
          </a:stretch>
        </p:blipFill>
        <p:spPr>
          <a:xfrm>
            <a:off x="8172400" y="5949280"/>
            <a:ext cx="576064" cy="57606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5000"/>
            <a:lum/>
          </a:blip>
          <a:srcRect/>
          <a:stretch>
            <a:fillRect l="-17000" r="-17000"/>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err="1" smtClean="0"/>
              <a:t>Frame</a:t>
            </a:r>
            <a:r>
              <a:rPr lang="pl-PL" dirty="0" smtClean="0"/>
              <a:t> </a:t>
            </a:r>
            <a:r>
              <a:rPr lang="pl-PL" dirty="0" err="1" smtClean="0"/>
              <a:t>Relay</a:t>
            </a:r>
            <a:endParaRPr lang="pl-PL" dirty="0"/>
          </a:p>
        </p:txBody>
      </p:sp>
      <p:sp>
        <p:nvSpPr>
          <p:cNvPr id="3" name="Symbol zastępczy zawartości 2"/>
          <p:cNvSpPr>
            <a:spLocks noGrp="1"/>
          </p:cNvSpPr>
          <p:nvPr>
            <p:ph idx="1"/>
          </p:nvPr>
        </p:nvSpPr>
        <p:spPr>
          <a:xfrm>
            <a:off x="0" y="1340768"/>
            <a:ext cx="5364088" cy="4752528"/>
          </a:xfrm>
        </p:spPr>
        <p:txBody>
          <a:bodyPr>
            <a:normAutofit fontScale="55000" lnSpcReduction="20000"/>
          </a:bodyPr>
          <a:lstStyle/>
          <a:p>
            <a:pPr>
              <a:buNone/>
            </a:pPr>
            <a:r>
              <a:rPr lang="pl-PL" dirty="0" smtClean="0"/>
              <a:t>	</a:t>
            </a:r>
            <a:r>
              <a:rPr lang="pl-PL" dirty="0" err="1" smtClean="0"/>
              <a:t>Frame</a:t>
            </a:r>
            <a:r>
              <a:rPr lang="pl-PL" dirty="0" smtClean="0"/>
              <a:t> </a:t>
            </a:r>
            <a:r>
              <a:rPr lang="pl-PL" dirty="0" err="1" smtClean="0"/>
              <a:t>Relay</a:t>
            </a:r>
            <a:r>
              <a:rPr lang="pl-PL" dirty="0" smtClean="0"/>
              <a:t> to nowoczesna technologia używana do łączenia ze sobą odległych sieci LAN, sieci transmisji danych, dostępu do Internetu oraz przesyłania głosu i obrazu.</a:t>
            </a:r>
          </a:p>
          <a:p>
            <a:pPr>
              <a:buNone/>
            </a:pPr>
            <a:r>
              <a:rPr lang="pl-PL" dirty="0" smtClean="0"/>
              <a:t>	Technologia ta dzieli informację na ramki, które niosą dane pomiędzy sieciami LAN, dzięki czemu stwarza możliwość budowy sieci rozległych - WAN. Ramki przepływają przez szereg węzłów sieci </a:t>
            </a:r>
            <a:r>
              <a:rPr lang="pl-PL" dirty="0" err="1" smtClean="0"/>
              <a:t>Frame</a:t>
            </a:r>
            <a:r>
              <a:rPr lang="pl-PL" dirty="0" smtClean="0"/>
              <a:t> </a:t>
            </a:r>
            <a:r>
              <a:rPr lang="pl-PL" dirty="0" err="1" smtClean="0"/>
              <a:t>Relay</a:t>
            </a:r>
            <a:r>
              <a:rPr lang="pl-PL" dirty="0" smtClean="0"/>
              <a:t> aż dotrą do miejsca przeznaczenia.</a:t>
            </a:r>
          </a:p>
          <a:p>
            <a:pPr>
              <a:buNone/>
            </a:pPr>
            <a:r>
              <a:rPr lang="pl-PL" dirty="0" smtClean="0"/>
              <a:t>	Sieć </a:t>
            </a:r>
            <a:r>
              <a:rPr lang="pl-PL" dirty="0" err="1" smtClean="0"/>
              <a:t>Frame</a:t>
            </a:r>
            <a:r>
              <a:rPr lang="pl-PL" dirty="0" smtClean="0"/>
              <a:t> </a:t>
            </a:r>
            <a:r>
              <a:rPr lang="pl-PL" dirty="0" err="1" smtClean="0"/>
              <a:t>Relay</a:t>
            </a:r>
            <a:r>
              <a:rPr lang="pl-PL" dirty="0" smtClean="0"/>
              <a:t> składa się z „zakończeń sieciowych" (</a:t>
            </a:r>
            <a:r>
              <a:rPr lang="pl-PL" dirty="0" err="1" smtClean="0"/>
              <a:t>endpoints</a:t>
            </a:r>
            <a:r>
              <a:rPr lang="pl-PL" dirty="0" smtClean="0"/>
              <a:t>), urządzeń dostępowych oraz urządzeń sieciowych.</a:t>
            </a:r>
          </a:p>
          <a:p>
            <a:pPr>
              <a:buNone/>
            </a:pPr>
            <a:r>
              <a:rPr lang="pl-PL" dirty="0" smtClean="0"/>
              <a:t>	Technologia ta jest często przedstawiana jako „chmura sieciowa" ponieważ nie występuje w niej </a:t>
            </a:r>
            <a:r>
              <a:rPr lang="pl-PL" dirty="0" err="1" smtClean="0"/>
              <a:t>indywidalne</a:t>
            </a:r>
            <a:r>
              <a:rPr lang="pl-PL" dirty="0" smtClean="0"/>
              <a:t> fizyczne połączenie pomiędzy jej użytkownikami. Zamiast tego w sieci </a:t>
            </a:r>
            <a:r>
              <a:rPr lang="pl-PL" dirty="0" err="1" smtClean="0"/>
              <a:t>Frame</a:t>
            </a:r>
            <a:r>
              <a:rPr lang="pl-PL" dirty="0" smtClean="0"/>
              <a:t> </a:t>
            </a:r>
            <a:r>
              <a:rPr lang="pl-PL" dirty="0" err="1" smtClean="0"/>
              <a:t>Relay</a:t>
            </a:r>
            <a:r>
              <a:rPr lang="pl-PL" dirty="0" smtClean="0"/>
              <a:t> tworzona jest logiczna ścieżka zwana połączeniem wirtualnym (</a:t>
            </a:r>
            <a:r>
              <a:rPr lang="pl-PL" dirty="0" err="1" smtClean="0"/>
              <a:t>Virtual</a:t>
            </a:r>
            <a:r>
              <a:rPr lang="pl-PL" dirty="0" smtClean="0"/>
              <a:t> </a:t>
            </a:r>
            <a:r>
              <a:rPr lang="pl-PL" dirty="0" err="1" smtClean="0"/>
              <a:t>Circut</a:t>
            </a:r>
            <a:r>
              <a:rPr lang="pl-PL" dirty="0" smtClean="0"/>
              <a:t>). Pasmo przepustowe jest alokowane dla danej ścieżki logicznej tylko wtedy, kiedy dane są naprawdę przesyłane.</a:t>
            </a:r>
            <a:endParaRPr lang="pl-PL" dirty="0"/>
          </a:p>
        </p:txBody>
      </p:sp>
      <p:pic>
        <p:nvPicPr>
          <p:cNvPr id="6" name="Obraz 5" descr="500px-SK_M1_Slajd21.jpg"/>
          <p:cNvPicPr>
            <a:picLocks noChangeAspect="1"/>
          </p:cNvPicPr>
          <p:nvPr/>
        </p:nvPicPr>
        <p:blipFill>
          <a:blip r:embed="rId3" cstate="print"/>
          <a:stretch>
            <a:fillRect/>
          </a:stretch>
        </p:blipFill>
        <p:spPr>
          <a:xfrm>
            <a:off x="5652120" y="2204864"/>
            <a:ext cx="2880320" cy="252028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5" name="Obraz 4" descr="home.png">
            <a:hlinkClick r:id="rId4" action="ppaction://hlinksldjump"/>
          </p:cNvPr>
          <p:cNvPicPr>
            <a:picLocks noChangeAspect="1"/>
          </p:cNvPicPr>
          <p:nvPr/>
        </p:nvPicPr>
        <p:blipFill>
          <a:blip r:embed="rId5" cstate="print"/>
          <a:stretch>
            <a:fillRect/>
          </a:stretch>
        </p:blipFill>
        <p:spPr>
          <a:xfrm>
            <a:off x="8172400" y="5949280"/>
            <a:ext cx="576064" cy="576064"/>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91000"/>
            <a:lum/>
          </a:blip>
          <a:srcRect/>
          <a:stretch>
            <a:fillRect l="-30000" r="-30000"/>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smtClean="0">
                <a:solidFill>
                  <a:schemeClr val="bg2">
                    <a:lumMod val="90000"/>
                  </a:schemeClr>
                </a:solidFill>
              </a:rPr>
              <a:t>Spis treści</a:t>
            </a:r>
            <a:endParaRPr lang="pl-PL" sz="4000" dirty="0">
              <a:solidFill>
                <a:schemeClr val="bg2">
                  <a:lumMod val="90000"/>
                </a:schemeClr>
              </a:solidFill>
            </a:endParaRPr>
          </a:p>
        </p:txBody>
      </p:sp>
      <p:sp>
        <p:nvSpPr>
          <p:cNvPr id="3" name="Symbol zastępczy zawartości 2"/>
          <p:cNvSpPr>
            <a:spLocks noGrp="1"/>
          </p:cNvSpPr>
          <p:nvPr>
            <p:ph idx="1"/>
          </p:nvPr>
        </p:nvSpPr>
        <p:spPr>
          <a:ln>
            <a:solidFill>
              <a:schemeClr val="tx2">
                <a:lumMod val="75000"/>
              </a:schemeClr>
            </a:solidFill>
          </a:ln>
        </p:spPr>
        <p:txBody>
          <a:bodyPr>
            <a:normAutofit fontScale="77500" lnSpcReduction="20000"/>
          </a:bodyPr>
          <a:lstStyle/>
          <a:p>
            <a:pPr marL="514350" indent="-514350">
              <a:buClr>
                <a:schemeClr val="bg2">
                  <a:lumMod val="90000"/>
                </a:schemeClr>
              </a:buClr>
              <a:buFont typeface="+mj-lt"/>
              <a:buAutoNum type="arabicPeriod"/>
            </a:pPr>
            <a:r>
              <a:rPr lang="pl-PL" dirty="0" smtClean="0">
                <a:solidFill>
                  <a:schemeClr val="bg1"/>
                </a:solidFill>
              </a:rPr>
              <a:t>Topologie sieciowe</a:t>
            </a:r>
          </a:p>
          <a:p>
            <a:pPr lvl="1">
              <a:buClr>
                <a:schemeClr val="bg2">
                  <a:lumMod val="90000"/>
                </a:schemeClr>
              </a:buClr>
              <a:buFont typeface="Wingdings" pitchFamily="2" charset="2"/>
              <a:buChar char="Ø"/>
            </a:pPr>
            <a:r>
              <a:rPr lang="pl-PL" dirty="0" smtClean="0">
                <a:solidFill>
                  <a:schemeClr val="bg1"/>
                </a:solidFill>
                <a:hlinkClick r:id="rId3" action="ppaction://hlinksldjump"/>
              </a:rPr>
              <a:t>Topologia magistrali</a:t>
            </a:r>
            <a:endParaRPr lang="pl-PL" dirty="0" smtClean="0">
              <a:solidFill>
                <a:schemeClr val="bg1"/>
              </a:solidFill>
            </a:endParaRPr>
          </a:p>
          <a:p>
            <a:pPr lvl="1">
              <a:buClr>
                <a:schemeClr val="bg2">
                  <a:lumMod val="90000"/>
                </a:schemeClr>
              </a:buClr>
              <a:buFont typeface="Wingdings" pitchFamily="2" charset="2"/>
              <a:buChar char="Ø"/>
            </a:pPr>
            <a:r>
              <a:rPr lang="pl-PL" dirty="0" smtClean="0">
                <a:solidFill>
                  <a:schemeClr val="bg1"/>
                </a:solidFill>
                <a:hlinkClick r:id="rId4" action="ppaction://hlinksldjump"/>
              </a:rPr>
              <a:t>Topologia gwiazdy</a:t>
            </a:r>
            <a:endParaRPr lang="pl-PL" dirty="0" smtClean="0">
              <a:solidFill>
                <a:schemeClr val="bg1"/>
              </a:solidFill>
            </a:endParaRPr>
          </a:p>
          <a:p>
            <a:pPr lvl="1">
              <a:buClr>
                <a:schemeClr val="bg2">
                  <a:lumMod val="90000"/>
                </a:schemeClr>
              </a:buClr>
              <a:buFont typeface="Wingdings" pitchFamily="2" charset="2"/>
              <a:buChar char="Ø"/>
            </a:pPr>
            <a:r>
              <a:rPr lang="pl-PL" dirty="0" smtClean="0">
                <a:solidFill>
                  <a:schemeClr val="bg1"/>
                </a:solidFill>
                <a:hlinkClick r:id="rId5" action="ppaction://hlinksldjump"/>
              </a:rPr>
              <a:t>Topologia pierścienia</a:t>
            </a:r>
            <a:endParaRPr lang="pl-PL" dirty="0" smtClean="0">
              <a:solidFill>
                <a:schemeClr val="bg1"/>
              </a:solidFill>
            </a:endParaRPr>
          </a:p>
          <a:p>
            <a:pPr lvl="1">
              <a:buClr>
                <a:schemeClr val="bg2">
                  <a:lumMod val="90000"/>
                </a:schemeClr>
              </a:buClr>
              <a:buFont typeface="Wingdings" pitchFamily="2" charset="2"/>
              <a:buChar char="Ø"/>
            </a:pPr>
            <a:r>
              <a:rPr lang="pl-PL" dirty="0" smtClean="0">
                <a:solidFill>
                  <a:schemeClr val="bg1"/>
                </a:solidFill>
                <a:hlinkClick r:id="rId6" action="ppaction://hlinksldjump"/>
              </a:rPr>
              <a:t>Topologia pełnych połączeń</a:t>
            </a:r>
            <a:endParaRPr lang="pl-PL" dirty="0" smtClean="0">
              <a:solidFill>
                <a:schemeClr val="bg1"/>
              </a:solidFill>
            </a:endParaRPr>
          </a:p>
          <a:p>
            <a:pPr lvl="1">
              <a:buClr>
                <a:schemeClr val="bg2">
                  <a:lumMod val="90000"/>
                </a:schemeClr>
              </a:buClr>
              <a:buFont typeface="Wingdings" pitchFamily="2" charset="2"/>
              <a:buChar char="Ø"/>
            </a:pPr>
            <a:r>
              <a:rPr lang="pl-PL" dirty="0" smtClean="0">
                <a:solidFill>
                  <a:schemeClr val="bg1"/>
                </a:solidFill>
                <a:hlinkClick r:id="rId7" action="ppaction://hlinksldjump"/>
              </a:rPr>
              <a:t>Topologia mieszana</a:t>
            </a:r>
            <a:endParaRPr lang="pl-PL" dirty="0" smtClean="0">
              <a:solidFill>
                <a:schemeClr val="bg1"/>
              </a:solidFill>
            </a:endParaRPr>
          </a:p>
          <a:p>
            <a:pPr marL="514350" indent="-514350">
              <a:buClr>
                <a:schemeClr val="bg2">
                  <a:lumMod val="90000"/>
                </a:schemeClr>
              </a:buClr>
              <a:buFont typeface="+mj-lt"/>
              <a:buAutoNum type="arabicPeriod"/>
            </a:pPr>
            <a:r>
              <a:rPr lang="pl-PL" dirty="0" smtClean="0">
                <a:solidFill>
                  <a:schemeClr val="bg1"/>
                </a:solidFill>
              </a:rPr>
              <a:t>Technologie sieciowe</a:t>
            </a:r>
          </a:p>
          <a:p>
            <a:pPr marL="914400" lvl="1" indent="-514350">
              <a:buClr>
                <a:schemeClr val="bg2">
                  <a:lumMod val="90000"/>
                </a:schemeClr>
              </a:buClr>
              <a:buFont typeface="Wingdings" pitchFamily="2" charset="2"/>
              <a:buChar char="Ø"/>
            </a:pPr>
            <a:r>
              <a:rPr lang="pl-PL" dirty="0" smtClean="0">
                <a:solidFill>
                  <a:schemeClr val="bg1"/>
                </a:solidFill>
                <a:hlinkClick r:id="rId8" action="ppaction://hlinksldjump"/>
              </a:rPr>
              <a:t>Ethernet</a:t>
            </a:r>
            <a:endParaRPr lang="pl-PL" dirty="0" smtClean="0">
              <a:solidFill>
                <a:schemeClr val="bg1"/>
              </a:solidFill>
            </a:endParaRPr>
          </a:p>
          <a:p>
            <a:pPr marL="914400" lvl="1" indent="-514350">
              <a:buClr>
                <a:schemeClr val="bg2">
                  <a:lumMod val="90000"/>
                </a:schemeClr>
              </a:buClr>
              <a:buFont typeface="Wingdings" pitchFamily="2" charset="2"/>
              <a:buChar char="Ø"/>
            </a:pPr>
            <a:r>
              <a:rPr lang="pl-PL" dirty="0" smtClean="0">
                <a:solidFill>
                  <a:schemeClr val="bg1"/>
                </a:solidFill>
                <a:hlinkClick r:id="rId9" action="ppaction://hlinksldjump"/>
              </a:rPr>
              <a:t>Token Ring</a:t>
            </a:r>
            <a:endParaRPr lang="pl-PL" dirty="0" smtClean="0">
              <a:solidFill>
                <a:schemeClr val="bg1"/>
              </a:solidFill>
            </a:endParaRPr>
          </a:p>
          <a:p>
            <a:pPr marL="914400" lvl="1" indent="-514350">
              <a:buClr>
                <a:schemeClr val="bg2">
                  <a:lumMod val="90000"/>
                </a:schemeClr>
              </a:buClr>
              <a:buFont typeface="Wingdings" pitchFamily="2" charset="2"/>
              <a:buChar char="Ø"/>
            </a:pPr>
            <a:r>
              <a:rPr lang="pl-PL" dirty="0" err="1" smtClean="0">
                <a:solidFill>
                  <a:schemeClr val="bg1"/>
                </a:solidFill>
                <a:hlinkClick r:id="rId10" action="ppaction://hlinksldjump"/>
              </a:rPr>
              <a:t>Asynchronous</a:t>
            </a:r>
            <a:r>
              <a:rPr lang="pl-PL" dirty="0" smtClean="0">
                <a:solidFill>
                  <a:schemeClr val="bg1"/>
                </a:solidFill>
                <a:hlinkClick r:id="rId10" action="ppaction://hlinksldjump"/>
              </a:rPr>
              <a:t> Transfer </a:t>
            </a:r>
            <a:r>
              <a:rPr lang="pl-PL" dirty="0" err="1" smtClean="0">
                <a:solidFill>
                  <a:schemeClr val="bg1"/>
                </a:solidFill>
                <a:hlinkClick r:id="rId10" action="ppaction://hlinksldjump"/>
              </a:rPr>
              <a:t>Mode</a:t>
            </a:r>
            <a:r>
              <a:rPr lang="pl-PL" dirty="0" smtClean="0">
                <a:solidFill>
                  <a:schemeClr val="bg1"/>
                </a:solidFill>
                <a:hlinkClick r:id="rId10" action="ppaction://hlinksldjump"/>
              </a:rPr>
              <a:t> (ATM)</a:t>
            </a:r>
            <a:endParaRPr lang="pl-PL" dirty="0" smtClean="0">
              <a:solidFill>
                <a:schemeClr val="bg1"/>
              </a:solidFill>
            </a:endParaRPr>
          </a:p>
          <a:p>
            <a:pPr marL="914400" lvl="1" indent="-514350">
              <a:buClr>
                <a:schemeClr val="bg2">
                  <a:lumMod val="90000"/>
                </a:schemeClr>
              </a:buClr>
              <a:buFont typeface="Wingdings" pitchFamily="2" charset="2"/>
              <a:buChar char="Ø"/>
            </a:pPr>
            <a:r>
              <a:rPr lang="pl-PL" dirty="0" err="1" smtClean="0">
                <a:solidFill>
                  <a:schemeClr val="bg1"/>
                </a:solidFill>
              </a:rPr>
              <a:t>Fiber</a:t>
            </a:r>
            <a:r>
              <a:rPr lang="pl-PL" dirty="0" smtClean="0">
                <a:solidFill>
                  <a:schemeClr val="bg1"/>
                </a:solidFill>
              </a:rPr>
              <a:t> </a:t>
            </a:r>
            <a:r>
              <a:rPr lang="pl-PL" dirty="0" err="1" smtClean="0">
                <a:solidFill>
                  <a:schemeClr val="bg1"/>
                </a:solidFill>
              </a:rPr>
              <a:t>Distributed</a:t>
            </a:r>
            <a:r>
              <a:rPr lang="pl-PL" dirty="0" smtClean="0">
                <a:solidFill>
                  <a:schemeClr val="bg1"/>
                </a:solidFill>
              </a:rPr>
              <a:t> Data </a:t>
            </a:r>
            <a:r>
              <a:rPr lang="pl-PL" dirty="0" err="1" smtClean="0">
                <a:solidFill>
                  <a:schemeClr val="bg1"/>
                </a:solidFill>
              </a:rPr>
              <a:t>Interface</a:t>
            </a:r>
            <a:r>
              <a:rPr lang="pl-PL" dirty="0" smtClean="0">
                <a:solidFill>
                  <a:schemeClr val="bg1"/>
                </a:solidFill>
              </a:rPr>
              <a:t> (FDDI)</a:t>
            </a:r>
          </a:p>
          <a:p>
            <a:pPr marL="914400" lvl="1" indent="-514350">
              <a:buClr>
                <a:schemeClr val="bg2">
                  <a:lumMod val="90000"/>
                </a:schemeClr>
              </a:buClr>
              <a:buFont typeface="Wingdings" pitchFamily="2" charset="2"/>
              <a:buChar char="Ø"/>
            </a:pPr>
            <a:r>
              <a:rPr lang="pl-PL" dirty="0" err="1" smtClean="0">
                <a:solidFill>
                  <a:schemeClr val="bg1"/>
                </a:solidFill>
              </a:rPr>
              <a:t>Frame</a:t>
            </a:r>
            <a:r>
              <a:rPr lang="pl-PL" dirty="0" smtClean="0">
                <a:solidFill>
                  <a:schemeClr val="bg1"/>
                </a:solidFill>
              </a:rPr>
              <a:t> </a:t>
            </a:r>
            <a:r>
              <a:rPr lang="pl-PL" dirty="0" err="1" smtClean="0">
                <a:solidFill>
                  <a:schemeClr val="bg1"/>
                </a:solidFill>
              </a:rPr>
              <a:t>Realy</a:t>
            </a:r>
            <a:endParaRPr lang="pl-PL" dirty="0" smtClean="0">
              <a:solidFill>
                <a:schemeClr val="bg1"/>
              </a:solidFill>
            </a:endParaRPr>
          </a:p>
          <a:p>
            <a:pPr marL="514350" indent="-514350">
              <a:buClr>
                <a:schemeClr val="bg2">
                  <a:lumMod val="90000"/>
                </a:schemeClr>
              </a:buClr>
              <a:buFont typeface="+mj-lt"/>
              <a:buAutoNum type="arabicPeriod"/>
            </a:pPr>
            <a:r>
              <a:rPr lang="pl-PL" dirty="0" smtClean="0">
                <a:solidFill>
                  <a:schemeClr val="bg1"/>
                </a:solidFill>
              </a:rPr>
              <a:t>Urządzenia</a:t>
            </a:r>
          </a:p>
          <a:p>
            <a:pPr marL="514350" indent="-514350">
              <a:buFont typeface="+mj-lt"/>
              <a:buAutoNum type="arabicPeriod"/>
            </a:pPr>
            <a:endParaRPr lang="pl-PL" dirty="0" smtClean="0"/>
          </a:p>
          <a:p>
            <a:pPr lvl="1"/>
            <a:endParaRPr lang="pl-PL" dirty="0" smtClean="0"/>
          </a:p>
          <a:p>
            <a:pPr lvl="1"/>
            <a:endParaRPr lang="pl-PL" dirty="0" smtClean="0"/>
          </a:p>
          <a:p>
            <a:pPr lvl="1"/>
            <a:endParaRPr lang="pl-PL" dirty="0" smtClean="0"/>
          </a:p>
          <a:p>
            <a:pPr lvl="1"/>
            <a:endParaRPr lang="pl-PL"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5000"/>
            <a:lum/>
          </a:blip>
          <a:srcRect/>
          <a:stretch>
            <a:fillRect l="-17000" r="-17000"/>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Topologia magistrali</a:t>
            </a:r>
            <a:endParaRPr lang="pl-PL" dirty="0"/>
          </a:p>
        </p:txBody>
      </p:sp>
      <p:sp>
        <p:nvSpPr>
          <p:cNvPr id="3" name="Symbol zastępczy zawartości 2"/>
          <p:cNvSpPr>
            <a:spLocks noGrp="1"/>
          </p:cNvSpPr>
          <p:nvPr>
            <p:ph idx="1"/>
          </p:nvPr>
        </p:nvSpPr>
        <p:spPr>
          <a:xfrm>
            <a:off x="251520" y="1340768"/>
            <a:ext cx="4843264" cy="4899174"/>
          </a:xfrm>
        </p:spPr>
        <p:txBody>
          <a:bodyPr>
            <a:normAutofit fontScale="62500" lnSpcReduction="20000"/>
          </a:bodyPr>
          <a:lstStyle/>
          <a:p>
            <a:pPr>
              <a:buNone/>
            </a:pPr>
            <a:r>
              <a:rPr lang="pl-PL" dirty="0" smtClean="0"/>
              <a:t>	Topologia magistrali charakteryzuje się tym, że wszystkie urządzenia podłączone są do jednego, współdzielonego medium fizycznego, którym zazwyczaj jest kabel koncentryczny zakończony z obu stron terminatorami (oporniki o parametrach dostosowanych do typu kabla).</a:t>
            </a:r>
          </a:p>
          <a:p>
            <a:pPr>
              <a:buNone/>
            </a:pPr>
            <a:r>
              <a:rPr lang="pl-PL" dirty="0" smtClean="0"/>
              <a:t>	Topologię magistrali stosuje się do budowy lokalnych sieci komputerowych. Zaletą tej topologii jest niska cena wynikająca z małego zużycia kabli i braku urządzeń pośredniczących w dostępie do medium. Do zalet należy zaliczyć także łatwość instalacji. Wadą są ograniczenia związane z rozbudową sieci i wrażliwość na awarię. Przerwanie magistrali w jednym miejscu oznacza awarię całej sieci. </a:t>
            </a:r>
            <a:endParaRPr lang="pl-PL" dirty="0"/>
          </a:p>
        </p:txBody>
      </p:sp>
      <p:pic>
        <p:nvPicPr>
          <p:cNvPr id="5" name="Obraz 4" descr="500px-SK_M1_Slajd18.png"/>
          <p:cNvPicPr>
            <a:picLocks noChangeAspect="1"/>
          </p:cNvPicPr>
          <p:nvPr/>
        </p:nvPicPr>
        <p:blipFill>
          <a:blip r:embed="rId3" cstate="print"/>
          <a:stretch>
            <a:fillRect/>
          </a:stretch>
        </p:blipFill>
        <p:spPr>
          <a:xfrm>
            <a:off x="5004048" y="2276872"/>
            <a:ext cx="3896269" cy="2372056"/>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6" name="Obraz 5" descr="home.png">
            <a:hlinkClick r:id="rId4" action="ppaction://hlinksldjump"/>
          </p:cNvPr>
          <p:cNvPicPr>
            <a:picLocks noChangeAspect="1"/>
          </p:cNvPicPr>
          <p:nvPr/>
        </p:nvPicPr>
        <p:blipFill>
          <a:blip r:embed="rId5" cstate="print"/>
          <a:stretch>
            <a:fillRect/>
          </a:stretch>
        </p:blipFill>
        <p:spPr>
          <a:xfrm>
            <a:off x="8172400" y="5949280"/>
            <a:ext cx="576064" cy="576064"/>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5000"/>
            <a:lum/>
          </a:blip>
          <a:srcRect/>
          <a:stretch>
            <a:fillRect l="-17000" r="-17000"/>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Topologia GWIAZDY</a:t>
            </a:r>
            <a:endParaRPr lang="pl-PL" dirty="0"/>
          </a:p>
        </p:txBody>
      </p:sp>
      <p:sp>
        <p:nvSpPr>
          <p:cNvPr id="3" name="Symbol zastępczy zawartości 2"/>
          <p:cNvSpPr>
            <a:spLocks noGrp="1"/>
          </p:cNvSpPr>
          <p:nvPr>
            <p:ph idx="1"/>
          </p:nvPr>
        </p:nvSpPr>
        <p:spPr>
          <a:xfrm>
            <a:off x="251520" y="1340768"/>
            <a:ext cx="5400600" cy="5256584"/>
          </a:xfrm>
        </p:spPr>
        <p:txBody>
          <a:bodyPr>
            <a:normAutofit fontScale="62500" lnSpcReduction="20000"/>
          </a:bodyPr>
          <a:lstStyle/>
          <a:p>
            <a:pPr>
              <a:buNone/>
            </a:pPr>
            <a:r>
              <a:rPr lang="pl-PL" dirty="0" smtClean="0"/>
              <a:t>	W topologii gwiazdy wszystkie urządzenia połączone są w jednym wspólnym punkcie, w którym znajduje się aktywne urządzenie pośredniczące (koncentrator) pełniące rolę regeneratora sygnału.</a:t>
            </a:r>
          </a:p>
          <a:p>
            <a:pPr>
              <a:buNone/>
            </a:pPr>
            <a:r>
              <a:rPr lang="pl-PL" dirty="0" smtClean="0"/>
              <a:t>	Łączenie urządzeń może odbywać się przy pomocy różnych mediów transmisyjnych. Istotną zaletą tej topologii jest niewątpliwie przejrzystość konstrukcji i odporność całej sieci na awarię zarówno urządzeń jak i łączy. Wadą tej topologii jest wysoki koszt okablowania oraz dodatkowy koszt związany z obecnością koncentratora. Należy jednak zaznaczyć, że topologia gwiazdy stała się podstawową o ile nie jedyną topologią lokalnych sieci komputerowych. Jej zalety okazały się silniejsze od wad, a rosnąca popularność spowodowała obniżenie kosztów związanych z instalacją. </a:t>
            </a:r>
            <a:endParaRPr lang="pl-PL" dirty="0"/>
          </a:p>
        </p:txBody>
      </p:sp>
      <p:pic>
        <p:nvPicPr>
          <p:cNvPr id="6" name="Obraz 5" descr="500px-SK_M1_Slajd21.jpg"/>
          <p:cNvPicPr>
            <a:picLocks noChangeAspect="1"/>
          </p:cNvPicPr>
          <p:nvPr/>
        </p:nvPicPr>
        <p:blipFill>
          <a:blip r:embed="rId3" cstate="print"/>
          <a:stretch>
            <a:fillRect/>
          </a:stretch>
        </p:blipFill>
        <p:spPr>
          <a:xfrm>
            <a:off x="5724128" y="1844824"/>
            <a:ext cx="3219450" cy="241935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7" name="Obraz 6" descr="home.png">
            <a:hlinkClick r:id="rId4" action="ppaction://hlinksldjump"/>
          </p:cNvPr>
          <p:cNvPicPr>
            <a:picLocks noChangeAspect="1"/>
          </p:cNvPicPr>
          <p:nvPr/>
        </p:nvPicPr>
        <p:blipFill>
          <a:blip r:embed="rId5" cstate="print"/>
          <a:stretch>
            <a:fillRect/>
          </a:stretch>
        </p:blipFill>
        <p:spPr>
          <a:xfrm>
            <a:off x="8172400" y="5949280"/>
            <a:ext cx="576064" cy="57606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5000"/>
            <a:lum/>
          </a:blip>
          <a:srcRect/>
          <a:stretch>
            <a:fillRect l="-17000" r="-17000"/>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Topologia pierścienia</a:t>
            </a:r>
            <a:endParaRPr lang="pl-PL" dirty="0"/>
          </a:p>
        </p:txBody>
      </p:sp>
      <p:sp>
        <p:nvSpPr>
          <p:cNvPr id="3" name="Symbol zastępczy zawartości 2"/>
          <p:cNvSpPr>
            <a:spLocks noGrp="1"/>
          </p:cNvSpPr>
          <p:nvPr>
            <p:ph idx="1"/>
          </p:nvPr>
        </p:nvSpPr>
        <p:spPr>
          <a:xfrm>
            <a:off x="251520" y="1340768"/>
            <a:ext cx="5400600" cy="5328592"/>
          </a:xfrm>
        </p:spPr>
        <p:txBody>
          <a:bodyPr>
            <a:normAutofit fontScale="55000" lnSpcReduction="20000"/>
          </a:bodyPr>
          <a:lstStyle/>
          <a:p>
            <a:pPr>
              <a:buNone/>
            </a:pPr>
            <a:r>
              <a:rPr lang="pl-PL" dirty="0" smtClean="0"/>
              <a:t>	Konstrukcja topologii pierścienia polega na bezpośrednim łączeniu urządzeń (każde urządzenie połączone jest z dwoma sąsiednimi), tak że całość tworzy krąg.</a:t>
            </a:r>
          </a:p>
          <a:p>
            <a:pPr>
              <a:buNone/>
            </a:pPr>
            <a:r>
              <a:rPr lang="pl-PL" dirty="0" smtClean="0"/>
              <a:t>	Topologia ta stosowana jest głównie do budowy lokalnych sieci komputerowych. Transmisja w sieci zbudowanej w oparciu o tę topologię polega na przekazywaniu żetonu dostępu. Oprócz tego, każde urządzenie pełni rolę regeneratora sygnału. Podobnie jak w przypadku topologii magistrali zaletą topologii pierścienia jest niska cena wynikająca z małego zużycia kabli i braku aktywnych urządzeń pośredniczących w komunikacji między komputerami. Dodatkowo do budowy sieci w tej topologii można użyć różnych mediów transmisyjnych (kabel koncentryczny, skrętkę, kable światłowodowe). Wadą tej topologii są ograniczenia i utrudnienia związane z rozbudową i konserwacją sieci. Uszkodzenie jednego z urządzeń lub łączy oznacza przerwę w pracy całej sieci. </a:t>
            </a:r>
            <a:endParaRPr lang="pl-PL" dirty="0"/>
          </a:p>
        </p:txBody>
      </p:sp>
      <p:pic>
        <p:nvPicPr>
          <p:cNvPr id="6" name="Obraz 5" descr="500px-SK_M1_Slajd21.jpg"/>
          <p:cNvPicPr>
            <a:picLocks noChangeAspect="1"/>
          </p:cNvPicPr>
          <p:nvPr/>
        </p:nvPicPr>
        <p:blipFill>
          <a:blip r:embed="rId3" cstate="print"/>
          <a:stretch>
            <a:fillRect/>
          </a:stretch>
        </p:blipFill>
        <p:spPr>
          <a:xfrm>
            <a:off x="5940152" y="1988840"/>
            <a:ext cx="2873526" cy="2592288"/>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5" name="Obraz 4" descr="home.png">
            <a:hlinkClick r:id="rId4" action="ppaction://hlinksldjump"/>
          </p:cNvPr>
          <p:cNvPicPr>
            <a:picLocks noChangeAspect="1"/>
          </p:cNvPicPr>
          <p:nvPr/>
        </p:nvPicPr>
        <p:blipFill>
          <a:blip r:embed="rId5" cstate="print"/>
          <a:stretch>
            <a:fillRect/>
          </a:stretch>
        </p:blipFill>
        <p:spPr>
          <a:xfrm>
            <a:off x="8172400" y="5949280"/>
            <a:ext cx="576064" cy="576064"/>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5000"/>
            <a:lum/>
          </a:blip>
          <a:srcRect/>
          <a:stretch>
            <a:fillRect l="-17000" r="-17000"/>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Topologia pełnych połączeń</a:t>
            </a:r>
            <a:endParaRPr lang="pl-PL" dirty="0"/>
          </a:p>
        </p:txBody>
      </p:sp>
      <p:sp>
        <p:nvSpPr>
          <p:cNvPr id="3" name="Symbol zastępczy zawartości 2"/>
          <p:cNvSpPr>
            <a:spLocks noGrp="1"/>
          </p:cNvSpPr>
          <p:nvPr>
            <p:ph idx="1"/>
          </p:nvPr>
        </p:nvSpPr>
        <p:spPr>
          <a:xfrm>
            <a:off x="3131840" y="1340768"/>
            <a:ext cx="5760640" cy="5328592"/>
          </a:xfrm>
        </p:spPr>
        <p:txBody>
          <a:bodyPr>
            <a:normAutofit fontScale="70000" lnSpcReduction="20000"/>
          </a:bodyPr>
          <a:lstStyle/>
          <a:p>
            <a:pPr>
              <a:buNone/>
            </a:pPr>
            <a:r>
              <a:rPr lang="pl-PL" dirty="0" smtClean="0"/>
              <a:t>	W topologii pełnych połączeń, komputery są połączone każdy z każdym, za pomocą oddzielnego okablowania. Taka konfiguracja powoduje, że istnieją dodatkowe ścieżki połączeń sieciowych i jeśli jeden kabel ulegnie awarii, łączność można nawiązać przez inny kabel i sieć funkcjonuje nadal. </a:t>
            </a:r>
            <a:br>
              <a:rPr lang="pl-PL" dirty="0" smtClean="0"/>
            </a:br>
            <a:r>
              <a:rPr lang="pl-PL" dirty="0" smtClean="0"/>
              <a:t>W większej skali, wiele sieci LAN może być ze sobą połączonych w topologii pełnych połączeń, za pomocą dzierżawionych linii telefonicznych, grubego kabla koncentrycznego lub światłowodu.</a:t>
            </a:r>
          </a:p>
          <a:p>
            <a:pPr>
              <a:buNone/>
            </a:pPr>
            <a:r>
              <a:rPr lang="pl-PL" dirty="0" smtClean="0"/>
              <a:t>	Zaletą topologii pełnych połączeń jest możliwość odtwarzania połączeń dzięki istnieniu wielu ścieżek sieciowych. Ponieważ istnienie wielu dodatkowych ścieżek sieciowych wymaga więcej okablowania, niż w przypadku innych topologii, topologia pełnych połączeń może być kosztowna.</a:t>
            </a:r>
            <a:endParaRPr lang="pl-PL" dirty="0"/>
          </a:p>
        </p:txBody>
      </p:sp>
      <p:pic>
        <p:nvPicPr>
          <p:cNvPr id="6" name="Obraz 5" descr="500px-SK_M1_Slajd21.jpg"/>
          <p:cNvPicPr>
            <a:picLocks noChangeAspect="1"/>
          </p:cNvPicPr>
          <p:nvPr/>
        </p:nvPicPr>
        <p:blipFill>
          <a:blip r:embed="rId3" cstate="print">
            <a:lum bright="12000" contrast="-3000"/>
          </a:blip>
          <a:stretch>
            <a:fillRect/>
          </a:stretch>
        </p:blipFill>
        <p:spPr>
          <a:xfrm>
            <a:off x="395536" y="2276872"/>
            <a:ext cx="2873526" cy="249422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5" name="Obraz 4" descr="home.png">
            <a:hlinkClick r:id="rId4" action="ppaction://hlinksldjump"/>
          </p:cNvPr>
          <p:cNvPicPr>
            <a:picLocks noChangeAspect="1"/>
          </p:cNvPicPr>
          <p:nvPr/>
        </p:nvPicPr>
        <p:blipFill>
          <a:blip r:embed="rId5" cstate="print"/>
          <a:stretch>
            <a:fillRect/>
          </a:stretch>
        </p:blipFill>
        <p:spPr>
          <a:xfrm>
            <a:off x="395536" y="6021288"/>
            <a:ext cx="576064" cy="576064"/>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5000"/>
            <a:lum/>
          </a:blip>
          <a:srcRect/>
          <a:stretch>
            <a:fillRect l="-17000" r="-17000"/>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Topologia mieszana</a:t>
            </a:r>
            <a:endParaRPr lang="pl-PL" dirty="0"/>
          </a:p>
        </p:txBody>
      </p:sp>
      <p:sp>
        <p:nvSpPr>
          <p:cNvPr id="3" name="Symbol zastępczy zawartości 2"/>
          <p:cNvSpPr>
            <a:spLocks noGrp="1"/>
          </p:cNvSpPr>
          <p:nvPr>
            <p:ph idx="1"/>
          </p:nvPr>
        </p:nvSpPr>
        <p:spPr>
          <a:xfrm>
            <a:off x="3203848" y="2060848"/>
            <a:ext cx="5760640" cy="3744416"/>
          </a:xfrm>
        </p:spPr>
        <p:txBody>
          <a:bodyPr>
            <a:normAutofit fontScale="70000" lnSpcReduction="20000"/>
          </a:bodyPr>
          <a:lstStyle/>
          <a:p>
            <a:pPr>
              <a:buNone/>
            </a:pPr>
            <a:r>
              <a:rPr lang="pl-PL" dirty="0" smtClean="0"/>
              <a:t>	W topologii mieszanej (hybryda), dwie lub więcej topologii połączone są w jedną sieć. Sieci są rzadko projektowane w postaci pojedynczej topologii. Na przykład, można zaprojektować sieć złożoną z topologii gwiazdy i magistrali w celu wykorzystania zalet każdej z nich.</a:t>
            </a:r>
          </a:p>
          <a:p>
            <a:pPr>
              <a:buNone/>
            </a:pPr>
            <a:r>
              <a:rPr lang="pl-PL" dirty="0" smtClean="0"/>
              <a:t>	Dwa rodzaje topologii mieszanych są często używane: topologia gwiazda-magistrala oraz topologia gwiazda-pierścień.</a:t>
            </a:r>
            <a:endParaRPr lang="pl-PL" dirty="0"/>
          </a:p>
        </p:txBody>
      </p:sp>
      <p:pic>
        <p:nvPicPr>
          <p:cNvPr id="6" name="Obraz 5" descr="500px-SK_M1_Slajd21.jpg"/>
          <p:cNvPicPr>
            <a:picLocks noChangeAspect="1"/>
          </p:cNvPicPr>
          <p:nvPr/>
        </p:nvPicPr>
        <p:blipFill>
          <a:blip r:embed="rId3" cstate="print"/>
          <a:stretch>
            <a:fillRect/>
          </a:stretch>
        </p:blipFill>
        <p:spPr>
          <a:xfrm>
            <a:off x="323528" y="2276872"/>
            <a:ext cx="3134323" cy="2350742"/>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5" name="Obraz 4" descr="home.png">
            <a:hlinkClick r:id="rId4" action="ppaction://hlinksldjump"/>
          </p:cNvPr>
          <p:cNvPicPr>
            <a:picLocks noChangeAspect="1"/>
          </p:cNvPicPr>
          <p:nvPr/>
        </p:nvPicPr>
        <p:blipFill>
          <a:blip r:embed="rId5" cstate="print"/>
          <a:stretch>
            <a:fillRect/>
          </a:stretch>
        </p:blipFill>
        <p:spPr>
          <a:xfrm>
            <a:off x="8172400" y="5949280"/>
            <a:ext cx="576064" cy="576064"/>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5000"/>
            <a:lum/>
          </a:blip>
          <a:srcRect/>
          <a:stretch>
            <a:fillRect l="-17000" r="-17000"/>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ethernet</a:t>
            </a:r>
            <a:endParaRPr lang="pl-PL" dirty="0"/>
          </a:p>
        </p:txBody>
      </p:sp>
      <p:sp>
        <p:nvSpPr>
          <p:cNvPr id="3" name="Symbol zastępczy zawartości 2"/>
          <p:cNvSpPr>
            <a:spLocks noGrp="1"/>
          </p:cNvSpPr>
          <p:nvPr>
            <p:ph idx="1"/>
          </p:nvPr>
        </p:nvSpPr>
        <p:spPr>
          <a:xfrm>
            <a:off x="0" y="1340768"/>
            <a:ext cx="5760640" cy="5040560"/>
          </a:xfrm>
        </p:spPr>
        <p:txBody>
          <a:bodyPr>
            <a:normAutofit fontScale="62500" lnSpcReduction="20000"/>
          </a:bodyPr>
          <a:lstStyle/>
          <a:p>
            <a:pPr>
              <a:buNone/>
            </a:pPr>
            <a:r>
              <a:rPr lang="pl-PL" dirty="0" smtClean="0"/>
              <a:t>	Jeden ze standardów sieci lokalnych. Wykorzystuje metodę dostępu CSMA/CD (and. </a:t>
            </a:r>
            <a:r>
              <a:rPr lang="pl-PL" dirty="0" err="1" smtClean="0"/>
              <a:t>Carrier</a:t>
            </a:r>
            <a:r>
              <a:rPr lang="pl-PL" dirty="0" smtClean="0"/>
              <a:t> </a:t>
            </a:r>
            <a:r>
              <a:rPr lang="pl-PL" dirty="0" err="1" smtClean="0"/>
              <a:t>Sense</a:t>
            </a:r>
            <a:r>
              <a:rPr lang="pl-PL" dirty="0" smtClean="0"/>
              <a:t> </a:t>
            </a:r>
            <a:r>
              <a:rPr lang="pl-PL" dirty="0" err="1" smtClean="0"/>
              <a:t>Multiple</a:t>
            </a:r>
            <a:r>
              <a:rPr lang="pl-PL" dirty="0" smtClean="0"/>
              <a:t> Access/</a:t>
            </a:r>
            <a:r>
              <a:rPr lang="pl-PL" dirty="0" err="1" smtClean="0"/>
              <a:t>Collision</a:t>
            </a:r>
            <a:r>
              <a:rPr lang="pl-PL" dirty="0" smtClean="0"/>
              <a:t> </a:t>
            </a:r>
            <a:r>
              <a:rPr lang="pl-PL" dirty="0" err="1" smtClean="0"/>
              <a:t>Detection</a:t>
            </a:r>
            <a:r>
              <a:rPr lang="pl-PL" dirty="0" smtClean="0"/>
              <a:t>) polegającą na dostępie </a:t>
            </a:r>
            <a:r>
              <a:rPr lang="pl-PL" dirty="0" err="1" smtClean="0"/>
              <a:t>wielostacyjnym</a:t>
            </a:r>
            <a:r>
              <a:rPr lang="pl-PL" dirty="0" smtClean="0"/>
              <a:t> i detekcji kolizji. Użytkownik sieci nadaje tylko wtedy kiedy nikt więcej nie nadaje. Jeżeli wykryta zostanie kolizja (czyli zacznie nadawać dwóch lub więcej użytkowników) to transmisja jest wznawiana po losowym odstępie czasu. Najpopularniejsza technologia sieci, około 80% wszystkich sieci jest zbudowanych o oparciu o technologię Ethernet. Standardowy Ethernet pracuje z prędkością 10 milionów bitów na sekundę (10 </a:t>
            </a:r>
            <a:r>
              <a:rPr lang="pl-PL" dirty="0" err="1" smtClean="0"/>
              <a:t>Mbps</a:t>
            </a:r>
            <a:r>
              <a:rPr lang="pl-PL" dirty="0" smtClean="0"/>
              <a:t>) oraz daje dużą prędkość, łatwość instalacji oraz duże możliwości. Prawa Ethernetu są opisane przez specyfikację IEEE 802.3. Najpopularniejsze odmiany Ethernetu to 10BASE-2 (popularny </a:t>
            </a:r>
            <a:r>
              <a:rPr lang="pl-PL" dirty="0" err="1" smtClean="0"/>
              <a:t>koncentryk</a:t>
            </a:r>
            <a:r>
              <a:rPr lang="pl-PL" dirty="0" smtClean="0"/>
              <a:t>) oraz 10BASE-T (skrętka).</a:t>
            </a:r>
            <a:endParaRPr lang="pl-PL" dirty="0"/>
          </a:p>
        </p:txBody>
      </p:sp>
      <p:pic>
        <p:nvPicPr>
          <p:cNvPr id="6" name="Obraz 5" descr="500px-SK_M1_Slajd21.jpg"/>
          <p:cNvPicPr>
            <a:picLocks noChangeAspect="1"/>
          </p:cNvPicPr>
          <p:nvPr/>
        </p:nvPicPr>
        <p:blipFill>
          <a:blip r:embed="rId3" cstate="print"/>
          <a:stretch>
            <a:fillRect/>
          </a:stretch>
        </p:blipFill>
        <p:spPr>
          <a:xfrm>
            <a:off x="5940152" y="2132856"/>
            <a:ext cx="2880320" cy="2250283"/>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5" name="Obraz 4" descr="home.png">
            <a:hlinkClick r:id="rId4" action="ppaction://hlinksldjump"/>
          </p:cNvPr>
          <p:cNvPicPr>
            <a:picLocks noChangeAspect="1"/>
          </p:cNvPicPr>
          <p:nvPr/>
        </p:nvPicPr>
        <p:blipFill>
          <a:blip r:embed="rId5" cstate="print"/>
          <a:stretch>
            <a:fillRect/>
          </a:stretch>
        </p:blipFill>
        <p:spPr>
          <a:xfrm>
            <a:off x="8172400" y="5949280"/>
            <a:ext cx="576064" cy="576064"/>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5000"/>
            <a:lum/>
          </a:blip>
          <a:srcRect/>
          <a:stretch>
            <a:fillRect l="-17000" r="-17000"/>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Token ring</a:t>
            </a:r>
            <a:endParaRPr lang="pl-PL" dirty="0"/>
          </a:p>
        </p:txBody>
      </p:sp>
      <p:sp>
        <p:nvSpPr>
          <p:cNvPr id="3" name="Symbol zastępczy zawartości 2"/>
          <p:cNvSpPr>
            <a:spLocks noGrp="1"/>
          </p:cNvSpPr>
          <p:nvPr>
            <p:ph idx="1"/>
          </p:nvPr>
        </p:nvSpPr>
        <p:spPr>
          <a:xfrm>
            <a:off x="0" y="1340768"/>
            <a:ext cx="5076056" cy="4752528"/>
          </a:xfrm>
        </p:spPr>
        <p:txBody>
          <a:bodyPr>
            <a:normAutofit fontScale="70000" lnSpcReduction="20000"/>
          </a:bodyPr>
          <a:lstStyle/>
          <a:p>
            <a:pPr>
              <a:buNone/>
            </a:pPr>
            <a:r>
              <a:rPr lang="pl-PL" dirty="0" smtClean="0"/>
              <a:t>	Wykorzystuje technikę przekazywania </a:t>
            </a:r>
            <a:r>
              <a:rPr lang="pl-PL" dirty="0" err="1" smtClean="0"/>
              <a:t>tzw."żetonu</a:t>
            </a:r>
            <a:r>
              <a:rPr lang="pl-PL" dirty="0" smtClean="0"/>
              <a:t>" (ang. </a:t>
            </a:r>
            <a:r>
              <a:rPr lang="pl-PL" dirty="0" err="1" smtClean="0"/>
              <a:t>token</a:t>
            </a:r>
            <a:r>
              <a:rPr lang="pl-PL" dirty="0" smtClean="0"/>
              <a:t> </a:t>
            </a:r>
            <a:r>
              <a:rPr lang="pl-PL" dirty="0" err="1" smtClean="0"/>
              <a:t>passing</a:t>
            </a:r>
            <a:r>
              <a:rPr lang="pl-PL" dirty="0" smtClean="0"/>
              <a:t>), stosowaną również w technologii FDDI. Stacja, która ma wiadomość do nadania, czeka na wolny żeton. Kiedy go otrzyma, zmienia go na żeton zajęty i wysyła go do sieci, a zaraz za nim blok danych zwany ramką (</a:t>
            </a:r>
            <a:r>
              <a:rPr lang="pl-PL" dirty="0" err="1" smtClean="0"/>
              <a:t>frame</a:t>
            </a:r>
            <a:r>
              <a:rPr lang="pl-PL" dirty="0" smtClean="0"/>
              <a:t>). Ramka  zawiera część komunikatu (lub cały komunikat), który miała wysłać stacja. Zastosowanie systemu sterowania dostępem do nośnika za pomocą przekazywania żetonu zapobiega wzajemnemu zakłócaniu się przesyłanych wiadomości i gwarantuje, że w danej chwili tylko jedna stacja może nadawać dane.</a:t>
            </a:r>
            <a:endParaRPr lang="pl-PL" dirty="0"/>
          </a:p>
        </p:txBody>
      </p:sp>
      <p:pic>
        <p:nvPicPr>
          <p:cNvPr id="6" name="Obraz 5" descr="500px-SK_M1_Slajd21.jpg"/>
          <p:cNvPicPr>
            <a:picLocks noChangeAspect="1"/>
          </p:cNvPicPr>
          <p:nvPr/>
        </p:nvPicPr>
        <p:blipFill>
          <a:blip r:embed="rId3" cstate="print"/>
          <a:stretch>
            <a:fillRect/>
          </a:stretch>
        </p:blipFill>
        <p:spPr>
          <a:xfrm>
            <a:off x="5292080" y="2420888"/>
            <a:ext cx="3384376" cy="2250567"/>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5" name="Obraz 4" descr="home.png">
            <a:hlinkClick r:id="rId4" action="ppaction://hlinksldjump"/>
          </p:cNvPr>
          <p:cNvPicPr>
            <a:picLocks noChangeAspect="1"/>
          </p:cNvPicPr>
          <p:nvPr/>
        </p:nvPicPr>
        <p:blipFill>
          <a:blip r:embed="rId5" cstate="print"/>
          <a:stretch>
            <a:fillRect/>
          </a:stretch>
        </p:blipFill>
        <p:spPr>
          <a:xfrm>
            <a:off x="8172400" y="5949280"/>
            <a:ext cx="576064" cy="576064"/>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Wędrówka">
  <a:themeElements>
    <a:clrScheme name="Wędrówk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Wędrówk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Wędrówk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156</TotalTime>
  <Words>65</Words>
  <Application>Microsoft Office PowerPoint</Application>
  <PresentationFormat>Pokaz na ekranie (4:3)</PresentationFormat>
  <Paragraphs>46</Paragraphs>
  <Slides>12</Slides>
  <Notes>0</Notes>
  <HiddenSlides>0</HiddenSlides>
  <MMClips>0</MMClips>
  <ScaleCrop>false</ScaleCrop>
  <HeadingPairs>
    <vt:vector size="4" baseType="variant">
      <vt:variant>
        <vt:lpstr>Motyw</vt:lpstr>
      </vt:variant>
      <vt:variant>
        <vt:i4>1</vt:i4>
      </vt:variant>
      <vt:variant>
        <vt:lpstr>Tytuły slajdów</vt:lpstr>
      </vt:variant>
      <vt:variant>
        <vt:i4>12</vt:i4>
      </vt:variant>
    </vt:vector>
  </HeadingPairs>
  <TitlesOfParts>
    <vt:vector size="13" baseType="lpstr">
      <vt:lpstr>Wędrówka</vt:lpstr>
      <vt:lpstr>BUDOWA SIECI KOMPUTEROWYCH</vt:lpstr>
      <vt:lpstr>Spis treści</vt:lpstr>
      <vt:lpstr>Topologia magistrali</vt:lpstr>
      <vt:lpstr>Topologia GWIAZDY</vt:lpstr>
      <vt:lpstr>Topologia pierścienia</vt:lpstr>
      <vt:lpstr>Topologia pełnych połączeń</vt:lpstr>
      <vt:lpstr>Topologia mieszana</vt:lpstr>
      <vt:lpstr>ethernet</vt:lpstr>
      <vt:lpstr>Token ring</vt:lpstr>
      <vt:lpstr>Asynchronous Transfer Mode</vt:lpstr>
      <vt:lpstr>Fiber Distributed Data Interface (FDDI)</vt:lpstr>
      <vt:lpstr>Frame Relay</vt:lpstr>
    </vt:vector>
  </TitlesOfParts>
  <Company>TEB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BUDOWA SIECI</dc:title>
  <dc:creator>82011812014</dc:creator>
  <cp:lastModifiedBy>SiGx</cp:lastModifiedBy>
  <cp:revision>32</cp:revision>
  <dcterms:created xsi:type="dcterms:W3CDTF">2010-10-02T08:25:39Z</dcterms:created>
  <dcterms:modified xsi:type="dcterms:W3CDTF">2013-11-13T16:31:41Z</dcterms:modified>
</cp:coreProperties>
</file>