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  <p:sldMasterId id="2147483702" r:id="rId2"/>
  </p:sldMasterIdLst>
  <p:notesMasterIdLst>
    <p:notesMasterId r:id="rId35"/>
  </p:notesMasterIdLst>
  <p:sldIdLst>
    <p:sldId id="256" r:id="rId3"/>
    <p:sldId id="275" r:id="rId4"/>
    <p:sldId id="276" r:id="rId5"/>
    <p:sldId id="277" r:id="rId6"/>
    <p:sldId id="263" r:id="rId7"/>
    <p:sldId id="273" r:id="rId8"/>
    <p:sldId id="265" r:id="rId9"/>
    <p:sldId id="257" r:id="rId10"/>
    <p:sldId id="266" r:id="rId11"/>
    <p:sldId id="258" r:id="rId12"/>
    <p:sldId id="268" r:id="rId13"/>
    <p:sldId id="269" r:id="rId14"/>
    <p:sldId id="261" r:id="rId15"/>
    <p:sldId id="270" r:id="rId16"/>
    <p:sldId id="274" r:id="rId17"/>
    <p:sldId id="278" r:id="rId18"/>
    <p:sldId id="281" r:id="rId19"/>
    <p:sldId id="259" r:id="rId20"/>
    <p:sldId id="260" r:id="rId21"/>
    <p:sldId id="271" r:id="rId22"/>
    <p:sldId id="272" r:id="rId23"/>
    <p:sldId id="280" r:id="rId24"/>
    <p:sldId id="290" r:id="rId25"/>
    <p:sldId id="286" r:id="rId26"/>
    <p:sldId id="287" r:id="rId27"/>
    <p:sldId id="264" r:id="rId28"/>
    <p:sldId id="288" r:id="rId29"/>
    <p:sldId id="279" r:id="rId30"/>
    <p:sldId id="283" r:id="rId31"/>
    <p:sldId id="289" r:id="rId32"/>
    <p:sldId id="284" r:id="rId33"/>
    <p:sldId id="282" r:id="rId34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99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673" autoAdjust="0"/>
  </p:normalViewPr>
  <p:slideViewPr>
    <p:cSldViewPr>
      <p:cViewPr>
        <p:scale>
          <a:sx n="50" d="100"/>
          <a:sy n="50" d="100"/>
        </p:scale>
        <p:origin x="-2508" y="-17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pl-P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pl-P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pl-P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B1742A8C-F45F-4DB3-A2F1-226FC47EBFD0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F92071-514E-4C47-812E-CA01804E6D0B}" type="slidenum">
              <a:rPr lang="pl-PL"/>
              <a:pPr/>
              <a:t>8</a:t>
            </a:fld>
            <a:endParaRPr lang="pl-PL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090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89091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9092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9093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9094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9095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9096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9097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9098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9099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9100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9101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9102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9103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9104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9105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9106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9107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9108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9109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9110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89111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89112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89113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89114" name="Rectangle 26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9115" name="Rectangle 2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9116" name="Rectangle 2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67B2F90-3B12-4E97-B370-C2ACCBF5DD0C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9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9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89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9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9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9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89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9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12" grpId="0"/>
      <p:bldP spid="89113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91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91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91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891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891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FCCC87-2B7F-4DF8-802F-C90B390EE1EB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15C048-C012-48AC-8E85-BB68EE30FEF5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</p:spTree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474" name="Group 2"/>
          <p:cNvGrpSpPr>
            <a:grpSpLocks/>
          </p:cNvGrpSpPr>
          <p:nvPr/>
        </p:nvGrpSpPr>
        <p:grpSpPr bwMode="auto">
          <a:xfrm>
            <a:off x="4763" y="0"/>
            <a:ext cx="1728787" cy="6865938"/>
            <a:chOff x="3" y="0"/>
            <a:chExt cx="1089" cy="4325"/>
          </a:xfrm>
        </p:grpSpPr>
        <p:sp>
          <p:nvSpPr>
            <p:cNvPr id="105475" name="Arc 3"/>
            <p:cNvSpPr>
              <a:spLocks/>
            </p:cNvSpPr>
            <p:nvPr/>
          </p:nvSpPr>
          <p:spPr bwMode="auto">
            <a:xfrm>
              <a:off x="3" y="293"/>
              <a:ext cx="252" cy="403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21600"/>
                <a:gd name="T1" fmla="*/ 43200 h 43200"/>
                <a:gd name="T2" fmla="*/ 21600 w 21600"/>
                <a:gd name="T3" fmla="*/ 0 h 43200"/>
                <a:gd name="T4" fmla="*/ 2160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21600" h="43200" stroke="0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105476" name="Arc 4"/>
            <p:cNvSpPr>
              <a:spLocks/>
            </p:cNvSpPr>
            <p:nvPr/>
          </p:nvSpPr>
          <p:spPr bwMode="auto">
            <a:xfrm>
              <a:off x="840" y="293"/>
              <a:ext cx="252" cy="40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105477" name="Rectangle 5"/>
            <p:cNvSpPr>
              <a:spLocks noChangeArrowheads="1"/>
            </p:cNvSpPr>
            <p:nvPr/>
          </p:nvSpPr>
          <p:spPr bwMode="auto">
            <a:xfrm>
              <a:off x="204" y="0"/>
              <a:ext cx="672" cy="4319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105478" name="AutoShape 6"/>
            <p:cNvSpPr>
              <a:spLocks noChangeArrowheads="1"/>
            </p:cNvSpPr>
            <p:nvPr/>
          </p:nvSpPr>
          <p:spPr bwMode="auto">
            <a:xfrm rot="6000000">
              <a:off x="348" y="1644"/>
              <a:ext cx="456" cy="360"/>
            </a:xfrm>
            <a:prstGeom prst="triangle">
              <a:avLst>
                <a:gd name="adj" fmla="val 49995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1054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370013" y="2286000"/>
            <a:ext cx="777240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tytułu z Wzorca</a:t>
            </a:r>
          </a:p>
        </p:txBody>
      </p:sp>
      <p:sp>
        <p:nvSpPr>
          <p:cNvPr id="1054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</a:lstStyle>
          <a:p>
            <a:r>
              <a:rPr lang="pl-PL"/>
              <a:t>Kliknij, aby edytować styl podtytułu z Wzorca</a:t>
            </a:r>
          </a:p>
        </p:txBody>
      </p:sp>
      <p:sp>
        <p:nvSpPr>
          <p:cNvPr id="10548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105482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3200400" y="63992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1054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5E94017-3B61-4B71-BCCD-212C2003F2C4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54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54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54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054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54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9" grpId="0"/>
      <p:bldP spid="105480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548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548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548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0548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0548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3AEC07-A8A5-4FAD-8BFC-2BC1FB98F7B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92EAAC-C9C1-4447-8BDB-EB5C7F5E2BC7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370013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332413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C5AB2-3041-4228-B020-7F6AD953B46A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9A077-3322-45D7-BA4A-AA550AA454B1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3DAF86-BAD2-4C5A-B01F-65C868587747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B73687-50A0-440B-A9C2-B3793F4D63F2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2FBF2-138C-456C-A0EE-5721C987E7E9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EECDC3-D277-45D7-97B7-3C3A58F52AC9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</p:spTree>
  </p:cSld>
  <p:clrMapOvr>
    <a:masterClrMapping/>
  </p:clrMapOvr>
  <p:transition>
    <p:wipe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1688B5-2840-415A-B26F-A421D7D92F4F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88B31-9DAF-47DE-B2ED-DF4391DE10C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199313" y="247650"/>
            <a:ext cx="1943100" cy="554355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370013" y="247650"/>
            <a:ext cx="5676900" cy="554355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6CDE98-276F-43F2-BC12-D2617143BF0A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58E37D-048B-4EF3-B703-A152E8BD9561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BD4ABD-93E3-4D0D-A7FF-E4BFCF8F5A42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5639DCC-F5E6-4F95-BFEE-7CFB20F7E462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9" name="Symbol zastępczy daty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697E54F-C87B-4171-BF81-7C1D5A65574D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159F05-FFA5-4ADA-BED0-85C8FDBC8D06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5817B5E-5EA1-4F1D-99A2-4F71DEFD9C12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EFA849C-62D4-4620-B0CD-F834D2373E7B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66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88067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8068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8069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8070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8071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8072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8073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8074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8075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8076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8077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8078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8079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8080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8081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8082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8083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8084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8085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8086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88087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88088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88089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8809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pl-PL"/>
          </a:p>
        </p:txBody>
      </p:sp>
      <p:sp>
        <p:nvSpPr>
          <p:cNvPr id="88091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7EFEE2F-12C5-41EF-BD3C-9FDB9DE455B4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88092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pl-P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1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80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8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88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8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8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8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88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8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80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80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880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80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80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80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880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80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80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80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880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80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80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80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880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80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88" grpId="0"/>
      <p:bldP spid="88089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808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808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808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8808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8808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808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808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808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8808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8808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808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808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808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8808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8808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808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808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808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8808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8808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808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808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808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8808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8808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450" name="Group 2"/>
          <p:cNvGrpSpPr>
            <a:grpSpLocks/>
          </p:cNvGrpSpPr>
          <p:nvPr/>
        </p:nvGrpSpPr>
        <p:grpSpPr bwMode="auto">
          <a:xfrm>
            <a:off x="4763" y="0"/>
            <a:ext cx="1728787" cy="6865938"/>
            <a:chOff x="3" y="0"/>
            <a:chExt cx="1089" cy="4325"/>
          </a:xfrm>
        </p:grpSpPr>
        <p:sp>
          <p:nvSpPr>
            <p:cNvPr id="104451" name="Arc 3"/>
            <p:cNvSpPr>
              <a:spLocks/>
            </p:cNvSpPr>
            <p:nvPr/>
          </p:nvSpPr>
          <p:spPr bwMode="auto">
            <a:xfrm>
              <a:off x="3" y="293"/>
              <a:ext cx="252" cy="403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21600"/>
                <a:gd name="T1" fmla="*/ 43200 h 43200"/>
                <a:gd name="T2" fmla="*/ 21600 w 21600"/>
                <a:gd name="T3" fmla="*/ 0 h 43200"/>
                <a:gd name="T4" fmla="*/ 2160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21600" h="43200" stroke="0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104452" name="Arc 4"/>
            <p:cNvSpPr>
              <a:spLocks/>
            </p:cNvSpPr>
            <p:nvPr/>
          </p:nvSpPr>
          <p:spPr bwMode="auto">
            <a:xfrm>
              <a:off x="840" y="293"/>
              <a:ext cx="252" cy="40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104453" name="Rectangle 5"/>
            <p:cNvSpPr>
              <a:spLocks noChangeArrowheads="1"/>
            </p:cNvSpPr>
            <p:nvPr/>
          </p:nvSpPr>
          <p:spPr bwMode="auto">
            <a:xfrm>
              <a:off x="204" y="0"/>
              <a:ext cx="672" cy="4319"/>
            </a:xfrm>
            <a:prstGeom prst="rect">
              <a:avLst/>
            </a:prstGeom>
            <a:blipFill dpi="0" rotWithShape="0">
              <a:blip r:embed="rId1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104454" name="AutoShape 6"/>
            <p:cNvSpPr>
              <a:spLocks noChangeArrowheads="1"/>
            </p:cNvSpPr>
            <p:nvPr/>
          </p:nvSpPr>
          <p:spPr bwMode="auto">
            <a:xfrm rot="6000000">
              <a:off x="348" y="372"/>
              <a:ext cx="456" cy="360"/>
            </a:xfrm>
            <a:prstGeom prst="triangle">
              <a:avLst>
                <a:gd name="adj" fmla="val 49995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1044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247650"/>
            <a:ext cx="77724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tytułu z Wzorca</a:t>
            </a:r>
          </a:p>
        </p:txBody>
      </p:sp>
      <p:sp>
        <p:nvSpPr>
          <p:cNvPr id="1044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tekstu</a:t>
            </a:r>
            <a:br>
              <a:rPr lang="pl-PL" smtClean="0"/>
            </a:br>
            <a:r>
              <a:rPr lang="pl-PL" smtClean="0"/>
              <a:t>z Wzorca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44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1044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67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1044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7413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+mj-lt"/>
              </a:defRPr>
            </a:lvl1pPr>
          </a:lstStyle>
          <a:p>
            <a:fld id="{B7D4F07F-DFDF-4E6D-A315-3C300C3B6508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4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44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44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044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44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44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44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1044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44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44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44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1044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44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44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44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1044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44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44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44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1044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44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5" grpId="0"/>
      <p:bldP spid="104456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445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445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0445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0445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445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445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0445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0445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445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445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0445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0445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445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445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0445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0445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445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445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0445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0445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b="1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b="1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kumimoji="1"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kumimoji="1"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kumimoji="1"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kumimoji="1"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kumimoji="1" sz="2000" b="1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pl.wikipedia.org/wiki/Grafika:Closeup_of_an_blue-green_human_eye.jpeg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l.wikipedia.org/wiki/Grafika:Eye_in_cross-section.svg" TargetMode="External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060575"/>
            <a:ext cx="7772400" cy="1228725"/>
          </a:xfrm>
        </p:spPr>
        <p:txBody>
          <a:bodyPr/>
          <a:lstStyle/>
          <a:p>
            <a:r>
              <a:rPr lang="pl-PL" sz="6000" b="1">
                <a:latin typeface="Times New Roman" pitchFamily="18" charset="0"/>
              </a:rPr>
              <a:t>Budowa oka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3905250"/>
            <a:ext cx="6400800" cy="2952750"/>
          </a:xfrm>
        </p:spPr>
        <p:txBody>
          <a:bodyPr/>
          <a:lstStyle/>
          <a:p>
            <a:pPr algn="l"/>
            <a:r>
              <a:rPr lang="pl-PL" sz="4000" b="1" dirty="0">
                <a:latin typeface="Times New Roman" pitchFamily="18" charset="0"/>
              </a:rPr>
              <a:t>            Funkcja oka</a:t>
            </a:r>
          </a:p>
          <a:p>
            <a:pPr algn="l"/>
            <a:endParaRPr lang="pl-PL" sz="4000" b="1" dirty="0">
              <a:latin typeface="Times New Roman" pitchFamily="18" charset="0"/>
            </a:endParaRPr>
          </a:p>
          <a:p>
            <a:pPr algn="l"/>
            <a:endParaRPr lang="pl-PL" sz="4000" b="1" dirty="0">
              <a:latin typeface="Times New Roman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375" y="620713"/>
            <a:ext cx="1871663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836613"/>
          </a:xfrm>
        </p:spPr>
        <p:txBody>
          <a:bodyPr/>
          <a:lstStyle/>
          <a:p>
            <a:r>
              <a:rPr lang="pl-PL" b="1"/>
              <a:t>Błona zewnętrzna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545137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pl-PL" sz="2400" b="1">
                <a:solidFill>
                  <a:srgbClr val="99FFCC"/>
                </a:solidFill>
                <a:latin typeface="Times New Roman" pitchFamily="18" charset="0"/>
              </a:rPr>
              <a:t>Rogówka</a:t>
            </a:r>
            <a:r>
              <a:rPr lang="pl-PL" sz="2400">
                <a:latin typeface="Times New Roman" pitchFamily="18" charset="0"/>
              </a:rPr>
              <a:t> jest najważniejszą częścią zewnętrznej osłony gałki ocznej, która stanowi część przednią oka o kształcie bardziej wypukłym. Rogówka zbudowana jest z pięciu warstw:</a:t>
            </a:r>
          </a:p>
          <a:p>
            <a:pPr lvl="1" algn="just">
              <a:lnSpc>
                <a:spcPct val="90000"/>
              </a:lnSpc>
            </a:pPr>
            <a:r>
              <a:rPr lang="pl-PL" sz="2400">
                <a:latin typeface="Times New Roman" pitchFamily="18" charset="0"/>
              </a:rPr>
              <a:t>nabłonka, </a:t>
            </a:r>
          </a:p>
          <a:p>
            <a:pPr lvl="1" algn="just">
              <a:lnSpc>
                <a:spcPct val="90000"/>
              </a:lnSpc>
            </a:pPr>
            <a:r>
              <a:rPr lang="pl-PL" sz="2400">
                <a:latin typeface="Times New Roman" pitchFamily="18" charset="0"/>
              </a:rPr>
              <a:t>blaszki granicznej przedniej tzw. błony Bowmana,</a:t>
            </a:r>
          </a:p>
          <a:p>
            <a:pPr lvl="1" algn="just">
              <a:lnSpc>
                <a:spcPct val="90000"/>
              </a:lnSpc>
            </a:pPr>
            <a:r>
              <a:rPr lang="pl-PL" sz="2400">
                <a:latin typeface="Times New Roman" pitchFamily="18" charset="0"/>
              </a:rPr>
              <a:t> istoty właściwiej, </a:t>
            </a:r>
          </a:p>
          <a:p>
            <a:pPr lvl="1" algn="just">
              <a:lnSpc>
                <a:spcPct val="90000"/>
              </a:lnSpc>
            </a:pPr>
            <a:r>
              <a:rPr lang="pl-PL" sz="2400">
                <a:latin typeface="Times New Roman" pitchFamily="18" charset="0"/>
              </a:rPr>
              <a:t>blaszki granicznej tylnej tzw. błony Descemeta </a:t>
            </a:r>
          </a:p>
          <a:p>
            <a:pPr lvl="1" algn="just">
              <a:lnSpc>
                <a:spcPct val="90000"/>
              </a:lnSpc>
            </a:pPr>
            <a:r>
              <a:rPr lang="pl-PL" sz="2400">
                <a:latin typeface="Times New Roman" pitchFamily="18" charset="0"/>
              </a:rPr>
              <a:t>najgłębiej położonego śródbłonka. </a:t>
            </a:r>
          </a:p>
          <a:p>
            <a:pPr algn="just">
              <a:lnSpc>
                <a:spcPct val="90000"/>
              </a:lnSpc>
            </a:pPr>
            <a:r>
              <a:rPr lang="pl-PL" sz="2400">
                <a:latin typeface="Times New Roman" pitchFamily="18" charset="0"/>
              </a:rPr>
              <a:t>Jest przezroczysta, </a:t>
            </a:r>
          </a:p>
          <a:p>
            <a:pPr algn="just">
              <a:lnSpc>
                <a:spcPct val="90000"/>
              </a:lnSpc>
            </a:pPr>
            <a:r>
              <a:rPr lang="pl-PL" sz="2400">
                <a:latin typeface="Times New Roman" pitchFamily="18" charset="0"/>
              </a:rPr>
              <a:t>Nie posiada naczyń krwionośnych, a jej odżywianie, odbywa się z naczyń rąbka rogówki, za pośrednictwem cieczy wodnistej oraz częściowo z łez. </a:t>
            </a:r>
          </a:p>
          <a:p>
            <a:pPr algn="just">
              <a:lnSpc>
                <a:spcPct val="90000"/>
              </a:lnSpc>
            </a:pPr>
            <a:r>
              <a:rPr lang="pl-PL" sz="2400">
                <a:latin typeface="Times New Roman" pitchFamily="18" charset="0"/>
              </a:rPr>
              <a:t>Stanowi pierwszą, główną część układu optycznego oka.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81075"/>
          </a:xfrm>
        </p:spPr>
        <p:txBody>
          <a:bodyPr/>
          <a:lstStyle/>
          <a:p>
            <a:r>
              <a:rPr lang="pl-PL" b="1">
                <a:latin typeface="Times New Roman" pitchFamily="18" charset="0"/>
              </a:rPr>
              <a:t>Błona naczyniowa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968875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pl-PL" sz="2800">
                <a:latin typeface="Times New Roman" pitchFamily="18" charset="0"/>
              </a:rPr>
              <a:t>Pod twardówką znajduje się </a:t>
            </a:r>
            <a:r>
              <a:rPr lang="pl-PL" sz="2800" b="1">
                <a:solidFill>
                  <a:schemeClr val="hlink"/>
                </a:solidFill>
                <a:latin typeface="Times New Roman" pitchFamily="18" charset="0"/>
              </a:rPr>
              <a:t>błona naczyniowa</a:t>
            </a:r>
            <a:r>
              <a:rPr lang="pl-PL" sz="2800">
                <a:latin typeface="Times New Roman" pitchFamily="18" charset="0"/>
              </a:rPr>
              <a:t> zwana również jagodówką. Składa się ona                             z </a:t>
            </a:r>
            <a:r>
              <a:rPr lang="pl-PL" sz="2800">
                <a:solidFill>
                  <a:srgbClr val="99FF99"/>
                </a:solidFill>
                <a:latin typeface="Times New Roman" pitchFamily="18" charset="0"/>
              </a:rPr>
              <a:t>tęczówki</a:t>
            </a:r>
            <a:r>
              <a:rPr lang="pl-PL" sz="2800">
                <a:latin typeface="Times New Roman" pitchFamily="18" charset="0"/>
              </a:rPr>
              <a:t>, </a:t>
            </a:r>
            <a:r>
              <a:rPr lang="pl-PL" sz="2800">
                <a:solidFill>
                  <a:srgbClr val="99FF99"/>
                </a:solidFill>
                <a:latin typeface="Times New Roman" pitchFamily="18" charset="0"/>
              </a:rPr>
              <a:t>ciała rzęskowego</a:t>
            </a:r>
            <a:r>
              <a:rPr lang="pl-PL" sz="2800">
                <a:latin typeface="Times New Roman" pitchFamily="18" charset="0"/>
              </a:rPr>
              <a:t> i </a:t>
            </a:r>
            <a:r>
              <a:rPr lang="pl-PL" sz="2800">
                <a:solidFill>
                  <a:srgbClr val="99FF99"/>
                </a:solidFill>
                <a:latin typeface="Times New Roman" pitchFamily="18" charset="0"/>
              </a:rPr>
              <a:t>naczyniówki właściwej</a:t>
            </a:r>
            <a:r>
              <a:rPr lang="pl-PL" sz="2800">
                <a:latin typeface="Times New Roman" pitchFamily="18" charset="0"/>
              </a:rPr>
              <a:t>. </a:t>
            </a:r>
          </a:p>
          <a:p>
            <a:pPr algn="just">
              <a:lnSpc>
                <a:spcPct val="80000"/>
              </a:lnSpc>
            </a:pPr>
            <a:r>
              <a:rPr lang="pl-PL" sz="2800" b="1">
                <a:solidFill>
                  <a:srgbClr val="99FFCC"/>
                </a:solidFill>
                <a:latin typeface="Times New Roman" pitchFamily="18" charset="0"/>
              </a:rPr>
              <a:t>Naczyniówka</a:t>
            </a:r>
            <a:r>
              <a:rPr lang="pl-PL" sz="2800">
                <a:latin typeface="Times New Roman" pitchFamily="18" charset="0"/>
              </a:rPr>
              <a:t> to wielowarstwowa błona zawierająca pigment oraz liczne naczynia krwionośne odżywiające wszystkie struktury gałki ocznej. </a:t>
            </a:r>
          </a:p>
          <a:p>
            <a:pPr algn="just">
              <a:lnSpc>
                <a:spcPct val="80000"/>
              </a:lnSpc>
            </a:pPr>
            <a:r>
              <a:rPr lang="pl-PL" sz="2800" b="1">
                <a:solidFill>
                  <a:srgbClr val="99FFCC"/>
                </a:solidFill>
                <a:latin typeface="Times New Roman" pitchFamily="18" charset="0"/>
              </a:rPr>
              <a:t>Ciało rzęskowe</a:t>
            </a:r>
            <a:r>
              <a:rPr lang="pl-PL" sz="2800">
                <a:latin typeface="Times New Roman" pitchFamily="18" charset="0"/>
              </a:rPr>
              <a:t> ma kształt pierścienia opasującego od wewnątrz gałkę oczną na jej przednim odcinku. Główną częścią ciała rzęskowego jest </a:t>
            </a:r>
            <a:r>
              <a:rPr lang="pl-PL" sz="2800">
                <a:solidFill>
                  <a:srgbClr val="99FF99"/>
                </a:solidFill>
                <a:latin typeface="Times New Roman" pitchFamily="18" charset="0"/>
              </a:rPr>
              <a:t>mięsień</a:t>
            </a:r>
            <a:r>
              <a:rPr lang="pl-PL" sz="2800">
                <a:latin typeface="Times New Roman" pitchFamily="18" charset="0"/>
              </a:rPr>
              <a:t> </a:t>
            </a:r>
            <a:r>
              <a:rPr lang="pl-PL" sz="2800">
                <a:solidFill>
                  <a:srgbClr val="99FF99"/>
                </a:solidFill>
                <a:latin typeface="Times New Roman" pitchFamily="18" charset="0"/>
              </a:rPr>
              <a:t>rzęskowy</a:t>
            </a:r>
            <a:r>
              <a:rPr lang="pl-PL" sz="2800">
                <a:latin typeface="Times New Roman" pitchFamily="18" charset="0"/>
              </a:rPr>
              <a:t> odpowiedzialny za </a:t>
            </a:r>
            <a:r>
              <a:rPr lang="pl-PL" sz="2800">
                <a:solidFill>
                  <a:srgbClr val="99FF99"/>
                </a:solidFill>
                <a:latin typeface="Times New Roman" pitchFamily="18" charset="0"/>
              </a:rPr>
              <a:t>akomodację oka</a:t>
            </a:r>
            <a:r>
              <a:rPr lang="pl-PL" sz="2800">
                <a:latin typeface="Times New Roman" pitchFamily="18" charset="0"/>
              </a:rPr>
              <a:t>, który poprzez wiązadła, oddziałuje na </a:t>
            </a:r>
            <a:r>
              <a:rPr lang="pl-PL" sz="2800">
                <a:solidFill>
                  <a:srgbClr val="99FF99"/>
                </a:solidFill>
                <a:latin typeface="Times New Roman" pitchFamily="18" charset="0"/>
              </a:rPr>
              <a:t>soczewkę</a:t>
            </a:r>
            <a:r>
              <a:rPr lang="pl-PL" sz="2800">
                <a:latin typeface="Times New Roman" pitchFamily="18" charset="0"/>
              </a:rPr>
              <a:t> powodując zmianę jej kształtu.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pl-PL" sz="280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7875"/>
          </a:xfrm>
        </p:spPr>
        <p:txBody>
          <a:bodyPr/>
          <a:lstStyle/>
          <a:p>
            <a:r>
              <a:rPr lang="pl-PL" b="1"/>
              <a:t>Błona naczyniowa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5472112"/>
          </a:xfrm>
        </p:spPr>
        <p:txBody>
          <a:bodyPr/>
          <a:lstStyle/>
          <a:p>
            <a:pPr algn="just"/>
            <a:r>
              <a:rPr lang="pl-PL" sz="2800" b="1">
                <a:solidFill>
                  <a:schemeClr val="hlink"/>
                </a:solidFill>
                <a:latin typeface="Times New Roman" pitchFamily="18" charset="0"/>
              </a:rPr>
              <a:t>Tęczówka</a:t>
            </a:r>
            <a:r>
              <a:rPr lang="pl-PL" sz="2800">
                <a:latin typeface="Times New Roman" pitchFamily="18" charset="0"/>
              </a:rPr>
              <a:t> stanowi przednią część błony naczyniowej w której przebiegają liczne naczynia krwionośne, mięśnie źrenicy oka oraz komórki barwnikowe nadające oczom charakterystyczną barwę, która uzależniona jest od liczby komórek barwnikowych. </a:t>
            </a:r>
            <a:r>
              <a:rPr lang="pl-PL" sz="2800">
                <a:solidFill>
                  <a:schemeClr val="hlink"/>
                </a:solidFill>
                <a:latin typeface="Times New Roman" pitchFamily="18" charset="0"/>
              </a:rPr>
              <a:t>Tęczówka </a:t>
            </a:r>
            <a:r>
              <a:rPr lang="pl-PL" sz="2800">
                <a:latin typeface="Times New Roman" pitchFamily="18" charset="0"/>
              </a:rPr>
              <a:t>jest widoczna przez rogówkę jako barwny krążek mający w środku otwór zwany </a:t>
            </a:r>
            <a:r>
              <a:rPr lang="pl-PL" sz="2800" b="1">
                <a:solidFill>
                  <a:srgbClr val="99FFCC"/>
                </a:solidFill>
                <a:latin typeface="Times New Roman" pitchFamily="18" charset="0"/>
              </a:rPr>
              <a:t>źrenicą</a:t>
            </a:r>
            <a:r>
              <a:rPr lang="pl-PL" sz="2800">
                <a:latin typeface="Times New Roman" pitchFamily="18" charset="0"/>
              </a:rPr>
              <a:t> przez który światło wpada do wnętrza oka. </a:t>
            </a:r>
          </a:p>
          <a:p>
            <a:pPr algn="just"/>
            <a:r>
              <a:rPr lang="pl-PL" sz="2800" b="1">
                <a:solidFill>
                  <a:schemeClr val="hlink"/>
                </a:solidFill>
                <a:latin typeface="Times New Roman" pitchFamily="18" charset="0"/>
              </a:rPr>
              <a:t>Tęczówka</a:t>
            </a:r>
            <a:r>
              <a:rPr lang="pl-PL" sz="2800">
                <a:latin typeface="Times New Roman" pitchFamily="18" charset="0"/>
              </a:rPr>
              <a:t> kurczy się w jasnym świetle, W ciemności tęczówka rozkurcza się co prowadzi do powiększenia źrenicy.</a:t>
            </a:r>
            <a:r>
              <a:rPr lang="pl-PL" sz="370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7875"/>
          </a:xfrm>
        </p:spPr>
        <p:txBody>
          <a:bodyPr/>
          <a:lstStyle/>
          <a:p>
            <a:r>
              <a:rPr lang="pl-PL" b="1">
                <a:latin typeface="Times New Roman" pitchFamily="18" charset="0"/>
              </a:rPr>
              <a:t>Dno oka patrząc przez źrenicę</a:t>
            </a:r>
            <a:r>
              <a:rPr lang="pl-PL"/>
              <a:t> </a:t>
            </a:r>
          </a:p>
        </p:txBody>
      </p:sp>
      <p:pic>
        <p:nvPicPr>
          <p:cNvPr id="11268" name="Picture 4" descr="dno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835150" y="1412875"/>
            <a:ext cx="5327650" cy="4751388"/>
          </a:xfrm>
          <a:noFill/>
          <a:ln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r>
              <a:rPr lang="pl-PL"/>
              <a:t> </a:t>
            </a:r>
            <a:r>
              <a:rPr lang="pl-PL" b="1">
                <a:latin typeface="Times New Roman" pitchFamily="18" charset="0"/>
              </a:rPr>
              <a:t>Błona wewnętrzna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229600" cy="5113337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pl-PL" sz="2400" b="1">
                <a:solidFill>
                  <a:srgbClr val="99FF99"/>
                </a:solidFill>
                <a:latin typeface="Times New Roman" pitchFamily="18" charset="0"/>
              </a:rPr>
              <a:t>Siatkówka</a:t>
            </a:r>
            <a:r>
              <a:rPr lang="pl-PL" sz="2400">
                <a:latin typeface="Times New Roman" pitchFamily="18" charset="0"/>
              </a:rPr>
              <a:t> jest cienką błoną wyściełającą w dwóch trzecich tylną powierzchnię naczyniówki. </a:t>
            </a:r>
          </a:p>
          <a:p>
            <a:pPr algn="just">
              <a:lnSpc>
                <a:spcPct val="80000"/>
              </a:lnSpc>
            </a:pPr>
            <a:r>
              <a:rPr lang="pl-PL" sz="2400">
                <a:latin typeface="Times New Roman" pitchFamily="18" charset="0"/>
              </a:rPr>
              <a:t>Tylna część siatkówki zawiera komórki nerwowe i jest światłoczuła natomiast jej część przednia rzęskowa                         i tęczówkowa, jest niewrażliwa na bodźce świetlne. Służy do przetwarzania bodźców świetlnych w bodźce nerwowe                i przesyłania ich do ośrodka wzroku znajdującego się w korze mózgowej. </a:t>
            </a:r>
          </a:p>
          <a:p>
            <a:pPr algn="just">
              <a:lnSpc>
                <a:spcPct val="80000"/>
              </a:lnSpc>
            </a:pPr>
            <a:r>
              <a:rPr lang="pl-PL" sz="2400">
                <a:latin typeface="Times New Roman" pitchFamily="18" charset="0"/>
              </a:rPr>
              <a:t>Składa się z dziesięciu warstw, z których najgłębszą przylegającą do twardówki, jest </a:t>
            </a:r>
            <a:r>
              <a:rPr lang="pl-PL" sz="2400">
                <a:solidFill>
                  <a:srgbClr val="99FFCC"/>
                </a:solidFill>
                <a:latin typeface="Times New Roman" pitchFamily="18" charset="0"/>
              </a:rPr>
              <a:t>warstwa komórek</a:t>
            </a:r>
            <a:r>
              <a:rPr lang="pl-PL" sz="2400">
                <a:latin typeface="Times New Roman" pitchFamily="18" charset="0"/>
              </a:rPr>
              <a:t> </a:t>
            </a:r>
            <a:r>
              <a:rPr lang="pl-PL" sz="2400">
                <a:solidFill>
                  <a:srgbClr val="99FFCC"/>
                </a:solidFill>
                <a:latin typeface="Times New Roman" pitchFamily="18" charset="0"/>
              </a:rPr>
              <a:t>barwnikowych</a:t>
            </a:r>
            <a:r>
              <a:rPr lang="pl-PL" sz="2400">
                <a:latin typeface="Times New Roman" pitchFamily="18" charset="0"/>
              </a:rPr>
              <a:t> pochłaniających padające światła. Kolejną warstwę stanowią komórki wzrokowe pręcikonośne (</a:t>
            </a:r>
            <a:r>
              <a:rPr lang="pl-PL" sz="2400">
                <a:solidFill>
                  <a:srgbClr val="99FFCC"/>
                </a:solidFill>
                <a:latin typeface="Times New Roman" pitchFamily="18" charset="0"/>
              </a:rPr>
              <a:t>pręciki</a:t>
            </a:r>
            <a:r>
              <a:rPr lang="pl-PL" sz="2400">
                <a:latin typeface="Times New Roman" pitchFamily="18" charset="0"/>
              </a:rPr>
              <a:t>)           i czopkonośne (</a:t>
            </a:r>
            <a:r>
              <a:rPr lang="pl-PL" sz="2400">
                <a:solidFill>
                  <a:srgbClr val="99FFCC"/>
                </a:solidFill>
                <a:latin typeface="Times New Roman" pitchFamily="18" charset="0"/>
              </a:rPr>
              <a:t>czopki</a:t>
            </a:r>
            <a:r>
              <a:rPr lang="pl-PL" sz="2400">
                <a:latin typeface="Times New Roman" pitchFamily="18" charset="0"/>
              </a:rPr>
              <a:t>) będące właściwymi receptorami światła. Pręciki odróżniają światło od ciemności natomiast czopki umożliwiają wyraźne widzenie i rozpoznawanie barw.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9" name="Picture 5" descr="OBRAZ WIDZIANY PRZEZ OK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420938"/>
            <a:ext cx="8353425" cy="2881312"/>
          </a:xfrm>
          <a:prstGeom prst="rect">
            <a:avLst/>
          </a:prstGeom>
          <a:noFill/>
        </p:spPr>
      </p:pic>
      <p:sp>
        <p:nvSpPr>
          <p:cNvPr id="98348" name="WordArt 44" descr="Wąskie pionowe"/>
          <p:cNvSpPr>
            <a:spLocks noChangeArrowheads="1" noChangeShapeType="1" noTextEdit="1"/>
          </p:cNvSpPr>
          <p:nvPr/>
        </p:nvSpPr>
        <p:spPr bwMode="auto">
          <a:xfrm>
            <a:off x="611188" y="620713"/>
            <a:ext cx="7886700" cy="1084262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pl-PL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Obraz przedmiotu na siatkówce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525" name="Picture 5" descr="oko-siatkow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3" y="1773238"/>
            <a:ext cx="6472237" cy="4357687"/>
          </a:xfrm>
          <a:prstGeom prst="rect">
            <a:avLst/>
          </a:prstGeom>
          <a:noFill/>
        </p:spPr>
      </p:pic>
      <p:sp>
        <p:nvSpPr>
          <p:cNvPr id="107526" name="WordArt 6" descr="Wąskie pionowe"/>
          <p:cNvSpPr>
            <a:spLocks noChangeArrowheads="1" noChangeShapeType="1" noTextEdit="1"/>
          </p:cNvSpPr>
          <p:nvPr/>
        </p:nvSpPr>
        <p:spPr bwMode="auto">
          <a:xfrm>
            <a:off x="971550" y="260350"/>
            <a:ext cx="6867525" cy="1084263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pl-PL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Schemat budowy siatkówki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7" name="Picture 5" descr="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820738"/>
            <a:ext cx="6553200" cy="4611687"/>
          </a:xfrm>
          <a:prstGeom prst="rect">
            <a:avLst/>
          </a:prstGeom>
          <a:noFill/>
        </p:spPr>
      </p:pic>
      <p:pic>
        <p:nvPicPr>
          <p:cNvPr id="110598" name="Picture 6" descr="145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1675" y="1341438"/>
            <a:ext cx="2092325" cy="3889375"/>
          </a:xfrm>
          <a:prstGeom prst="rect">
            <a:avLst/>
          </a:prstGeom>
          <a:noFill/>
        </p:spPr>
      </p:pic>
      <p:sp>
        <p:nvSpPr>
          <p:cNvPr id="110599" name="Text Box 7"/>
          <p:cNvSpPr txBox="1">
            <a:spLocks noChangeArrowheads="1"/>
          </p:cNvSpPr>
          <p:nvPr/>
        </p:nvSpPr>
        <p:spPr bwMode="auto">
          <a:xfrm>
            <a:off x="7451725" y="5516563"/>
            <a:ext cx="12795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/>
              <a:t>B – czopek</a:t>
            </a:r>
          </a:p>
          <a:p>
            <a:r>
              <a:rPr lang="pl-PL"/>
              <a:t>C - pręcik</a:t>
            </a:r>
          </a:p>
        </p:txBody>
      </p:sp>
      <p:sp>
        <p:nvSpPr>
          <p:cNvPr id="110600" name="Text Box 8"/>
          <p:cNvSpPr txBox="1">
            <a:spLocks noChangeArrowheads="1"/>
          </p:cNvSpPr>
          <p:nvPr/>
        </p:nvSpPr>
        <p:spPr bwMode="auto">
          <a:xfrm>
            <a:off x="3132138" y="5661025"/>
            <a:ext cx="1177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/>
              <a:t>siatkówka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1143000"/>
          </a:xfrm>
        </p:spPr>
        <p:txBody>
          <a:bodyPr/>
          <a:lstStyle/>
          <a:p>
            <a:r>
              <a:rPr lang="pl-PL" b="1">
                <a:latin typeface="Times New Roman" pitchFamily="18" charset="0"/>
              </a:rPr>
              <a:t>Błona wewnętrzna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89138"/>
            <a:ext cx="8229600" cy="3887787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pl-PL" sz="2800" b="1">
                <a:solidFill>
                  <a:srgbClr val="99FF99"/>
                </a:solidFill>
                <a:latin typeface="Times New Roman" pitchFamily="18" charset="0"/>
              </a:rPr>
              <a:t>Plamka żółta</a:t>
            </a:r>
            <a:r>
              <a:rPr lang="pl-PL" sz="2800">
                <a:latin typeface="Times New Roman" pitchFamily="18" charset="0"/>
              </a:rPr>
              <a:t> jest to obszar siatkówki, którym widzimy najwyraźniej. Jest on umieszczony w prostej linii za częścią optyczną oka. W tym rejonie znajduje się bardzo dużo czopków. Ponadto w obszarze tym przewody (nerwy) są rozgarnięte/rozsunięte, przez co światło pada na czopki bezpośrednio.</a:t>
            </a:r>
          </a:p>
          <a:p>
            <a:pPr algn="just">
              <a:lnSpc>
                <a:spcPct val="80000"/>
              </a:lnSpc>
            </a:pPr>
            <a:r>
              <a:rPr lang="pl-PL" sz="2800">
                <a:solidFill>
                  <a:srgbClr val="99FF99"/>
                </a:solidFill>
                <a:latin typeface="Times New Roman" pitchFamily="18" charset="0"/>
              </a:rPr>
              <a:t> Pręciki</a:t>
            </a:r>
            <a:r>
              <a:rPr lang="pl-PL" sz="2800">
                <a:latin typeface="Times New Roman" pitchFamily="18" charset="0"/>
              </a:rPr>
              <a:t> są bardzo czułe na natężenie światła, a nie rozpoznają kolorów. </a:t>
            </a:r>
          </a:p>
          <a:p>
            <a:pPr algn="just">
              <a:lnSpc>
                <a:spcPct val="80000"/>
              </a:lnSpc>
            </a:pPr>
            <a:r>
              <a:rPr lang="pl-PL" sz="2800">
                <a:solidFill>
                  <a:srgbClr val="99FF99"/>
                </a:solidFill>
                <a:latin typeface="Times New Roman" pitchFamily="18" charset="0"/>
              </a:rPr>
              <a:t>Czopki</a:t>
            </a:r>
            <a:r>
              <a:rPr lang="pl-PL" sz="2800">
                <a:latin typeface="Times New Roman" pitchFamily="18" charset="0"/>
              </a:rPr>
              <a:t> z kolei rozróżniają barwy, ale mają małą czułość na natężenie padającej fali świetlnej.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latin typeface="Times New Roman" pitchFamily="18" charset="0"/>
              </a:rPr>
              <a:t>Wnętrze gałki ocznej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sz="2400" b="1">
                <a:latin typeface="Times New Roman" pitchFamily="18" charset="0"/>
              </a:rPr>
              <a:t>Wnętrze gałki</a:t>
            </a:r>
            <a:r>
              <a:rPr lang="pl-PL" sz="2400">
                <a:latin typeface="Times New Roman" pitchFamily="18" charset="0"/>
              </a:rPr>
              <a:t> </a:t>
            </a:r>
            <a:r>
              <a:rPr lang="pl-PL" sz="2400" b="1">
                <a:latin typeface="Times New Roman" pitchFamily="18" charset="0"/>
              </a:rPr>
              <a:t>ocznej</a:t>
            </a:r>
            <a:r>
              <a:rPr lang="pl-PL" sz="2400">
                <a:latin typeface="Times New Roman" pitchFamily="18" charset="0"/>
              </a:rPr>
              <a:t> wypełnione jest tworami stanowiącymi zasadniczy układ optyczny oka, dzięki któremu na powierzchni siatkówki tworzy się rzeczywisty i pomniejszony obraz obserwowanych przedmiotów, czyli obraz siatkówkowy. Są to: </a:t>
            </a:r>
            <a:r>
              <a:rPr lang="pl-PL" sz="2400" b="1">
                <a:solidFill>
                  <a:srgbClr val="99FFCC"/>
                </a:solidFill>
                <a:latin typeface="Times New Roman" pitchFamily="18" charset="0"/>
              </a:rPr>
              <a:t>komora przednia, komora tylna, soczewka i ciało szkliste.</a:t>
            </a:r>
            <a:r>
              <a:rPr lang="pl-PL" sz="2400">
                <a:latin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pl-PL" sz="2400" b="1">
                <a:solidFill>
                  <a:srgbClr val="99FF99"/>
                </a:solidFill>
                <a:latin typeface="Times New Roman" pitchFamily="18" charset="0"/>
              </a:rPr>
              <a:t>Komora przednia</a:t>
            </a:r>
            <a:r>
              <a:rPr lang="pl-PL" sz="2400">
                <a:latin typeface="Times New Roman" pitchFamily="18" charset="0"/>
              </a:rPr>
              <a:t> gałki ocznej jest zamkniętą przestrzenią znajdującą się między rogówką a tęczówką i przylegającą         do źrenicy częścią soczewki. Wypełniona jest </a:t>
            </a:r>
            <a:r>
              <a:rPr lang="pl-PL" sz="2400">
                <a:solidFill>
                  <a:srgbClr val="99FFCC"/>
                </a:solidFill>
                <a:latin typeface="Times New Roman" pitchFamily="18" charset="0"/>
              </a:rPr>
              <a:t>cieczą wodnistą</a:t>
            </a:r>
            <a:r>
              <a:rPr lang="pl-PL" sz="2400">
                <a:latin typeface="Times New Roman" pitchFamily="18" charset="0"/>
              </a:rPr>
              <a:t>, bezbarwnym, przezroczystym płynem wytwarzanym przez ciało rzęskowe i tęczówkę. </a:t>
            </a:r>
          </a:p>
          <a:p>
            <a:pPr>
              <a:lnSpc>
                <a:spcPct val="80000"/>
              </a:lnSpc>
            </a:pPr>
            <a:r>
              <a:rPr lang="pl-PL" sz="2400" b="1">
                <a:solidFill>
                  <a:srgbClr val="99FF99"/>
                </a:solidFill>
                <a:latin typeface="Times New Roman" pitchFamily="18" charset="0"/>
              </a:rPr>
              <a:t>Komora tylna</a:t>
            </a:r>
            <a:r>
              <a:rPr lang="pl-PL" sz="2400">
                <a:latin typeface="Times New Roman" pitchFamily="18" charset="0"/>
              </a:rPr>
              <a:t> gałki ocznej jest kolistą przestrzenią między tęczówką a ciałem rzęskowym, ciałem szklistym i soczewką zawierającą również ciecz wodnistą.</a:t>
            </a:r>
            <a:br>
              <a:rPr lang="pl-PL" sz="2400">
                <a:latin typeface="Times New Roman" pitchFamily="18" charset="0"/>
              </a:rPr>
            </a:br>
            <a:r>
              <a:rPr lang="pl-PL" sz="2400"/>
              <a:t/>
            </a:r>
            <a:br>
              <a:rPr lang="pl-PL" sz="2400"/>
            </a:br>
            <a:endParaRPr lang="pl-PL" sz="240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3" name="Picture 5" descr="310px-Closeup_of_an_blue-green_human_ey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8888" y="836613"/>
            <a:ext cx="6335712" cy="47625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229600" cy="868363"/>
          </a:xfrm>
        </p:spPr>
        <p:txBody>
          <a:bodyPr/>
          <a:lstStyle/>
          <a:p>
            <a:r>
              <a:rPr lang="pl-PL" b="1">
                <a:latin typeface="Times New Roman" pitchFamily="18" charset="0"/>
              </a:rPr>
              <a:t>Wnętrze gałki ocznej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229600" cy="5184775"/>
          </a:xfrm>
        </p:spPr>
        <p:txBody>
          <a:bodyPr/>
          <a:lstStyle/>
          <a:p>
            <a:r>
              <a:rPr lang="pl-PL" sz="2800" b="1">
                <a:solidFill>
                  <a:srgbClr val="99FF99"/>
                </a:solidFill>
                <a:latin typeface="Times New Roman" pitchFamily="18" charset="0"/>
              </a:rPr>
              <a:t>Soczewka</a:t>
            </a:r>
            <a:r>
              <a:rPr lang="pl-PL" sz="2800">
                <a:latin typeface="Times New Roman" pitchFamily="18" charset="0"/>
              </a:rPr>
              <a:t> jest ciałem dwuwypukłym zawieszonym  w płaszczyźnie czołowej na tzw. wiązadełkach. Grubość jest zmienna, zależna od napięcia mięśni powodujących </a:t>
            </a:r>
            <a:r>
              <a:rPr lang="pl-PL" sz="2800">
                <a:solidFill>
                  <a:schemeClr val="hlink"/>
                </a:solidFill>
                <a:latin typeface="Times New Roman" pitchFamily="18" charset="0"/>
              </a:rPr>
              <a:t>akomodację</a:t>
            </a:r>
            <a:r>
              <a:rPr lang="pl-PL" sz="2800">
                <a:latin typeface="Times New Roman" pitchFamily="18" charset="0"/>
              </a:rPr>
              <a:t> dzięki czemu możemy uzyskać ostry obraz na siatkówce przy różnych odległościach przedmiotów obserwowanych. </a:t>
            </a:r>
          </a:p>
          <a:p>
            <a:r>
              <a:rPr lang="pl-PL" sz="2800">
                <a:latin typeface="Times New Roman" pitchFamily="18" charset="0"/>
              </a:rPr>
              <a:t>Przy przedmiotach dalekich soczewka się spłaszcza, przy bliskich - staje się bardziej wypukła. </a:t>
            </a:r>
          </a:p>
          <a:p>
            <a:r>
              <a:rPr lang="pl-PL" sz="2800">
                <a:solidFill>
                  <a:srgbClr val="99FF99"/>
                </a:solidFill>
                <a:latin typeface="Times New Roman" pitchFamily="18" charset="0"/>
              </a:rPr>
              <a:t>Soczewka</a:t>
            </a:r>
            <a:r>
              <a:rPr lang="pl-PL" sz="2800">
                <a:latin typeface="Times New Roman" pitchFamily="18" charset="0"/>
              </a:rPr>
              <a:t> jest elastyczna i przezroczysta dla światła jednak z wiekiem zmienia się jej kształt oraz elastyczność.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20713"/>
            <a:ext cx="8229600" cy="1157287"/>
          </a:xfrm>
        </p:spPr>
        <p:txBody>
          <a:bodyPr/>
          <a:lstStyle/>
          <a:p>
            <a:r>
              <a:rPr lang="pl-PL" b="1">
                <a:latin typeface="Times New Roman" pitchFamily="18" charset="0"/>
              </a:rPr>
              <a:t>Wnętrze gałki ocznej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133600"/>
            <a:ext cx="8280400" cy="3527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2600" b="1">
                <a:solidFill>
                  <a:srgbClr val="99FFCC"/>
                </a:solidFill>
                <a:latin typeface="Times New Roman" pitchFamily="18" charset="0"/>
              </a:rPr>
              <a:t>Ciało szkliste</a:t>
            </a:r>
            <a:r>
              <a:rPr lang="pl-PL" sz="2600">
                <a:latin typeface="Times New Roman" pitchFamily="18" charset="0"/>
              </a:rPr>
              <a:t> jest przezroczystą masą o galaretowatej konsystencji składającą się w 99% z wody oraz niewielkiej ilości białka i wypełnia większą część gałki ocznej między soczewką a siatkówką. </a:t>
            </a:r>
          </a:p>
          <a:p>
            <a:pPr>
              <a:lnSpc>
                <a:spcPct val="90000"/>
              </a:lnSpc>
            </a:pPr>
            <a:r>
              <a:rPr lang="pl-PL" sz="2600">
                <a:solidFill>
                  <a:srgbClr val="99FFCC"/>
                </a:solidFill>
                <a:latin typeface="Times New Roman" pitchFamily="18" charset="0"/>
              </a:rPr>
              <a:t>Ciało szkliste</a:t>
            </a:r>
            <a:r>
              <a:rPr lang="pl-PL" sz="2600">
                <a:latin typeface="Times New Roman" pitchFamily="18" charset="0"/>
              </a:rPr>
              <a:t> nie zawiera naczyń ani nerwów a jego rola polega na wypełnienie gałki ocznej i zapewnienie właściwego </a:t>
            </a:r>
            <a:r>
              <a:rPr lang="pl-PL" sz="2600">
                <a:solidFill>
                  <a:schemeClr val="hlink"/>
                </a:solidFill>
                <a:latin typeface="Times New Roman" pitchFamily="18" charset="0"/>
              </a:rPr>
              <a:t>ciśnienia śródgałkowego</a:t>
            </a:r>
            <a:r>
              <a:rPr lang="pl-PL" sz="2600">
                <a:latin typeface="Times New Roman" pitchFamily="18" charset="0"/>
              </a:rPr>
              <a:t>, przez co stabilizuje się kształt gałki ocznej oraz zapewnione jest właściwe przyleganie siatkówki do błony naczyniowej.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0" y="-1250950"/>
            <a:ext cx="7953375" cy="499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pl-PL">
                <a:latin typeface="Arial" charset="0"/>
              </a:rPr>
              <a:t>  </a:t>
            </a:r>
            <a:r>
              <a:rPr lang="pl-PL" sz="13000">
                <a:latin typeface="Arial" charset="0"/>
              </a:rPr>
              <a:t> </a:t>
            </a:r>
            <a:r>
              <a:rPr lang="pl-PL">
                <a:latin typeface="Arial" charset="0"/>
              </a:rPr>
              <a:t>                               </a:t>
            </a:r>
            <a:br>
              <a:rPr lang="pl-PL">
                <a:latin typeface="Arial" charset="0"/>
              </a:rPr>
            </a:br>
            <a:r>
              <a:rPr lang="pl-PL" sz="2400" b="1">
                <a:solidFill>
                  <a:srgbClr val="99FF99"/>
                </a:solidFill>
                <a:latin typeface="Arial" charset="0"/>
              </a:rPr>
              <a:t>Schemat przebiegu i skrzyżowania dróg wzrokowych:</a:t>
            </a:r>
          </a:p>
          <a:p>
            <a:endParaRPr lang="pl-PL" sz="2400" b="1">
              <a:solidFill>
                <a:srgbClr val="99FF99"/>
              </a:solidFill>
              <a:latin typeface="Arial" charset="0"/>
            </a:endParaRPr>
          </a:p>
          <a:p>
            <a:endParaRPr lang="pl-PL" sz="2400" b="1">
              <a:solidFill>
                <a:srgbClr val="99FF99"/>
              </a:solidFill>
              <a:latin typeface="Arial" charset="0"/>
            </a:endParaRPr>
          </a:p>
          <a:p>
            <a:endParaRPr lang="pl-PL" sz="2400" b="1">
              <a:solidFill>
                <a:srgbClr val="99FF99"/>
              </a:solidFill>
              <a:latin typeface="Arial" charset="0"/>
            </a:endParaRPr>
          </a:p>
          <a:p>
            <a:endParaRPr lang="pl-PL" sz="2400" b="1">
              <a:solidFill>
                <a:srgbClr val="99FF99"/>
              </a:solidFill>
              <a:latin typeface="Arial" charset="0"/>
            </a:endParaRPr>
          </a:p>
          <a:p>
            <a:r>
              <a:rPr lang="pl-PL">
                <a:latin typeface="Arial" charset="0"/>
              </a:rPr>
              <a:t>     1-gałka oczna, </a:t>
            </a:r>
          </a:p>
          <a:p>
            <a:r>
              <a:rPr lang="pl-PL">
                <a:latin typeface="Arial" charset="0"/>
              </a:rPr>
              <a:t>     2-nerw wzrokowy, </a:t>
            </a:r>
          </a:p>
          <a:p>
            <a:r>
              <a:rPr lang="pl-PL">
                <a:latin typeface="Arial" charset="0"/>
              </a:rPr>
              <a:t>     3-osrodek wzgórzowy mózgu, </a:t>
            </a:r>
          </a:p>
          <a:p>
            <a:r>
              <a:rPr lang="pl-PL">
                <a:latin typeface="Arial" charset="0"/>
              </a:rPr>
              <a:t>     4-osrodki wzrokowe w korze.   </a:t>
            </a:r>
          </a:p>
        </p:txBody>
      </p:sp>
      <p:pic>
        <p:nvPicPr>
          <p:cNvPr id="109573" name="Picture 5" descr="14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1341438"/>
            <a:ext cx="3846512" cy="501332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836613"/>
            <a:ext cx="8229600" cy="1139825"/>
          </a:xfrm>
        </p:spPr>
        <p:txBody>
          <a:bodyPr/>
          <a:lstStyle/>
          <a:p>
            <a:r>
              <a:rPr lang="pl-PL"/>
              <a:t>Aparat ruchowy gałki ocznej 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2400">
                <a:solidFill>
                  <a:srgbClr val="99FF99"/>
                </a:solidFill>
              </a:rPr>
              <a:t>mięsień prosty dolny</a:t>
            </a:r>
            <a:r>
              <a:rPr lang="pl-PL" sz="2400"/>
              <a:t> - przywodzi i zwraca gałkę oczną ku dołowi i ku stronie bocznej</a:t>
            </a:r>
          </a:p>
          <a:p>
            <a:pPr>
              <a:lnSpc>
                <a:spcPct val="90000"/>
              </a:lnSpc>
            </a:pPr>
            <a:r>
              <a:rPr lang="pl-PL" sz="2400">
                <a:solidFill>
                  <a:srgbClr val="99FF99"/>
                </a:solidFill>
              </a:rPr>
              <a:t>mięsień prosty górny</a:t>
            </a:r>
            <a:r>
              <a:rPr lang="pl-PL" sz="2400"/>
              <a:t> - przywodzi i zwraca gałkę oczną ku górze i ku stronie przyśrodkowej</a:t>
            </a:r>
          </a:p>
          <a:p>
            <a:pPr>
              <a:lnSpc>
                <a:spcPct val="90000"/>
              </a:lnSpc>
            </a:pPr>
            <a:r>
              <a:rPr lang="pl-PL" sz="2400">
                <a:solidFill>
                  <a:srgbClr val="99FF99"/>
                </a:solidFill>
              </a:rPr>
              <a:t>mięsień prosty przyśrodkowy</a:t>
            </a:r>
            <a:r>
              <a:rPr lang="pl-PL" sz="2400"/>
              <a:t> - przywodzi gałkę oczną</a:t>
            </a:r>
          </a:p>
          <a:p>
            <a:pPr>
              <a:lnSpc>
                <a:spcPct val="90000"/>
              </a:lnSpc>
            </a:pPr>
            <a:r>
              <a:rPr lang="pl-PL" sz="2400">
                <a:solidFill>
                  <a:srgbClr val="99FF99"/>
                </a:solidFill>
              </a:rPr>
              <a:t>mięsień prosty boczny</a:t>
            </a:r>
            <a:r>
              <a:rPr lang="pl-PL" sz="2400"/>
              <a:t> - odwodzi gałkę oczną</a:t>
            </a:r>
          </a:p>
          <a:p>
            <a:pPr>
              <a:lnSpc>
                <a:spcPct val="90000"/>
              </a:lnSpc>
            </a:pPr>
            <a:r>
              <a:rPr lang="pl-PL" sz="2400">
                <a:solidFill>
                  <a:srgbClr val="99FF99"/>
                </a:solidFill>
              </a:rPr>
              <a:t>mięsień skośny górny</a:t>
            </a:r>
            <a:r>
              <a:rPr lang="pl-PL" sz="2400"/>
              <a:t> - odwodzi, obniża gałkę oczną        </a:t>
            </a:r>
          </a:p>
          <a:p>
            <a:pPr>
              <a:lnSpc>
                <a:spcPct val="90000"/>
              </a:lnSpc>
            </a:pPr>
            <a:r>
              <a:rPr lang="pl-PL" sz="2400">
                <a:solidFill>
                  <a:srgbClr val="99FF99"/>
                </a:solidFill>
              </a:rPr>
              <a:t>mięsień skośny dolny</a:t>
            </a:r>
            <a:r>
              <a:rPr lang="pl-PL" sz="2400"/>
              <a:t> - odwodzi, unosi gałkę oczną              i zwraca ją ku stronie bocznej</a:t>
            </a:r>
          </a:p>
          <a:p>
            <a:pPr>
              <a:lnSpc>
                <a:spcPct val="90000"/>
              </a:lnSpc>
            </a:pPr>
            <a:r>
              <a:rPr lang="pl-PL" sz="2400">
                <a:solidFill>
                  <a:srgbClr val="99FF99"/>
                </a:solidFill>
              </a:rPr>
              <a:t>mięsień dźwigacz powieki górnej</a:t>
            </a:r>
            <a:r>
              <a:rPr lang="pl-PL" sz="2400"/>
              <a:t> - unosi powiekę ku górze</a:t>
            </a:r>
          </a:p>
          <a:p>
            <a:pPr>
              <a:lnSpc>
                <a:spcPct val="90000"/>
              </a:lnSpc>
            </a:pPr>
            <a:endParaRPr lang="pl-PL" sz="2400"/>
          </a:p>
          <a:p>
            <a:pPr>
              <a:lnSpc>
                <a:spcPct val="90000"/>
              </a:lnSpc>
            </a:pPr>
            <a:endParaRPr lang="pl-PL" sz="2400"/>
          </a:p>
          <a:p>
            <a:pPr>
              <a:lnSpc>
                <a:spcPct val="90000"/>
              </a:lnSpc>
            </a:pPr>
            <a:endParaRPr lang="pl-PL" sz="2400"/>
          </a:p>
        </p:txBody>
      </p:sp>
      <p:pic>
        <p:nvPicPr>
          <p:cNvPr id="12390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0" y="260350"/>
            <a:ext cx="2232025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08050"/>
            <a:ext cx="8229600" cy="1139825"/>
          </a:xfrm>
        </p:spPr>
        <p:txBody>
          <a:bodyPr/>
          <a:lstStyle/>
          <a:p>
            <a:r>
              <a:rPr lang="pl-PL" sz="4800">
                <a:solidFill>
                  <a:schemeClr val="hlink"/>
                </a:solidFill>
              </a:rPr>
              <a:t>Aparat ochronny gałki ocznej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708275"/>
            <a:ext cx="8229600" cy="4530725"/>
          </a:xfrm>
        </p:spPr>
        <p:txBody>
          <a:bodyPr/>
          <a:lstStyle/>
          <a:p>
            <a:pPr algn="ctr"/>
            <a:r>
              <a:rPr lang="pl-PL"/>
              <a:t>Powieka: górna i dolna z brwiami i rzęsami</a:t>
            </a:r>
          </a:p>
          <a:p>
            <a:pPr algn="ctr"/>
            <a:r>
              <a:rPr lang="pl-PL"/>
              <a:t>Narząd łzowy</a:t>
            </a:r>
          </a:p>
          <a:p>
            <a:pPr algn="ctr"/>
            <a:r>
              <a:rPr lang="pl-PL"/>
              <a:t>Spojówka gałki ocznej i powiek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55650" y="333375"/>
            <a:ext cx="7772400" cy="1828800"/>
          </a:xfrm>
        </p:spPr>
        <p:txBody>
          <a:bodyPr/>
          <a:lstStyle/>
          <a:p>
            <a:r>
              <a:rPr lang="pl-PL" sz="5400" b="1"/>
              <a:t>Powieki</a:t>
            </a:r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989138"/>
            <a:ext cx="7704138" cy="39608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>
                <a:solidFill>
                  <a:srgbClr val="99FF99"/>
                </a:solidFill>
              </a:rPr>
              <a:t>Powieki</a:t>
            </a:r>
            <a:r>
              <a:rPr lang="pl-PL"/>
              <a:t>  górna i dolna  są  utworzone są            z elastycznych fałdów skórnych, których zadaniem jest ochrona oka przed zbyt silnymi bodźcami świetlnymi, jak również przed uszkodzeniami mechanicznymi.                              Ich stały ruch otwierania i zamykania chroni oko przed wysychaniem, ciałami obcymi i bakteriami.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10212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pl-PL" b="1">
                <a:solidFill>
                  <a:schemeClr val="hlink"/>
                </a:solidFill>
                <a:latin typeface="Times New Roman" pitchFamily="18" charset="0"/>
              </a:rPr>
              <a:t>  Powieki</a:t>
            </a:r>
            <a:r>
              <a:rPr lang="pl-PL">
                <a:latin typeface="Times New Roman" pitchFamily="18" charset="0"/>
              </a:rPr>
              <a:t>, które podobnie jak oczodół i jego ciało tłuszczowe zabezpieczają gałkę przed urazami mechanicznymi oraz nadmiarem światła. Ruch powiek rozprowadza </a:t>
            </a:r>
            <a:r>
              <a:rPr lang="pl-PL">
                <a:solidFill>
                  <a:srgbClr val="99FFCC"/>
                </a:solidFill>
                <a:latin typeface="Times New Roman" pitchFamily="18" charset="0"/>
              </a:rPr>
              <a:t>płyn łzowy</a:t>
            </a:r>
            <a:r>
              <a:rPr lang="pl-PL">
                <a:latin typeface="Times New Roman" pitchFamily="18" charset="0"/>
              </a:rPr>
              <a:t> po powierzchni rogówki i spojówki, zapewniając oku stałe nawilżanie. </a:t>
            </a:r>
            <a:r>
              <a:rPr lang="pl-PL" b="1">
                <a:solidFill>
                  <a:schemeClr val="hlink"/>
                </a:solidFill>
                <a:latin typeface="Times New Roman" pitchFamily="18" charset="0"/>
              </a:rPr>
              <a:t>Powieki</a:t>
            </a:r>
            <a:r>
              <a:rPr lang="pl-PL">
                <a:latin typeface="Times New Roman" pitchFamily="18" charset="0"/>
              </a:rPr>
              <a:t> zbudowane są z tkanki łącznej, w której znajdują się </a:t>
            </a:r>
            <a:r>
              <a:rPr lang="pl-PL" b="1">
                <a:solidFill>
                  <a:srgbClr val="99FFCC"/>
                </a:solidFill>
                <a:latin typeface="Times New Roman" pitchFamily="18" charset="0"/>
              </a:rPr>
              <a:t>gruczoły tarczkowe</a:t>
            </a:r>
            <a:r>
              <a:rPr lang="pl-PL" b="1">
                <a:latin typeface="Times New Roman" pitchFamily="18" charset="0"/>
              </a:rPr>
              <a:t>.                  </a:t>
            </a:r>
            <a:r>
              <a:rPr lang="pl-PL">
                <a:latin typeface="Times New Roman" pitchFamily="18" charset="0"/>
              </a:rPr>
              <a:t>Na brzegach powieki górnej i dolnej znajduje się </a:t>
            </a:r>
            <a:r>
              <a:rPr lang="pl-PL" b="1">
                <a:solidFill>
                  <a:schemeClr val="hlink"/>
                </a:solidFill>
                <a:latin typeface="Times New Roman" pitchFamily="18" charset="0"/>
              </a:rPr>
              <a:t>rzęsy</a:t>
            </a:r>
            <a:r>
              <a:rPr lang="pl-PL">
                <a:latin typeface="Times New Roman" pitchFamily="18" charset="0"/>
              </a:rPr>
              <a:t> a do ich mieszków uchodzą </a:t>
            </a:r>
            <a:r>
              <a:rPr lang="pl-PL" b="1">
                <a:solidFill>
                  <a:srgbClr val="99FFCC"/>
                </a:solidFill>
                <a:latin typeface="Times New Roman" pitchFamily="18" charset="0"/>
              </a:rPr>
              <a:t>gruczoły</a:t>
            </a:r>
            <a:r>
              <a:rPr lang="pl-PL">
                <a:solidFill>
                  <a:srgbClr val="99FFCC"/>
                </a:solidFill>
                <a:latin typeface="Times New Roman" pitchFamily="18" charset="0"/>
              </a:rPr>
              <a:t> </a:t>
            </a:r>
            <a:r>
              <a:rPr lang="pl-PL" b="1">
                <a:solidFill>
                  <a:srgbClr val="99FFCC"/>
                </a:solidFill>
                <a:latin typeface="Times New Roman" pitchFamily="18" charset="0"/>
              </a:rPr>
              <a:t>łojowe</a:t>
            </a:r>
            <a:r>
              <a:rPr lang="pl-PL" b="1">
                <a:latin typeface="Times New Roman" pitchFamily="18" charset="0"/>
              </a:rPr>
              <a:t>. 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55650" y="-387350"/>
            <a:ext cx="7772400" cy="1828800"/>
          </a:xfrm>
        </p:spPr>
        <p:txBody>
          <a:bodyPr/>
          <a:lstStyle/>
          <a:p>
            <a:r>
              <a:rPr lang="pl-PL" sz="4400" b="1"/>
              <a:t>Narząd łzowy</a:t>
            </a:r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196975"/>
            <a:ext cx="8313738" cy="48974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sz="2800">
                <a:solidFill>
                  <a:srgbClr val="99FF99"/>
                </a:solidFill>
              </a:rPr>
              <a:t>Gruczoł łzowy</a:t>
            </a:r>
            <a:r>
              <a:rPr lang="pl-PL" sz="2800"/>
              <a:t> znajduje się w górno - bocznej części oczodołu. Wydziela nieprzerwanie płynną wydzielinę </a:t>
            </a:r>
            <a:r>
              <a:rPr lang="pl-PL" sz="2800">
                <a:solidFill>
                  <a:srgbClr val="99FFCC"/>
                </a:solidFill>
              </a:rPr>
              <a:t>- łzy</a:t>
            </a:r>
            <a:r>
              <a:rPr lang="pl-PL" sz="2800"/>
              <a:t> mające za zadanie oczyszczać powierzchnię oka z zabrudzeń i nawilżać ją.                                            Każde oko ma jeden duży gruczoł łzowy oraz kilka mniejszych gruczołów, położonych wzdłuż tarczki powiekowej.                                                            </a:t>
            </a:r>
            <a:r>
              <a:rPr lang="pl-PL" sz="2800">
                <a:solidFill>
                  <a:srgbClr val="99FF99"/>
                </a:solidFill>
              </a:rPr>
              <a:t>Gruczoły łzowe</a:t>
            </a:r>
            <a:r>
              <a:rPr lang="pl-PL" sz="2800"/>
              <a:t> wydzielają płyn łzowy, który powoduje zraszanie przednich warstw oka: rogówki i spojówki gałkowej.                                                                  </a:t>
            </a:r>
            <a:r>
              <a:rPr lang="pl-PL" sz="2800">
                <a:solidFill>
                  <a:srgbClr val="99FF99"/>
                </a:solidFill>
              </a:rPr>
              <a:t>Płyn łzowy</a:t>
            </a:r>
            <a:r>
              <a:rPr lang="pl-PL" sz="2800"/>
              <a:t> składa się z 99% z wody oraz niewielkich ilości chlorku sodu (NaCl), oraz substancji chemicznej zw. </a:t>
            </a:r>
            <a:r>
              <a:rPr lang="pl-PL" sz="2800">
                <a:solidFill>
                  <a:srgbClr val="99FFCC"/>
                </a:solidFill>
              </a:rPr>
              <a:t>lizozymem</a:t>
            </a:r>
            <a:r>
              <a:rPr lang="pl-PL" sz="2800"/>
              <a:t>, która ma właściwości bakteriobójcze.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250825" y="-287338"/>
            <a:ext cx="4271963" cy="5010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pl-PL">
                <a:latin typeface="Arial" charset="0"/>
              </a:rPr>
              <a:t>  </a:t>
            </a:r>
            <a:r>
              <a:rPr lang="pl-PL" sz="13100">
                <a:latin typeface="Arial" charset="0"/>
              </a:rPr>
              <a:t> </a:t>
            </a:r>
            <a:r>
              <a:rPr lang="pl-PL">
                <a:latin typeface="Arial" charset="0"/>
              </a:rPr>
              <a:t>                                 </a:t>
            </a:r>
            <a:br>
              <a:rPr lang="pl-PL">
                <a:latin typeface="Arial" charset="0"/>
              </a:rPr>
            </a:br>
            <a:r>
              <a:rPr lang="pl-PL" sz="2400" b="1">
                <a:solidFill>
                  <a:srgbClr val="99FF99"/>
                </a:solidFill>
                <a:latin typeface="Arial" charset="0"/>
              </a:rPr>
              <a:t>narząd łzowy:</a:t>
            </a:r>
          </a:p>
          <a:p>
            <a:r>
              <a:rPr lang="pl-PL" sz="2400">
                <a:latin typeface="Arial" charset="0"/>
              </a:rPr>
              <a:t> </a:t>
            </a:r>
          </a:p>
          <a:p>
            <a:r>
              <a:rPr lang="pl-PL" sz="2400">
                <a:latin typeface="Arial" charset="0"/>
              </a:rPr>
              <a:t>1-gruczoł łzowy, </a:t>
            </a:r>
          </a:p>
          <a:p>
            <a:r>
              <a:rPr lang="pl-PL" sz="2400">
                <a:latin typeface="Arial" charset="0"/>
              </a:rPr>
              <a:t>2-przewody wyprowadzające, </a:t>
            </a:r>
          </a:p>
          <a:p>
            <a:r>
              <a:rPr lang="pl-PL" sz="2400">
                <a:latin typeface="Arial" charset="0"/>
              </a:rPr>
              <a:t>3-kanaliki łzowe, </a:t>
            </a:r>
          </a:p>
          <a:p>
            <a:r>
              <a:rPr lang="pl-PL" sz="2400">
                <a:latin typeface="Arial" charset="0"/>
              </a:rPr>
              <a:t>4-woreczek łzowy </a:t>
            </a:r>
          </a:p>
          <a:p>
            <a:r>
              <a:rPr lang="pl-PL" sz="2400">
                <a:latin typeface="Arial" charset="0"/>
              </a:rPr>
              <a:t>5-przewód nosowo-łzowy</a:t>
            </a:r>
          </a:p>
          <a:p>
            <a:r>
              <a:rPr lang="pl-PL" sz="2400">
                <a:latin typeface="Arial" charset="0"/>
              </a:rPr>
              <a:t>6-przwód nosowy dolny</a:t>
            </a:r>
          </a:p>
        </p:txBody>
      </p:sp>
      <p:pic>
        <p:nvPicPr>
          <p:cNvPr id="108549" name="Picture 5" descr="14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81513" y="1196975"/>
            <a:ext cx="4662487" cy="453866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5" name="Picture 5" descr="Oko praw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205038"/>
            <a:ext cx="8532813" cy="2584450"/>
          </a:xfrm>
          <a:prstGeom prst="rect">
            <a:avLst/>
          </a:prstGeom>
          <a:noFill/>
        </p:spPr>
      </p:pic>
      <p:sp>
        <p:nvSpPr>
          <p:cNvPr id="112647" name="Rectangle 7"/>
          <p:cNvSpPr>
            <a:spLocks noChangeArrowheads="1"/>
          </p:cNvSpPr>
          <p:nvPr/>
        </p:nvSpPr>
        <p:spPr bwMode="auto">
          <a:xfrm>
            <a:off x="3419475" y="5373688"/>
            <a:ext cx="2203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pl-PL"/>
              <a:t>korytko łzowe [1] </a:t>
            </a:r>
          </a:p>
          <a:p>
            <a:r>
              <a:rPr lang="pl-PL"/>
              <a:t> jeziorko łzowe [2]. </a:t>
            </a:r>
          </a:p>
        </p:txBody>
      </p:sp>
      <p:sp>
        <p:nvSpPr>
          <p:cNvPr id="112648" name="WordArt 8"/>
          <p:cNvSpPr>
            <a:spLocks noChangeArrowheads="1" noChangeShapeType="1" noTextEdit="1"/>
          </p:cNvSpPr>
          <p:nvPr/>
        </p:nvSpPr>
        <p:spPr bwMode="auto">
          <a:xfrm>
            <a:off x="2771775" y="765175"/>
            <a:ext cx="3960813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l-PL" sz="3600" kern="10" spc="72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 Black"/>
              </a:rPr>
              <a:t>Narząd łzowy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6372225" y="-1108075"/>
            <a:ext cx="9144000" cy="629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pl-PL" b="1">
                <a:solidFill>
                  <a:srgbClr val="00008B"/>
                </a:solidFill>
                <a:latin typeface="Arial" charset="0"/>
              </a:rPr>
              <a:t> </a:t>
            </a:r>
            <a:r>
              <a:rPr lang="pl-PL" sz="11900" b="1">
                <a:solidFill>
                  <a:srgbClr val="00008B"/>
                </a:solidFill>
                <a:latin typeface="Arial" charset="0"/>
              </a:rPr>
              <a:t> </a:t>
            </a:r>
            <a:r>
              <a:rPr lang="pl-PL" b="1">
                <a:solidFill>
                  <a:srgbClr val="00008B"/>
                </a:solidFill>
                <a:latin typeface="Arial" charset="0"/>
              </a:rPr>
              <a:t>                                            </a:t>
            </a:r>
            <a:r>
              <a:rPr lang="pl-PL">
                <a:latin typeface="Arial" charset="0"/>
              </a:rPr>
              <a:t> </a:t>
            </a:r>
            <a:endParaRPr lang="pl-PL" b="1">
              <a:solidFill>
                <a:srgbClr val="00008B"/>
              </a:solidFill>
              <a:latin typeface="Arial" charset="0"/>
            </a:endParaRPr>
          </a:p>
          <a:p>
            <a:pPr eaLnBrk="0" hangingPunct="0"/>
            <a:r>
              <a:rPr lang="pl-PL" b="1">
                <a:solidFill>
                  <a:srgbClr val="00008B"/>
                </a:solidFill>
                <a:latin typeface="Arial" charset="0"/>
              </a:rPr>
              <a:t>   </a:t>
            </a:r>
            <a:endParaRPr lang="pl-PL">
              <a:latin typeface="Arial" charset="0"/>
            </a:endParaRPr>
          </a:p>
          <a:p>
            <a:pPr eaLnBrk="0" hangingPunct="0"/>
            <a:r>
              <a:rPr lang="pl-PL" b="1">
                <a:solidFill>
                  <a:srgbClr val="00008B"/>
                </a:solidFill>
                <a:latin typeface="Arial" charset="0"/>
              </a:rPr>
              <a:t>1 </a:t>
            </a:r>
            <a:r>
              <a:rPr lang="pl-PL" b="1">
                <a:latin typeface="Arial" charset="0"/>
              </a:rPr>
              <a:t>- twardówka</a:t>
            </a:r>
            <a:r>
              <a:rPr lang="pl-PL" b="1">
                <a:solidFill>
                  <a:srgbClr val="00008B"/>
                </a:solidFill>
                <a:latin typeface="Arial" charset="0"/>
              </a:rPr>
              <a:t>,</a:t>
            </a:r>
          </a:p>
          <a:p>
            <a:pPr eaLnBrk="0" hangingPunct="0"/>
            <a:r>
              <a:rPr lang="pl-PL" b="1">
                <a:solidFill>
                  <a:srgbClr val="00008B"/>
                </a:solidFill>
                <a:latin typeface="Arial" charset="0"/>
              </a:rPr>
              <a:t> 2 - ciało rzęskowe, </a:t>
            </a:r>
          </a:p>
          <a:p>
            <a:pPr eaLnBrk="0" hangingPunct="0"/>
            <a:r>
              <a:rPr lang="pl-PL" b="1">
                <a:solidFill>
                  <a:srgbClr val="00008B"/>
                </a:solidFill>
                <a:latin typeface="Arial" charset="0"/>
              </a:rPr>
              <a:t>3 - tęczówka, </a:t>
            </a:r>
          </a:p>
          <a:p>
            <a:pPr eaLnBrk="0" hangingPunct="0"/>
            <a:r>
              <a:rPr lang="pl-PL" b="1">
                <a:solidFill>
                  <a:srgbClr val="00008B"/>
                </a:solidFill>
                <a:latin typeface="Arial" charset="0"/>
              </a:rPr>
              <a:t>4 - ciecz wodnista,</a:t>
            </a:r>
          </a:p>
          <a:p>
            <a:pPr eaLnBrk="0" hangingPunct="0"/>
            <a:r>
              <a:rPr lang="pl-PL" b="1">
                <a:solidFill>
                  <a:srgbClr val="00008B"/>
                </a:solidFill>
                <a:latin typeface="Arial" charset="0"/>
              </a:rPr>
              <a:t> 5 - oś optyczna, </a:t>
            </a:r>
          </a:p>
          <a:p>
            <a:pPr eaLnBrk="0" hangingPunct="0"/>
            <a:r>
              <a:rPr lang="pl-PL" b="1">
                <a:solidFill>
                  <a:srgbClr val="00008B"/>
                </a:solidFill>
                <a:latin typeface="Arial" charset="0"/>
              </a:rPr>
              <a:t>6 - </a:t>
            </a:r>
            <a:r>
              <a:rPr lang="pl-PL" b="1">
                <a:solidFill>
                  <a:srgbClr val="CC2200"/>
                </a:solidFill>
                <a:latin typeface="Arial" charset="0"/>
              </a:rPr>
              <a:t>oś widzenia</a:t>
            </a:r>
            <a:r>
              <a:rPr lang="pl-PL">
                <a:latin typeface="Arial" charset="0"/>
              </a:rPr>
              <a:t>, </a:t>
            </a:r>
          </a:p>
          <a:p>
            <a:pPr eaLnBrk="0" hangingPunct="0"/>
            <a:r>
              <a:rPr lang="pl-PL">
                <a:latin typeface="Arial" charset="0"/>
              </a:rPr>
              <a:t>7 - </a:t>
            </a:r>
            <a:r>
              <a:rPr lang="pl-PL" b="1">
                <a:solidFill>
                  <a:srgbClr val="00008B"/>
                </a:solidFill>
                <a:latin typeface="Arial" charset="0"/>
              </a:rPr>
              <a:t>rogówka, </a:t>
            </a:r>
          </a:p>
          <a:p>
            <a:pPr eaLnBrk="0" hangingPunct="0"/>
            <a:r>
              <a:rPr lang="pl-PL" b="1">
                <a:solidFill>
                  <a:srgbClr val="00008B"/>
                </a:solidFill>
                <a:latin typeface="Arial" charset="0"/>
              </a:rPr>
              <a:t>8 - soczewka, </a:t>
            </a:r>
          </a:p>
          <a:p>
            <a:pPr eaLnBrk="0" hangingPunct="0"/>
            <a:r>
              <a:rPr lang="pl-PL" b="1">
                <a:solidFill>
                  <a:srgbClr val="00008B"/>
                </a:solidFill>
                <a:latin typeface="Arial" charset="0"/>
              </a:rPr>
              <a:t>9 - naczyniówka, </a:t>
            </a:r>
          </a:p>
          <a:p>
            <a:pPr eaLnBrk="0" hangingPunct="0"/>
            <a:r>
              <a:rPr lang="pl-PL" b="1">
                <a:solidFill>
                  <a:srgbClr val="00008B"/>
                </a:solidFill>
                <a:latin typeface="Arial" charset="0"/>
              </a:rPr>
              <a:t>10 - nerw wzrokowy, </a:t>
            </a:r>
          </a:p>
          <a:p>
            <a:pPr eaLnBrk="0" hangingPunct="0"/>
            <a:r>
              <a:rPr lang="pl-PL" b="1">
                <a:solidFill>
                  <a:srgbClr val="00008B"/>
                </a:solidFill>
                <a:latin typeface="Arial" charset="0"/>
              </a:rPr>
              <a:t>11 - plamka ślepa, </a:t>
            </a:r>
          </a:p>
          <a:p>
            <a:pPr eaLnBrk="0" hangingPunct="0"/>
            <a:r>
              <a:rPr lang="pl-PL" b="1">
                <a:solidFill>
                  <a:srgbClr val="00008B"/>
                </a:solidFill>
                <a:latin typeface="Arial" charset="0"/>
              </a:rPr>
              <a:t>12 - dołek środkowy</a:t>
            </a:r>
          </a:p>
          <a:p>
            <a:pPr eaLnBrk="0" hangingPunct="0"/>
            <a:r>
              <a:rPr lang="pl-PL" b="1">
                <a:solidFill>
                  <a:srgbClr val="00008B"/>
                </a:solidFill>
                <a:latin typeface="Arial" charset="0"/>
              </a:rPr>
              <a:t>        (plamka żółta), </a:t>
            </a:r>
          </a:p>
          <a:p>
            <a:pPr eaLnBrk="0" hangingPunct="0"/>
            <a:r>
              <a:rPr lang="pl-PL" b="1">
                <a:solidFill>
                  <a:srgbClr val="00008B"/>
                </a:solidFill>
                <a:latin typeface="Arial" charset="0"/>
              </a:rPr>
              <a:t>13 - siatkówka, </a:t>
            </a:r>
          </a:p>
          <a:p>
            <a:pPr eaLnBrk="0" hangingPunct="0"/>
            <a:r>
              <a:rPr lang="pl-PL" b="1">
                <a:solidFill>
                  <a:srgbClr val="00008B"/>
                </a:solidFill>
                <a:latin typeface="Arial" charset="0"/>
              </a:rPr>
              <a:t>14 - ciało szkliste</a:t>
            </a:r>
          </a:p>
        </p:txBody>
      </p:sp>
      <p:pic>
        <p:nvPicPr>
          <p:cNvPr id="100357" name="Picture 5" descr="1 - twardówka, 2 - ciało rzęskowe, 3 - tęczówka, 4 - ciecz wodnista, 5 - oś optyczna, 6 - oś widzenia, 7 - rogówka, 8 - soczewka, 9 - naczyniówka, 10 - nerw wzrokowy, 11 - plamka ślepa, 12 - dołek środkowy (plamka żółta), 13 - siatkówka, 14 - ciało szkliste ">
            <a:hlinkClick r:id="rId2" tooltip="1 - twardówka, 2 - ciało rzęskowe, 3 - tęczówka, 4 - ciecz wodnista, 5 - oś optyczna, 6 - oś widzenia, 7 - rogówka, 8 - soczewka, 9 - naczyniówka, 10 - nerw wzrokowy, 11 - plamka ślepa, 12 - dołek środkowy (plamka żółta), 13 - siatkówka, 14 - ciało szkliste 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1268413"/>
            <a:ext cx="6119813" cy="406082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2238375" y="1679575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pl-PL">
                <a:latin typeface="Arial" charset="0"/>
              </a:rPr>
              <a:t> </a:t>
            </a:r>
          </a:p>
        </p:txBody>
      </p:sp>
      <p:sp>
        <p:nvSpPr>
          <p:cNvPr id="12084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755650" y="0"/>
            <a:ext cx="7772400" cy="1828800"/>
          </a:xfrm>
        </p:spPr>
        <p:txBody>
          <a:bodyPr/>
          <a:lstStyle/>
          <a:p>
            <a:r>
              <a:rPr lang="pl-PL"/>
              <a:t>Spojówki </a:t>
            </a:r>
          </a:p>
        </p:txBody>
      </p:sp>
      <p:sp>
        <p:nvSpPr>
          <p:cNvPr id="120843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628775"/>
            <a:ext cx="7772400" cy="50133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sz="2800" b="1">
                <a:solidFill>
                  <a:srgbClr val="99FF99"/>
                </a:solidFill>
              </a:rPr>
              <a:t>Spojówka</a:t>
            </a:r>
            <a:r>
              <a:rPr lang="pl-PL" sz="2800"/>
              <a:t> (worek spojówkowy) jest cienką, delikatną, przeźroczystą błoną śluzową, która wyściela tylną powierzchnię obu powiek. Przechodzi ona następnie na gałkę oczną aż        do rogówki, tworząc przy przejściu fałdy, zwane załamkami górnym i dolnym. </a:t>
            </a:r>
            <a:r>
              <a:rPr lang="pl-PL" sz="2800">
                <a:solidFill>
                  <a:srgbClr val="99FF99"/>
                </a:solidFill>
              </a:rPr>
              <a:t>Spojówka</a:t>
            </a:r>
            <a:r>
              <a:rPr lang="pl-PL" sz="2800"/>
              <a:t> jest ściśle zrośnięta z podłożem tylko w jej części tarczkowej, w załamkach posiada fałdy, a na powierzchni gałkowej jest lekko przesuwalna. Daje to możliwość swobodnych ruchów gałki ocznej.                                                                    Pełni funkcję </a:t>
            </a:r>
            <a:r>
              <a:rPr lang="pl-PL" sz="2800">
                <a:solidFill>
                  <a:schemeClr val="hlink"/>
                </a:solidFill>
              </a:rPr>
              <a:t>ochronną oka</a:t>
            </a:r>
            <a:r>
              <a:rPr lang="pl-PL" sz="2800"/>
              <a:t> i </a:t>
            </a:r>
            <a:r>
              <a:rPr lang="pl-PL" sz="2800">
                <a:solidFill>
                  <a:schemeClr val="hlink"/>
                </a:solidFill>
              </a:rPr>
              <a:t>odżywczą rogówki</a:t>
            </a:r>
            <a:r>
              <a:rPr lang="pl-PL" sz="2800"/>
              <a:t>. </a:t>
            </a:r>
            <a:br>
              <a:rPr lang="pl-PL" sz="2800"/>
            </a:br>
            <a:endParaRPr lang="pl-PL" sz="280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69" name="Picture 5" descr="Ok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557338"/>
            <a:ext cx="4572000" cy="3544887"/>
          </a:xfrm>
          <a:prstGeom prst="rect">
            <a:avLst/>
          </a:prstGeom>
          <a:noFill/>
        </p:spPr>
      </p:pic>
      <p:sp>
        <p:nvSpPr>
          <p:cNvPr id="113670" name="Rectangle 6"/>
          <p:cNvSpPr>
            <a:spLocks noChangeArrowheads="1"/>
          </p:cNvSpPr>
          <p:nvPr/>
        </p:nvSpPr>
        <p:spPr bwMode="auto">
          <a:xfrm>
            <a:off x="2700338" y="1916113"/>
            <a:ext cx="8245475" cy="311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pl-PL"/>
              <a:t> Powieka górna [1] </a:t>
            </a:r>
          </a:p>
          <a:p>
            <a:pPr algn="ctr"/>
            <a:r>
              <a:rPr lang="pl-PL"/>
              <a:t> powieka dolna [2] </a:t>
            </a:r>
          </a:p>
          <a:p>
            <a:pPr algn="ctr"/>
            <a:r>
              <a:rPr lang="pl-PL"/>
              <a:t> przyśrodkowy i boczny kącik oka </a:t>
            </a:r>
            <a:r>
              <a:rPr lang="pl-PL" i="1"/>
              <a:t>[3] ,[4]</a:t>
            </a:r>
            <a:r>
              <a:rPr lang="pl-PL"/>
              <a:t> </a:t>
            </a:r>
          </a:p>
          <a:p>
            <a:pPr algn="ctr"/>
            <a:r>
              <a:rPr lang="pl-PL"/>
              <a:t> spoidła powiek: przyśrodkowe i boczne </a:t>
            </a:r>
            <a:r>
              <a:rPr lang="pl-PL" i="1"/>
              <a:t>[5] ,[6]</a:t>
            </a:r>
            <a:r>
              <a:rPr lang="pl-PL"/>
              <a:t> </a:t>
            </a:r>
          </a:p>
          <a:p>
            <a:pPr algn="ctr"/>
            <a:r>
              <a:rPr lang="pl-PL"/>
              <a:t>  krawędź przednia [7] i krawędź tylna [8]</a:t>
            </a:r>
          </a:p>
          <a:p>
            <a:pPr algn="ctr"/>
            <a:r>
              <a:rPr lang="pl-PL"/>
              <a:t>szpara powiek [9] </a:t>
            </a:r>
          </a:p>
          <a:p>
            <a:pPr algn="ctr"/>
            <a:r>
              <a:rPr lang="pl-PL"/>
              <a:t> błona śluzowa - spojówka [10]</a:t>
            </a:r>
          </a:p>
          <a:p>
            <a:pPr algn="ctr"/>
            <a:r>
              <a:rPr lang="pl-PL"/>
              <a:t>mięsko łzowe [11]</a:t>
            </a:r>
          </a:p>
          <a:p>
            <a:pPr algn="ctr"/>
            <a:r>
              <a:rPr lang="pl-PL"/>
              <a:t>fałd półksiężycowaty spojówki [12] </a:t>
            </a:r>
          </a:p>
          <a:p>
            <a:pPr algn="ctr"/>
            <a:r>
              <a:rPr lang="pl-PL"/>
              <a:t>Brwi 13]</a:t>
            </a:r>
          </a:p>
          <a:p>
            <a:pPr algn="ctr"/>
            <a:r>
              <a:rPr lang="pl-PL"/>
              <a:t>  rzęsy [14].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621" name="Picture 5" descr="Ok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975"/>
            <a:ext cx="5272088" cy="4095750"/>
          </a:xfrm>
          <a:prstGeom prst="rect">
            <a:avLst/>
          </a:prstGeom>
          <a:noFill/>
        </p:spPr>
      </p:pic>
      <p:sp>
        <p:nvSpPr>
          <p:cNvPr id="111622" name="Rectangle 6"/>
          <p:cNvSpPr>
            <a:spLocks noChangeArrowheads="1"/>
          </p:cNvSpPr>
          <p:nvPr/>
        </p:nvSpPr>
        <p:spPr bwMode="auto">
          <a:xfrm rot="10786003" flipV="1">
            <a:off x="2195513" y="1484313"/>
            <a:ext cx="9929812" cy="311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pl-PL"/>
              <a:t>Twardówka [1] </a:t>
            </a:r>
          </a:p>
          <a:p>
            <a:pPr algn="ctr"/>
            <a:r>
              <a:rPr lang="pl-PL"/>
              <a:t>rogówka [2] </a:t>
            </a:r>
          </a:p>
          <a:p>
            <a:pPr algn="ctr"/>
            <a:r>
              <a:rPr lang="pl-PL"/>
              <a:t> rąbek rogówki [3]  </a:t>
            </a:r>
          </a:p>
          <a:p>
            <a:pPr algn="ctr"/>
            <a:r>
              <a:rPr lang="pl-PL"/>
              <a:t> tęczówka [4] </a:t>
            </a:r>
          </a:p>
          <a:p>
            <a:pPr algn="ctr"/>
            <a:r>
              <a:rPr lang="pl-PL"/>
              <a:t>Źrenica [5]</a:t>
            </a:r>
          </a:p>
          <a:p>
            <a:pPr algn="ctr"/>
            <a:r>
              <a:rPr lang="pl-PL"/>
              <a:t> beleczki (6] </a:t>
            </a:r>
          </a:p>
          <a:p>
            <a:pPr algn="ctr"/>
            <a:r>
              <a:rPr lang="pl-PL"/>
              <a:t> zatoki [7] </a:t>
            </a:r>
          </a:p>
          <a:p>
            <a:pPr algn="ctr"/>
            <a:r>
              <a:rPr lang="pl-PL"/>
              <a:t>  pierścień mniejszy tęczówki [8] </a:t>
            </a:r>
          </a:p>
          <a:p>
            <a:pPr algn="ctr"/>
            <a:r>
              <a:rPr lang="pl-PL"/>
              <a:t> brzeg źreniczny tęczówki [9]</a:t>
            </a:r>
          </a:p>
          <a:p>
            <a:pPr algn="ctr"/>
            <a:r>
              <a:rPr lang="pl-PL"/>
              <a:t>  pierścień większy tęczówki [10] </a:t>
            </a:r>
          </a:p>
          <a:p>
            <a:pPr algn="ctr" eaLnBrk="0" hangingPunct="0"/>
            <a:endParaRPr lang="pl-PL">
              <a:latin typeface="Arial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2" name="Rectangle 6"/>
          <p:cNvSpPr>
            <a:spLocks noChangeArrowheads="1"/>
          </p:cNvSpPr>
          <p:nvPr/>
        </p:nvSpPr>
        <p:spPr bwMode="auto">
          <a:xfrm>
            <a:off x="0" y="1235075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pl-PL">
                <a:latin typeface="Arial" charset="0"/>
              </a:rPr>
              <a:t/>
            </a:r>
            <a:br>
              <a:rPr lang="pl-PL">
                <a:latin typeface="Arial" charset="0"/>
              </a:rPr>
            </a:br>
            <a:endParaRPr lang="pl-PL">
              <a:latin typeface="Arial" charset="0"/>
            </a:endParaRPr>
          </a:p>
        </p:txBody>
      </p:sp>
      <p:sp>
        <p:nvSpPr>
          <p:cNvPr id="106503" name="Rectangle 7"/>
          <p:cNvSpPr>
            <a:spLocks noChangeArrowheads="1"/>
          </p:cNvSpPr>
          <p:nvPr/>
        </p:nvSpPr>
        <p:spPr bwMode="auto">
          <a:xfrm>
            <a:off x="0" y="1235075"/>
            <a:ext cx="82296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06504" name="Rectangle 8"/>
          <p:cNvSpPr>
            <a:spLocks noChangeArrowheads="1"/>
          </p:cNvSpPr>
          <p:nvPr/>
        </p:nvSpPr>
        <p:spPr bwMode="auto">
          <a:xfrm>
            <a:off x="0" y="1235075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pl-PL">
                <a:latin typeface="Arial" charset="0"/>
              </a:rPr>
              <a:t/>
            </a:r>
            <a:br>
              <a:rPr lang="pl-PL">
                <a:latin typeface="Arial" charset="0"/>
              </a:rPr>
            </a:br>
            <a:endParaRPr lang="pl-PL">
              <a:latin typeface="Arial" charset="0"/>
            </a:endParaRPr>
          </a:p>
        </p:txBody>
      </p:sp>
      <p:pic>
        <p:nvPicPr>
          <p:cNvPr id="106501" name="Picture 5" descr="BUDOWA OKA SSA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3" y="476250"/>
            <a:ext cx="6983412" cy="596741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r>
              <a:rPr lang="pl-PL" b="1">
                <a:latin typeface="Times New Roman" pitchFamily="18" charset="0"/>
              </a:rPr>
              <a:t>Jak zbudowane jest oko?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532765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pl-PL" sz="2800" b="1">
                <a:solidFill>
                  <a:schemeClr val="hlink"/>
                </a:solidFill>
                <a:latin typeface="Times New Roman" pitchFamily="18" charset="0"/>
              </a:rPr>
              <a:t>Gałka oczna</a:t>
            </a:r>
            <a:r>
              <a:rPr lang="pl-PL" sz="2800">
                <a:latin typeface="Times New Roman" pitchFamily="18" charset="0"/>
              </a:rPr>
              <a:t> umieszczona jest w oczodole zbudowanym z kości oraz wyłożonym miękką podściółką tłuszczową zwaną ciałem tłuszczowym oczodołu dzięki czemu gałka oczna zyskuje ochronę na różnego typu urazy. </a:t>
            </a:r>
          </a:p>
          <a:p>
            <a:pPr algn="just">
              <a:lnSpc>
                <a:spcPct val="80000"/>
              </a:lnSpc>
            </a:pPr>
            <a:r>
              <a:rPr lang="pl-PL" sz="2800">
                <a:latin typeface="Times New Roman" pitchFamily="18" charset="0"/>
              </a:rPr>
              <a:t>Gałkę oczną poruszana jest przez sześć mięśni ocznych. </a:t>
            </a:r>
          </a:p>
          <a:p>
            <a:pPr algn="just">
              <a:lnSpc>
                <a:spcPct val="80000"/>
              </a:lnSpc>
            </a:pPr>
            <a:r>
              <a:rPr lang="pl-PL" sz="2800">
                <a:latin typeface="Times New Roman" pitchFamily="18" charset="0"/>
              </a:rPr>
              <a:t>Obie gałki oczne dzięki specjalnemu mechanizmowi koordynacji nerwowej są poruszają się w sposób sprzężony ze sobą. </a:t>
            </a:r>
          </a:p>
          <a:p>
            <a:pPr algn="just">
              <a:lnSpc>
                <a:spcPct val="80000"/>
              </a:lnSpc>
            </a:pPr>
            <a:r>
              <a:rPr lang="pl-PL" sz="2800">
                <a:latin typeface="Times New Roman" pitchFamily="18" charset="0"/>
              </a:rPr>
              <a:t>Wychodzący z gałki ocznej w jej tylnym biegunie  nerw wzrokowy przechodzi przez otwór kostny do wnętrza czaszki i dalej do mózgu.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5" name="Picture 5" descr="BUDOWA O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052513"/>
            <a:ext cx="8429625" cy="453707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229600" cy="652463"/>
          </a:xfrm>
        </p:spPr>
        <p:txBody>
          <a:bodyPr/>
          <a:lstStyle/>
          <a:p>
            <a:r>
              <a:rPr lang="pl-PL" b="1">
                <a:latin typeface="Times New Roman" pitchFamily="18" charset="0"/>
              </a:rPr>
              <a:t>OKO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pl-PL" sz="2800">
                <a:latin typeface="Times New Roman" pitchFamily="18" charset="0"/>
              </a:rPr>
              <a:t>Gałka oczna jest kształtem zbliżona do kuli. Wysunięty najbardziej do przodu szczyt gałki ocznej to </a:t>
            </a:r>
            <a:r>
              <a:rPr lang="pl-PL" sz="2800">
                <a:solidFill>
                  <a:schemeClr val="hlink"/>
                </a:solidFill>
                <a:latin typeface="Times New Roman" pitchFamily="18" charset="0"/>
              </a:rPr>
              <a:t>biegun przedni</a:t>
            </a:r>
            <a:r>
              <a:rPr lang="pl-PL" sz="2800">
                <a:latin typeface="Times New Roman" pitchFamily="18" charset="0"/>
              </a:rPr>
              <a:t> natomiast odpowiednio na jej tylnej powierzchni leży </a:t>
            </a:r>
            <a:r>
              <a:rPr lang="pl-PL" sz="2800">
                <a:solidFill>
                  <a:schemeClr val="hlink"/>
                </a:solidFill>
                <a:latin typeface="Times New Roman" pitchFamily="18" charset="0"/>
              </a:rPr>
              <a:t>biegun tylny</a:t>
            </a:r>
            <a:r>
              <a:rPr lang="pl-PL" sz="2800">
                <a:latin typeface="Times New Roman" pitchFamily="18" charset="0"/>
              </a:rPr>
              <a:t>. </a:t>
            </a:r>
          </a:p>
          <a:p>
            <a:pPr algn="just">
              <a:lnSpc>
                <a:spcPct val="90000"/>
              </a:lnSpc>
            </a:pPr>
            <a:r>
              <a:rPr lang="pl-PL" sz="2800">
                <a:latin typeface="Times New Roman" pitchFamily="18" charset="0"/>
              </a:rPr>
              <a:t>Oba bieguny połączone ze sobą tworzą </a:t>
            </a:r>
            <a:r>
              <a:rPr lang="pl-PL" sz="2800">
                <a:solidFill>
                  <a:schemeClr val="hlink"/>
                </a:solidFill>
                <a:latin typeface="Times New Roman" pitchFamily="18" charset="0"/>
              </a:rPr>
              <a:t>oś gałki</a:t>
            </a:r>
            <a:r>
              <a:rPr lang="pl-PL" sz="2800">
                <a:latin typeface="Times New Roman" pitchFamily="18" charset="0"/>
              </a:rPr>
              <a:t>. Przednia część powierzchni gałki ocznej jest bardziej wypukła, tylna - nieco spłaszczona. </a:t>
            </a:r>
          </a:p>
          <a:p>
            <a:pPr algn="just">
              <a:lnSpc>
                <a:spcPct val="90000"/>
              </a:lnSpc>
            </a:pPr>
            <a:r>
              <a:rPr lang="pl-PL" sz="2800">
                <a:latin typeface="Times New Roman" pitchFamily="18" charset="0"/>
              </a:rPr>
              <a:t>Wnętrze gałki wypełnia bezpostaciowa substancja (</a:t>
            </a:r>
            <a:r>
              <a:rPr lang="pl-PL" sz="2800" b="1">
                <a:solidFill>
                  <a:schemeClr val="hlink"/>
                </a:solidFill>
                <a:latin typeface="Times New Roman" pitchFamily="18" charset="0"/>
              </a:rPr>
              <a:t>ciało szkliste</a:t>
            </a:r>
            <a:r>
              <a:rPr lang="pl-PL" sz="2800">
                <a:latin typeface="Times New Roman" pitchFamily="18" charset="0"/>
              </a:rPr>
              <a:t>), która otoczona jest  trzema błonami: </a:t>
            </a:r>
            <a:r>
              <a:rPr lang="pl-PL" sz="2800">
                <a:solidFill>
                  <a:schemeClr val="hlink"/>
                </a:solidFill>
                <a:latin typeface="Times New Roman" pitchFamily="18" charset="0"/>
              </a:rPr>
              <a:t>zewnętrzną włóknistą</a:t>
            </a:r>
            <a:r>
              <a:rPr lang="pl-PL" sz="2800">
                <a:latin typeface="Times New Roman" pitchFamily="18" charset="0"/>
              </a:rPr>
              <a:t>, </a:t>
            </a:r>
            <a:r>
              <a:rPr lang="pl-PL" sz="2800">
                <a:solidFill>
                  <a:schemeClr val="hlink"/>
                </a:solidFill>
                <a:latin typeface="Times New Roman" pitchFamily="18" charset="0"/>
              </a:rPr>
              <a:t>środkową naczyniową</a:t>
            </a:r>
            <a:r>
              <a:rPr lang="pl-PL" sz="2800">
                <a:latin typeface="Times New Roman" pitchFamily="18" charset="0"/>
              </a:rPr>
              <a:t> oraz wewnętrzną zawierającą elementy światłoczułe, </a:t>
            </a:r>
            <a:r>
              <a:rPr lang="pl-PL" sz="2800">
                <a:solidFill>
                  <a:schemeClr val="hlink"/>
                </a:solidFill>
                <a:latin typeface="Times New Roman" pitchFamily="18" charset="0"/>
              </a:rPr>
              <a:t>siatkówką</a:t>
            </a:r>
            <a:r>
              <a:rPr lang="pl-PL" sz="2800">
                <a:latin typeface="Times New Roman" pitchFamily="18" charset="0"/>
              </a:rPr>
              <a:t>. </a:t>
            </a:r>
          </a:p>
          <a:p>
            <a:pPr algn="just">
              <a:lnSpc>
                <a:spcPct val="90000"/>
              </a:lnSpc>
            </a:pPr>
            <a:endParaRPr lang="pl-PL" sz="2800">
              <a:latin typeface="Times New Roman" pitchFamily="18" charset="0"/>
            </a:endParaRPr>
          </a:p>
          <a:p>
            <a:pPr algn="just">
              <a:lnSpc>
                <a:spcPct val="90000"/>
              </a:lnSpc>
            </a:pPr>
            <a:endParaRPr lang="pl-PL" sz="280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r>
              <a:rPr lang="pl-PL" sz="3800" b="1" i="1"/>
              <a:t> </a:t>
            </a:r>
            <a:r>
              <a:rPr lang="pl-PL" sz="4400" b="1">
                <a:latin typeface="Times New Roman" pitchFamily="18" charset="0"/>
              </a:rPr>
              <a:t>BUDOWA OKA</a:t>
            </a:r>
            <a:r>
              <a:rPr lang="pl-PL" sz="4400" b="1" i="1">
                <a:latin typeface="Times New Roman" pitchFamily="18" charset="0"/>
              </a:rPr>
              <a:t> </a:t>
            </a:r>
            <a:endParaRPr lang="pl-PL" sz="3800"/>
          </a:p>
        </p:txBody>
      </p:sp>
      <p:pic>
        <p:nvPicPr>
          <p:cNvPr id="3076" name="Picture 4" descr="budowa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412875"/>
            <a:ext cx="9144000" cy="4105275"/>
          </a:xfrm>
          <a:noFill/>
          <a:ln/>
        </p:spPr>
      </p:pic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1331913" y="6165850"/>
            <a:ext cx="7056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sz="2000">
                <a:solidFill>
                  <a:schemeClr val="tx2"/>
                </a:solidFill>
                <a:latin typeface="Times New Roman" pitchFamily="18" charset="0"/>
              </a:rPr>
              <a:t>Po lewej - budowa oka; po prawej - siatkówka w powiększeniu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r>
              <a:rPr lang="pl-PL" b="1">
                <a:latin typeface="Times New Roman" pitchFamily="18" charset="0"/>
              </a:rPr>
              <a:t>Błona zewnętrzna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147050" cy="5229225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pl-PL" sz="2800" b="1">
                <a:solidFill>
                  <a:schemeClr val="hlink"/>
                </a:solidFill>
                <a:latin typeface="Times New Roman" pitchFamily="18" charset="0"/>
              </a:rPr>
              <a:t>Twardówka</a:t>
            </a:r>
            <a:r>
              <a:rPr lang="pl-PL" sz="2800">
                <a:latin typeface="Times New Roman" pitchFamily="18" charset="0"/>
              </a:rPr>
              <a:t> jest zewnętrzną, białą, nieprzezroczystą warstwą gałki ocznej. Grubość twardówki jest największa w jej części tylnej, gdzie wynosi około        1 do 2 mm. </a:t>
            </a:r>
          </a:p>
          <a:p>
            <a:pPr algn="just">
              <a:lnSpc>
                <a:spcPct val="90000"/>
              </a:lnSpc>
            </a:pPr>
            <a:r>
              <a:rPr lang="pl-PL" sz="2800">
                <a:latin typeface="Times New Roman" pitchFamily="18" charset="0"/>
              </a:rPr>
              <a:t>Na granicy między twardówką a rogówką biegnie okrężny kanał zwany zatoką żylną (</a:t>
            </a:r>
            <a:r>
              <a:rPr lang="pl-PL" sz="2800" b="1">
                <a:latin typeface="Times New Roman" pitchFamily="18" charset="0"/>
              </a:rPr>
              <a:t>kanał Schlemma</a:t>
            </a:r>
            <a:r>
              <a:rPr lang="pl-PL" sz="2800">
                <a:latin typeface="Times New Roman" pitchFamily="18" charset="0"/>
              </a:rPr>
              <a:t>), przez który może odpływać z wnętrza gałki oka wypełniająca ją ciecz wodnista. </a:t>
            </a:r>
          </a:p>
          <a:p>
            <a:pPr algn="just">
              <a:lnSpc>
                <a:spcPct val="90000"/>
              </a:lnSpc>
            </a:pPr>
            <a:r>
              <a:rPr lang="pl-PL" sz="2800">
                <a:latin typeface="Times New Roman" pitchFamily="18" charset="0"/>
              </a:rPr>
              <a:t>Barwa twardówki zmienia się z wiekiem. U dzieci jest ona niebieskawa, u dorosłych szarawa, w wieku starczym żółtawa z powodu odkładania się w niej złogów tłuszczu.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urtyna">
  <a:themeElements>
    <a:clrScheme name="Kurtyna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Kurtyn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urtyna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rtyna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rtyna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rtyna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rtyna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rtyna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rtyna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rtyna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rtyna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arketing Plan">
  <a:themeElements>
    <a:clrScheme name="Marketing Plan 1">
      <a:dk1>
        <a:srgbClr val="336699"/>
      </a:dk1>
      <a:lt1>
        <a:srgbClr val="FFFFFF"/>
      </a:lt1>
      <a:dk2>
        <a:srgbClr val="0066FF"/>
      </a:dk2>
      <a:lt2>
        <a:srgbClr val="AFB5D2"/>
      </a:lt2>
      <a:accent1>
        <a:srgbClr val="66CCFF"/>
      </a:accent1>
      <a:accent2>
        <a:srgbClr val="99FFCC"/>
      </a:accent2>
      <a:accent3>
        <a:srgbClr val="FFFFFF"/>
      </a:accent3>
      <a:accent4>
        <a:srgbClr val="2A5682"/>
      </a:accent4>
      <a:accent5>
        <a:srgbClr val="B8E2FF"/>
      </a:accent5>
      <a:accent6>
        <a:srgbClr val="8AE7B9"/>
      </a:accent6>
      <a:hlink>
        <a:srgbClr val="FF99FF"/>
      </a:hlink>
      <a:folHlink>
        <a:srgbClr val="CCCCFF"/>
      </a:folHlink>
    </a:clrScheme>
    <a:fontScheme name="Marketing Pla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rketing Plan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keting Plan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keting Plan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Reporting Progress or Status</Template>
  <TotalTime>397</TotalTime>
  <Words>1520</Words>
  <Application>Microsoft Office PowerPoint</Application>
  <PresentationFormat>Pokaz na ekranie (4:3)</PresentationFormat>
  <Paragraphs>141</Paragraphs>
  <Slides>32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32</vt:i4>
      </vt:variant>
    </vt:vector>
  </HeadingPairs>
  <TitlesOfParts>
    <vt:vector size="34" baseType="lpstr">
      <vt:lpstr>Kurtyna</vt:lpstr>
      <vt:lpstr>Marketing Plan</vt:lpstr>
      <vt:lpstr>Budowa oka</vt:lpstr>
      <vt:lpstr>Slajd 2</vt:lpstr>
      <vt:lpstr>Slajd 3</vt:lpstr>
      <vt:lpstr>Slajd 4</vt:lpstr>
      <vt:lpstr>Jak zbudowane jest oko?</vt:lpstr>
      <vt:lpstr>Slajd 6</vt:lpstr>
      <vt:lpstr>OKO</vt:lpstr>
      <vt:lpstr> BUDOWA OKA </vt:lpstr>
      <vt:lpstr>Błona zewnętrzna</vt:lpstr>
      <vt:lpstr>Błona zewnętrzna </vt:lpstr>
      <vt:lpstr>Błona naczyniowa</vt:lpstr>
      <vt:lpstr>Błona naczyniowa </vt:lpstr>
      <vt:lpstr>Dno oka patrząc przez źrenicę </vt:lpstr>
      <vt:lpstr> Błona wewnętrzna</vt:lpstr>
      <vt:lpstr>Slajd 15</vt:lpstr>
      <vt:lpstr>Slajd 16</vt:lpstr>
      <vt:lpstr>Slajd 17</vt:lpstr>
      <vt:lpstr>Błona wewnętrzna </vt:lpstr>
      <vt:lpstr>Wnętrze gałki ocznej</vt:lpstr>
      <vt:lpstr>Wnętrze gałki ocznej</vt:lpstr>
      <vt:lpstr>Wnętrze gałki ocznej </vt:lpstr>
      <vt:lpstr>Slajd 22</vt:lpstr>
      <vt:lpstr>Aparat ruchowy gałki ocznej </vt:lpstr>
      <vt:lpstr>Aparat ochronny gałki ocznej</vt:lpstr>
      <vt:lpstr>Powieki</vt:lpstr>
      <vt:lpstr>Slajd 26</vt:lpstr>
      <vt:lpstr>Narząd łzowy</vt:lpstr>
      <vt:lpstr>Slajd 28</vt:lpstr>
      <vt:lpstr>Slajd 29</vt:lpstr>
      <vt:lpstr>Spojówki </vt:lpstr>
      <vt:lpstr>Slajd 31</vt:lpstr>
      <vt:lpstr>Slajd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Budowa i funkcje oka i ucha</dc:title>
  <dc:creator>Zbucki</dc:creator>
  <cp:lastModifiedBy>Ronald</cp:lastModifiedBy>
  <cp:revision>20</cp:revision>
  <dcterms:created xsi:type="dcterms:W3CDTF">2006-12-27T16:49:04Z</dcterms:created>
  <dcterms:modified xsi:type="dcterms:W3CDTF">2013-12-05T06:01:49Z</dcterms:modified>
</cp:coreProperties>
</file>