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78" r:id="rId10"/>
    <p:sldId id="263" r:id="rId11"/>
    <p:sldId id="264" r:id="rId12"/>
    <p:sldId id="274" r:id="rId13"/>
    <p:sldId id="265" r:id="rId14"/>
    <p:sldId id="266" r:id="rId15"/>
    <p:sldId id="267" r:id="rId16"/>
    <p:sldId id="269" r:id="rId17"/>
    <p:sldId id="268" r:id="rId18"/>
    <p:sldId id="275" r:id="rId19"/>
    <p:sldId id="270" r:id="rId20"/>
    <p:sldId id="276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FEAC92-FC05-4D9A-85CA-B4CDBC047F12}" type="datetimeFigureOut">
              <a:rPr lang="pl-PL" smtClean="0"/>
              <a:t>2013-10-22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B1255E-8539-4510-A4A6-C1B965173A01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9"/>
          <p:cNvSpPr txBox="1"/>
          <p:nvPr/>
        </p:nvSpPr>
        <p:spPr>
          <a:xfrm>
            <a:off x="251520" y="2924944"/>
            <a:ext cx="8640960" cy="172819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400" dirty="0" smtClean="0">
                <a:solidFill>
                  <a:srgbClr val="424242"/>
                </a:solidFill>
                <a:latin typeface="Impact"/>
                <a:cs typeface="Impact"/>
              </a:rPr>
              <a:t>KRÓTKA</a:t>
            </a:r>
            <a:r>
              <a:rPr sz="5400" spc="6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5400" spc="0" dirty="0" smtClean="0">
                <a:solidFill>
                  <a:srgbClr val="424242"/>
                </a:solidFill>
                <a:latin typeface="Impact"/>
                <a:cs typeface="Impact"/>
              </a:rPr>
              <a:t>HISTORIA</a:t>
            </a:r>
            <a:r>
              <a:rPr sz="5400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5400" spc="0" dirty="0" smtClean="0">
                <a:solidFill>
                  <a:srgbClr val="424242"/>
                </a:solidFill>
                <a:latin typeface="Impact"/>
                <a:cs typeface="Impact"/>
              </a:rPr>
              <a:t>FONOGRAFII</a:t>
            </a:r>
            <a:endParaRPr sz="540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9560" y="548680"/>
            <a:ext cx="8602920" cy="5577483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Zmieni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materi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y,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których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produkowano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 (szelak,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ebonit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cu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polichlorek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winylu),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zmieni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 t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ur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dzenia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nagrywania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odgrywania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ku,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 przekrocz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4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-minutowej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ob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ud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1947</a:t>
            </a:r>
            <a:r>
              <a:rPr lang="pl-PL" spc="8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roku,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kiedy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to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firma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Columbia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zaprezentow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 </a:t>
            </a:r>
            <a:r>
              <a:rPr lang="pl-PL" spc="15" dirty="0" err="1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65" dirty="0" err="1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skorowko</a:t>
            </a:r>
            <a:r>
              <a:rPr lang="pl-PL" spc="65" dirty="0" err="1" smtClean="0">
                <a:solidFill>
                  <a:srgbClr val="303030"/>
                </a:solidFill>
                <a:latin typeface="Georgia"/>
                <a:cs typeface="Georgia"/>
              </a:rPr>
              <a:t>wą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tzw.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longplay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mieszc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25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minut muzyki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jednej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stronie.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10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lat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ó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niej,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równi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dzi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ki Columbii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ud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utrwal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ycie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nagranie stereofoniczne.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/>
          <p:nvPr/>
        </p:nvSpPr>
        <p:spPr>
          <a:xfrm>
            <a:off x="1115616" y="620688"/>
            <a:ext cx="5364088" cy="47802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5"/>
          <p:cNvSpPr txBox="1"/>
          <p:nvPr/>
        </p:nvSpPr>
        <p:spPr>
          <a:xfrm>
            <a:off x="3131840" y="5877272"/>
            <a:ext cx="5328592" cy="720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3200" dirty="0" smtClean="0">
                <a:solidFill>
                  <a:srgbClr val="303030"/>
                </a:solidFill>
                <a:latin typeface="Georgia"/>
                <a:cs typeface="Georgia"/>
              </a:rPr>
              <a:t>Przen</a:t>
            </a:r>
            <a:r>
              <a:rPr sz="3200" spc="5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32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3200" spc="0" dirty="0" smtClean="0">
                <a:solidFill>
                  <a:srgbClr val="303030"/>
                </a:solidFill>
                <a:latin typeface="Georgia"/>
                <a:cs typeface="Georgia"/>
              </a:rPr>
              <a:t>ny</a:t>
            </a:r>
            <a:r>
              <a:rPr sz="32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3200" spc="0" dirty="0" smtClean="0">
                <a:solidFill>
                  <a:srgbClr val="303030"/>
                </a:solidFill>
                <a:latin typeface="Georgia"/>
                <a:cs typeface="Georgia"/>
              </a:rPr>
              <a:t>gramofon</a:t>
            </a:r>
            <a:r>
              <a:rPr sz="32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3200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sz="32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3200" spc="0" dirty="0" smtClean="0">
                <a:solidFill>
                  <a:srgbClr val="303030"/>
                </a:solidFill>
                <a:latin typeface="Georgia"/>
                <a:cs typeface="Georgia"/>
              </a:rPr>
              <a:t>lat</a:t>
            </a:r>
            <a:r>
              <a:rPr sz="32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3200" spc="0" dirty="0" smtClean="0">
                <a:solidFill>
                  <a:srgbClr val="303030"/>
                </a:solidFill>
                <a:latin typeface="Georgia"/>
                <a:cs typeface="Georgia"/>
              </a:rPr>
              <a:t>30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143000"/>
          </a:xfrm>
        </p:spPr>
        <p:txBody>
          <a:bodyPr/>
          <a:lstStyle/>
          <a:p>
            <a:r>
              <a:rPr lang="pl-PL" dirty="0" smtClean="0"/>
              <a:t>Przekrój płyty winylowej</a:t>
            </a:r>
            <a:endParaRPr lang="pl-PL" dirty="0"/>
          </a:p>
        </p:txBody>
      </p:sp>
      <p:pic>
        <p:nvPicPr>
          <p:cNvPr id="29698" name="Picture 2" descr="http://fundir.org/img/o03gpsh3zeeqk=f5hy54o0wi/plyta_winylowa_pod_mikroskopem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41536"/>
            <a:ext cx="7302052" cy="571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3460" y="476672"/>
            <a:ext cx="7673340" cy="5649491"/>
          </a:xfrm>
        </p:spPr>
        <p:txBody>
          <a:bodyPr>
            <a:normAutofit fontScale="92500" lnSpcReduction="10000"/>
          </a:bodyPr>
          <a:lstStyle/>
          <a:p>
            <a:r>
              <a:rPr lang="pl-PL" sz="4000" dirty="0" smtClean="0">
                <a:solidFill>
                  <a:srgbClr val="303030"/>
                </a:solidFill>
                <a:latin typeface="Georgia"/>
                <a:cs typeface="Georgia"/>
              </a:rPr>
              <a:t>Istni</a:t>
            </a:r>
            <a:r>
              <a:rPr lang="pl-PL" sz="4000" spc="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z="40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wiele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standardów</a:t>
            </a:r>
            <a:r>
              <a:rPr lang="pl-PL" sz="40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yt</a:t>
            </a:r>
            <a:r>
              <a:rPr lang="pl-PL" sz="40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–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r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ó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ne</a:t>
            </a:r>
            <a:r>
              <a:rPr lang="pl-PL" sz="40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mi</a:t>
            </a:r>
            <a:r>
              <a:rPr lang="pl-PL" sz="4000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rozmiary (najc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4000" spc="2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ciej</a:t>
            </a:r>
            <a:r>
              <a:rPr lang="pl-PL" sz="40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7,</a:t>
            </a:r>
            <a:r>
              <a:rPr lang="pl-PL" sz="40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10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lub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12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cali),</a:t>
            </a:r>
            <a:r>
              <a:rPr lang="pl-PL" sz="40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rę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dk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ść</a:t>
            </a:r>
            <a:r>
              <a:rPr lang="pl-PL" sz="40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obroto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czy wymiary</a:t>
            </a:r>
            <a:r>
              <a:rPr lang="pl-PL" sz="40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otworu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rodku</a:t>
            </a:r>
            <a:r>
              <a:rPr lang="pl-PL" sz="40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yty.</a:t>
            </a:r>
            <a:r>
              <a:rPr lang="pl-PL" sz="40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Pojaw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ił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nawet specjalne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ks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4000" spc="6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ki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zawiera</a:t>
            </a:r>
            <a:r>
              <a:rPr lang="pl-PL" sz="4000" spc="2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ce</a:t>
            </a:r>
            <a:r>
              <a:rPr lang="pl-PL" sz="40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wiele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nagr</a:t>
            </a:r>
            <a:r>
              <a:rPr lang="pl-PL" sz="4000" spc="5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z="40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kolejnych stronach,</a:t>
            </a:r>
            <a:r>
              <a:rPr lang="pl-PL" sz="40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czy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z="4000" spc="5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40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popularne</a:t>
            </a:r>
            <a:r>
              <a:rPr lang="pl-PL" sz="40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kartki</a:t>
            </a:r>
            <a:r>
              <a:rPr lang="pl-PL" sz="40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muzyczne.</a:t>
            </a:r>
            <a:r>
              <a:rPr lang="pl-PL" sz="40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Sposób dzi</a:t>
            </a:r>
            <a:r>
              <a:rPr lang="pl-PL" sz="4000" spc="7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ania</a:t>
            </a:r>
            <a:r>
              <a:rPr lang="pl-PL" sz="40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z="4000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40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zawsze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ten</a:t>
            </a:r>
            <a:r>
              <a:rPr lang="pl-PL" sz="40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4000" spc="0" dirty="0" smtClean="0">
                <a:solidFill>
                  <a:srgbClr val="303030"/>
                </a:solidFill>
                <a:latin typeface="Georgia"/>
                <a:cs typeface="Georgia"/>
              </a:rPr>
              <a:t>sam.</a:t>
            </a:r>
            <a:endParaRPr lang="pl-PL" sz="4000" dirty="0" smtClean="0">
              <a:latin typeface="Georgia"/>
              <a:cs typeface="Georgia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40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sz="5400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sz="5400" spc="0" dirty="0" smtClean="0">
                <a:solidFill>
                  <a:srgbClr val="424242"/>
                </a:solidFill>
                <a:latin typeface="Impact"/>
                <a:cs typeface="Impact"/>
              </a:rPr>
              <a:t>T</a:t>
            </a:r>
            <a:r>
              <a:rPr sz="5400" spc="60" dirty="0" smtClean="0">
                <a:solidFill>
                  <a:srgbClr val="424242"/>
                </a:solidFill>
                <a:latin typeface="Impact"/>
                <a:cs typeface="Impact"/>
              </a:rPr>
              <a:t>A</a:t>
            </a:r>
            <a:r>
              <a:rPr sz="5400" spc="40" dirty="0" smtClean="0">
                <a:solidFill>
                  <a:srgbClr val="424242"/>
                </a:solidFill>
                <a:latin typeface="Impact"/>
                <a:cs typeface="Impact"/>
              </a:rPr>
              <a:t>Ś</a:t>
            </a:r>
            <a:r>
              <a:rPr sz="5400" spc="0" dirty="0" smtClean="0">
                <a:solidFill>
                  <a:srgbClr val="424242"/>
                </a:solidFill>
                <a:latin typeface="Impact"/>
                <a:cs typeface="Impact"/>
              </a:rPr>
              <a:t>MA</a:t>
            </a:r>
            <a:r>
              <a:rPr sz="5400" spc="4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5400" spc="0" dirty="0" smtClean="0">
                <a:solidFill>
                  <a:srgbClr val="424242"/>
                </a:solidFill>
                <a:latin typeface="Impact"/>
                <a:cs typeface="Impact"/>
              </a:rPr>
              <a:t>MAGNETYCZNA</a:t>
            </a:r>
            <a:r>
              <a:rPr sz="5400" spc="7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5400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sz="5400" dirty="0">
              <a:latin typeface="Impact"/>
              <a:cs typeface="Impac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0000" lnSpcReduction="20000"/>
          </a:bodyPr>
          <a:lstStyle/>
          <a:p>
            <a:pPr marL="13970" marR="92710" indent="1270">
              <a:lnSpc>
                <a:spcPct val="104200"/>
              </a:lnSpc>
            </a:pP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Równolegle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rozwoju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ur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dz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analogowych eksperymentowano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rejestrac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ku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mie magnetycznej.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Koncepc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ur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dzenie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magnetycznego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Edison o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os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jeszcze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przed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wynalezieniem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fonografu.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1898</a:t>
            </a:r>
            <a:r>
              <a:rPr lang="pl-PL" spc="8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roku Valdemar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Poulsen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opatentow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pierwsze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takie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ur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dzenie nada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ce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ytku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–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telegrafon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.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Ch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pozwal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on rejestrow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adn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przy jednoczesnym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eniu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czasu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nagrania,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zdob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 popularn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ci.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funkcjonow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wtedy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mikrofony</a:t>
            </a:r>
            <a:endParaRPr lang="pl-PL" dirty="0" smtClean="0">
              <a:latin typeface="Georgia"/>
              <a:cs typeface="Georgia"/>
            </a:endParaRPr>
          </a:p>
          <a:p>
            <a:pPr marL="13335" marR="12700" indent="0">
              <a:lnSpc>
                <a:spcPct val="104200"/>
              </a:lnSpc>
            </a:pP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pozwala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ce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wykorzystanie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tych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liw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ci,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nagrania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 bardzo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ciche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nadaw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tylko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odtwarzania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uchawki.</a:t>
            </a:r>
            <a:endParaRPr lang="pl-PL" dirty="0" smtClean="0">
              <a:latin typeface="Georgia"/>
              <a:cs typeface="Georgia"/>
            </a:endParaRPr>
          </a:p>
          <a:p>
            <a:pPr>
              <a:lnSpc>
                <a:spcPts val="1200"/>
              </a:lnSpc>
              <a:spcBef>
                <a:spcPts val="49"/>
              </a:spcBef>
              <a:buNone/>
            </a:pPr>
            <a:endParaRPr lang="pl-PL" dirty="0" smtClean="0"/>
          </a:p>
          <a:p>
            <a:pPr marL="12700" marR="130810" indent="0" algn="just">
              <a:lnSpc>
                <a:spcPct val="104200"/>
              </a:lnSpc>
            </a:pP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nast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pne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dekady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przezwyc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ono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te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trudn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 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wydaw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magnetofonowa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wyprze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yty.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Tak 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st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o,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magnetofony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ywane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studiach </a:t>
            </a: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nagraniowych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przem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le,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zwykli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uchacze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wc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ąż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byli przyw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zani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winyli.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2/20/Telegrafon_8154_cropped.jpg/640px-Telegrafon_8154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7656512" cy="5742384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2195736" y="6093296"/>
            <a:ext cx="4392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err="1" smtClean="0"/>
              <a:t>Telegrafon</a:t>
            </a:r>
            <a:r>
              <a:rPr lang="pl-PL" sz="2800" b="1" dirty="0" smtClean="0"/>
              <a:t> 8154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lang="pl-PL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T</a:t>
            </a:r>
            <a:r>
              <a:rPr lang="pl-PL" spc="60" dirty="0" smtClean="0">
                <a:solidFill>
                  <a:srgbClr val="424242"/>
                </a:solidFill>
                <a:latin typeface="Impact"/>
                <a:cs typeface="Impact"/>
              </a:rPr>
              <a:t>A</a:t>
            </a:r>
            <a:r>
              <a:rPr lang="pl-PL" spc="40" dirty="0" smtClean="0">
                <a:solidFill>
                  <a:srgbClr val="424242"/>
                </a:solidFill>
                <a:latin typeface="Impact"/>
                <a:cs typeface="Impact"/>
              </a:rPr>
              <a:t>Ś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MA</a:t>
            </a:r>
            <a:r>
              <a:rPr lang="pl-PL" spc="4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MAGNETYCZNA</a:t>
            </a:r>
            <a:r>
              <a:rPr lang="pl-PL" spc="7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lang="pl-PL" dirty="0"/>
          </a:p>
        </p:txBody>
      </p:sp>
      <p:sp>
        <p:nvSpPr>
          <p:cNvPr id="4" name="object 4"/>
          <p:cNvSpPr/>
          <p:nvPr/>
        </p:nvSpPr>
        <p:spPr>
          <a:xfrm>
            <a:off x="1115616" y="1196752"/>
            <a:ext cx="5478016" cy="5112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Prostokąt 4"/>
          <p:cNvSpPr/>
          <p:nvPr/>
        </p:nvSpPr>
        <p:spPr>
          <a:xfrm>
            <a:off x="6035040" y="2636912"/>
            <a:ext cx="3108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 smtClean="0">
                <a:solidFill>
                  <a:srgbClr val="303030"/>
                </a:solidFill>
                <a:latin typeface="Georgia"/>
                <a:cs typeface="Georgia"/>
              </a:rPr>
              <a:t>Magnetofon</a:t>
            </a:r>
            <a:r>
              <a:rPr lang="pl-PL"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szpulowy</a:t>
            </a:r>
            <a:r>
              <a:rPr lang="pl-PL"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pl-PL"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Saba</a:t>
            </a:r>
            <a:r>
              <a:rPr lang="pl-PL" sz="28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2800" spc="0" dirty="0" smtClean="0">
                <a:solidFill>
                  <a:srgbClr val="303030"/>
                </a:solidFill>
                <a:latin typeface="Georgia"/>
                <a:cs typeface="Georgia"/>
              </a:rPr>
              <a:t>lat</a:t>
            </a:r>
            <a:r>
              <a:rPr lang="pl-PL" sz="28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2800" spc="0" dirty="0" smtClean="0">
                <a:solidFill>
                  <a:srgbClr val="303030"/>
                </a:solidFill>
                <a:latin typeface="Georgia"/>
                <a:cs typeface="Georgia"/>
              </a:rPr>
              <a:t>60</a:t>
            </a:r>
            <a:endParaRPr lang="pl-PL" sz="28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lang="pl-PL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KASETA</a:t>
            </a:r>
            <a:r>
              <a:rPr lang="pl-PL" spc="5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MAGNETOFONOWA</a:t>
            </a:r>
            <a:r>
              <a:rPr lang="pl-PL" spc="7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lang="pl-PL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CD</a:t>
            </a:r>
            <a:r>
              <a:rPr lang="pl-PL" spc="4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Choci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opracowana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fir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m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Philips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1963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roku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kaseta magnetofonowa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zmien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nieco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funkcjonow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 wc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ąż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równolegle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analogowych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(i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usznie,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bo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 rozmiar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pud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ka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kasetowego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pozwal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ycie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ciekawej o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adki).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Dopiero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yta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kompaktowa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zaprezentowana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 firmy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Sony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Philips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1982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roku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zd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wyprz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winyle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dirty="0" err="1" smtClean="0">
                <a:solidFill>
                  <a:srgbClr val="303030"/>
                </a:solidFill>
                <a:latin typeface="Georgia"/>
                <a:cs typeface="Georgia"/>
              </a:rPr>
              <a:t>masowego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ytku.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Poc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tkowo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rozmiar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12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cali, podobnie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jak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yta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gramofonowa,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tak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 pojemn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ść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(ok.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7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GB,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12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godz.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muzyki)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wydaw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 zup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niepotrzebna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producenci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zdecydowali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redni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12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cm,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co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daje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74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minuty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muzyki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(obecnie popularniejsze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bardzo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podobne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8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0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-minutowe).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Magnetofon kasetowy</a:t>
            </a:r>
            <a:endParaRPr lang="pl-PL" dirty="0"/>
          </a:p>
        </p:txBody>
      </p:sp>
      <p:sp>
        <p:nvSpPr>
          <p:cNvPr id="32770" name="AutoShape 2" descr="data:image/jpeg;base64,/9j/4AAQSkZJRgABAQAAAQABAAD/2wCEAAkGBhQSERUUExQVFBQVFxcaGRcXFxgVFRccFhcWFxcXGBcXHCYfGBklGRQXHy8gJCcpLCwsGB4xNTAqNSYsLCkBCQoKDgwOFQ8PFywcHBwpLCkpKSkpKSkpLCkpKSkpKSkpKSkpKSksKSkpKSksKSwpKSksLDUpKSwpNSw2KTUqMP/AABEIALcBEwMBIgACEQEDEQH/xAAcAAAABwEBAAAAAAAAAAAAAAAAAQIDBAUGBwj/xABaEAABAgMEAgwGCw0GBAcAAAABAgMABBEFEiExQVEGBxMiYXGBkZKhwfAUMlJTsdEjJUJic4KTosLS4RUXJDREVGNyg6OytNMWMzVDlPEmZLPUZXSElaTE4v/EABgBAQEBAQEAAAAAAAAAAAAAAAABAgME/8QAIhEBAQEAAwEAAQQDAAAAAAAAAAEREiExAlETMkGhAwQi/9oADAMBAAIRAxEAPwDaBMKCYTBisVzLuwA1CUqhwGIElqCCIeC4bVMpyKhUaKiCwpKRCtzhrwxA90nniqtq2roCWzVStIqQOOkFnzqbN2glvTU6hEQzDjgwF0Q3Z0m2BeWsKUc8YtPCUaCIer1PEFmxK4qNYsGpJKcgISicR5Qh0T6PK9MMw7p4JpApDH3Rb8riwOPVBG0m8d9lngcOPCCcakUgRFcthlKkJU4lKnK3Are3qZ3Sc4kl9PlJ5xFQCmEqbgGYR5aekIPwpGlaekPXEQ2W4adlkqwIh4zrXnEdJPrhszzXnG+mn1wEJVlkeIoiDSy8MiDEs2i151vpp9cGidbOIcR0hEXUByz3XMFqFOKG3NjYA3piz8Pb8tPOIV90W/LTziKu1UeBupwBrC7jtMuuLX7ot+WnnEEbQa8tHSEDapU2OVnfmLBpCGrqcr5up4SEqXTooUeSH12kzluiOcRFnW0vFG5vJStCipNAF13i2yLpI0OE11gYGCdp26pFd8MCAcRgTkDqJqIG7J1jOmYzww48RhwiMxO7DCQrc1XlOLWVFYRvQ5fvE1QoqI3RVKXSKmmZMSW9hbQrvirfLUklKSoFfuiqlVKAwBw4qkkzBdonEKUpIUCpFL3BWtPRyRDnbbaaUUrKgQAcELIxCyBeApeIbWQnM3TFfLbEkoWghVQlQKsEoJShACUEIAv1Whpaicy2NdIlv7F2VXyQqq0JTeKipaQCom6tRKgTeNceKKJcrPIcJCFVIAJBCkkVUtNCFAEKvNrBBxF3GD8MReSkKBKioChqKpF4gkZYRCkdj5ZUS08Qkil1SAs4KdUmqyQVb50kk740xViSWbI2NBpQcUrf3nDRISE0Up0gYAFRo6d8cchogLzCDhusCAbTDiTCAIcEFGEiDg6QIIamZgISpRySCeYVjlzs04qSlSFKvvrdWSDQ79YGPBv43ezKY3ORmFam1DnFO2MSZff2YzqbZJH6ziT9AxK6/wCOehMzyy/aBClXUIKU4mgKnEIw1HemHJF5Rcs5F5W+qo4nG88SK444JOcQUuVZnXBmpxocd59xeHIBFjZwpOSCfIlmlfu3nDB11ETMKMrOLvK3z7YGJwF9xWHJFgysielk3jvZVBIqdEu4qp5xFKh8/c1aqeNMI+awpXbF04aWmv8ARyivmyifrRUVE0FJs4A3gTMqqCTX8XSe0RczyqTc/nhLO41wwQwMtGMU06kGz2KVAMy7gcTghtPpMWs8o+GWnwMOjrYEREQ1uWbwvOfzTYhS04Wl8I3/ADTghBBu2WNbq/5xEOLAu2mfft11/jbkMFbtj/4dZp/R/QTHP0EHMq4s46Dtjf4ZZv6n0BGCCAlRCSFDQaZ8his/XoFKdauj9sGlCDpV0R2mDS5rg1iCEFlGtXRHrgtyRhidOFwYdcLCa64IpxgEYcPREbqxts4My7LJl1HcU0vpcuFWeYpqMYkDgg7mECXG8G20kHCWURSlFOkilKeTnwwyvbRBr+DHR/mnC7l7mMQUQkpgu10D78Cq4S4+UP1Yjr22Fn8nHyh9UYW7AIgcq3KtthYP4umvwivVFXbu2G7MBopbS0pld9KkqUVVApTHQYyyzQ1h1Ywgcq9M2dOB5ltwZLQlXSAMSKVjL7WE5ulmsV9wFI6CiB1UjVwcTZRCFJh67CFpgGimAIcUmAEQDRg4dIgoim7sGBBgwZTAJrBiCpBpMVGT2znrtnujyihPOoRTvgC1JdOhlpv5jDq+0RY7Zxq1Lt+cmGx1xTzj/tlOq0NMPniuS6G/SuI7fHinacpZritK5hv5kupZ6zF4k3bQP6GTPzJQdq4oZlulnMp85MTB4N6220OtUXU8fw201D3EvMJ4MEMNjrrBpWPIpZjY8qYc+awlPpMXE2fbG0D5EtMDmYYT2xXTbFZSSSMlPzB/etNj0xMmVfhdrK/RTI/eMt9kCoc6CZSTGAq/MEgDD+9aRhqidOJPhNrH3joHy7SeyIsyj2Gzk63HjzzjQiTMGrlrHgcHHWdSOyKGiDSygB7s14B4cnnhV7C1CMaLb/nHIJBxskYZjrnh6oKu8tXPxm/51z1wEDbFFbKs0+9I+YPVHP204jPLsjoO2APaazTx/wAJ9UYdaEhZuqvJoKGlK4CuHHhBmmQRDggNio/2hXJlFQQgymBC4oTSCIhyo1QajopANmGVCHlQgDhwiUNlNYbJiRdhKmoYIqxDiSTog3WsIclog6xtIzd5h9quKHAoDgWn1oMdLKY4xtOztyfcbrg60TyoUCOpSo7RWDnfTcKzgGCMGRLRBQsGEkQDd2BC4EFNBMKEHSFJgoJbhJah9K6GDW7XRAYDZqi/OWc3rfKqfqAGM2Zi8u1nNFx1A1eyTSW/QmNTbAv27Io0IacWeCoV6ox0iu/JTivOOSqcvLedeOQxyEHX5/akPN3m7NR5a3VU+EnG0jqEPOOXl2uvWFp+UnAj0JhyTZ/CrHb1Myquk646epMQpFd6Wn1+W7LDpzTrnoERrUxQqLKSPdKWeO/Oox+bCQsFVrKrnfHFfnruvgiTKNVmLITTJqWV05hxf0Yg2esli0FeUuXp8aecV2RRIUmpsoVOOPHfnk58iYSlVfuqdZHzp8+qJCE1fske8lz0pxR7IisYs2ida2eu0FHsgHAPZLI+J1zx54Q1latRpRy0n1Q6jF2xx71nrnl+qEMDe2r8T+fVBEXZ8j2js4++V6FjsjGWhLBDtEC6LiD0mkqPWTG32df4DZ/wi/S96owiiCoXagXEZmuNxNeuLEpgL75Q+EQ0nvyRINB36soqGVDhg7vDCXDjl2Q9LTYbqpTaHRSgSoqAGI329Na4HpQDak0gXTAVbmODDQ4r3aYbNsmtdyR1xA4tJ0w2gGHU20ne1l0GgIVvlC8STRWGVKjmiVKW01WplEEE0qVuUFchqrDRCUkwCIQhZhwjhpFDTyd6YRLjvxw6tGjXEZlVDEo0mwqd3K0pVZyK7h4nAUelQj0JHmJUxdUlwZoUlQ5CFekR6bl3gtIUMlAEcRFR6YjH0URCFCHSIIiDJsmE3oduQ2UwBXjBQLsCCFlMGBCQqAIKcBgoSmFEwHP33vbqYc/N5FZ6r3aYyTYuWUrHxptAqNTUopXpXF869V+3HfJl9yHxklNOeKS0R7WS6R/mPzauglpkQdp5GgYapa0onQzLsA8FyUcc9KoztlKpZrqvKmZUdBl509ZjQzK6WxOK8yxMU/ZSaG/SqM6pF2ywMqzi/wB1JAelcFrRSaKWnZaNCZeTrr3rT7nbFLZBBs+aNK3nZEcfsjrhjRtppbLQ80w2OhZ61fSjNWbhZa/fTMonT7lh1cBdyiPwuyBTJmQ5KvOq7IrpFYMrPmmapPlKpxxUWsqn2yssaAxZ/wDC8qKSyzWz5w61yHW+6deMET2vxix/1JbrnXIRKg3LW1b2n/uCoWz+MWP8FJ9c65DUsPY7W4h/PmALZuitgSJ1POfxviObSOVdXfCOmbL012OynA+5/wBWYEcxksuXs+2EKlbnQ0xpUwunN1d8YNWfHzaocCe+XPGkIoeL7fQMM4RcqMcqaRhza4kqpqA/2AzA64ZcB0DuOzCACGkak9HH0wpbbehA5q69EIQCNfcwd1VKUyPLx4QDRaSdCeYQA1TAU10pTHQaUzxh3cTgTlwji5INLWNYgQG6Cn2Qopwh0I7984SE4GppzxRHu4xFCN/E1Y7+mIal0UD9sQPFGGORBj0HsCn91s6WUcSGkpPG3VB/hjz4pXfvyx2PaZnL0ipFcWnlDkWErHWVRGfpvqwIATA0wYAwlQhREJVAIuwIVeMCCG0ikOCBBpMFGEwS0wu9SGph26kk6ATzCsByZlysna7nnZtpscQeRXqJhiZl7zNlt+Vuij+2nQn0IpAkFUsWp/z58k5Y3ULVp/UET2Wb07ZLegNSJIp5Ti3zxYQd/wAETDt6btdz9DPAH9Z5toY8kVFp4WdLjyn55VP1UsNDtidIrvMWk4fdhoV+HnqnqTEa0E/g1nIHuvCTx7pOpR6EQRoplYFtTZ82xMEHgbkUI9JjPsmllY6Z1AyB8WRV64t5tXtjay9UvaGr3IbaipnE0stI/wCdePQlEDtgL+XHtxIp8hmU6pVas4z9jn2smOFyzxo8p4xpEf44yPJQ1p8izlK7YzdkY2Y8P0tnj5r5gLOXA8Ksj4GQ65x2ESoG52rTSn/7/wBsOsCk1ZGrcLO1/nbvZWGJdXsdqY+4VoypPp54B3ZWn/hyXzwmXB++mM45VLLoMjyCurhEdW2Sp/4cZxyml6P0r/NhHJ0rygVYhRIBurPxR6L8KQFUwSvg3o7V4w1MrJpnkOLi764cl3SBpx4e+qNICm16ldFJ9K4IFWpXRH1oJx0jWervqhjdTw6oCZfV5JPNp41QVHaeLQcg+lEdoGhJJqeGJBcNMdHLXggGlNr0g86fXBpSvUqnGNXHDTjp71hBBOEA/cUMcecdkBSl6uv7IQMNPekBKu/2aoaEOEjR19lIYUDhhSJVKcffGG1JiUJjpu0dNezTLPlIQ4PiKuH+MRzMdff7I1e1dPblajOODiXGzypKk/OSmCXx301hKoc8J4BBboDlDHLTRyhJh+7CAiGBqsHBlMCGAqQYVCgiDKYikiK3ZLNXJV9XktOGvxTFpcjN7Yb12zZk626c5A9BhFc7n07nYkgnIrVMO8wUkaNTgi9aF222E6GENDi3GQK9Ws1iu2WS9JSzWdIlThwvFoDT70xYTDntvPOebanVcHsUsGR1mkI7VQ2VhZswSfHdkE8xddIqImLReVZKdbcsflp5xR6hDCEhNmn3082ASDUhqSUoYcaqRYSzdZ6ykambM+k6fTWCGd2CnrYX+gnRX4SbQmINpmlmsajMTp5m2kxIkVVZtNetpI+VnU/ZDNrCtnyY1m0Tpx9laR2EQRonP8eX7wKHBvbMpGcstXtY5XPd5IczT5xqeGNFOKpbk0fJEweaz6dkUEgn2tUBQnwuVGGmku+dcBOZV+F2R8BZv807DEuTdtX4NynJPJh9n8csr4CzOSsy4Yalkb21vgn+qdTBD9upvbGkcE2v/qveuOUJRTvyR121R/w0eCaUOd1Rrx4xygIwHB1xY1T7YqE4VoNdMq/ZDtKAc+f254Qlgb3Dvq0RJblCE5Y6su+cVEVxutKDDvhBKZoOGJS2SRTmpBlhRyB1ZdnqgITVNXfuYcW4K4Dv39MLVLkVqOUwXgprl6e+UAxdxx5uzvwQbjemH9wNcAdHfqgFg5U7+rCAjK5ssO/FC0enue/DC9yNP9vRADfFANOZYd8oRXkh1QhtbfFzwBEdkSrJndxmGHfNuoUTwBQr1ViCp3hz0QS1VBxrER6lAhVIr9js1u0qw55bTajpxKAT1xZFMHIATCgoQAmDpDQe5iBBBvig4aGkqhdYQBCwYjQzGN21F0s5z3ykCmupy6o2cYPbdfuyaeF1PUFGsA3sl2OzC5yTSlh1TSG5NClBtZQKPqK6qAoKIAJrlhERFhTapi03DLzAvsTqUVac3xefTdCKjfEoFcNEYB63nQd68pQGkpTXrB9MTbPcmHReCgBwt4GgJqClog5UzrWg0xXS1pZvY1Ofc9pIlpgr8JmHCkNKvAbi20iqbuAVQ0rF3J7GZhNryqiw5uLSZYFy4boDUoEnffr72muOdzMw+l1LOKnFFCUgJSLxWQE0KkjSaaMajXG9O1TNhuvhTRWPc3CEngv0w1eLCkmoFm7E5tMpOJVLuJW4mTCUqTQquTCnHaAnGgAJprhVobE5pUpIoDO+bE3fBUgFBdmUrTWqsCUCsYmdnXWnFtuVQtCilSTSoKTQjDshBtldPHVzkZ8UMR0qasB82lOPBCdzWmbuL3RoXi5LltsDf1xVhiMNNIq2djEwJFTZSgLM20u6X5cG4iWcQVYu0wWsCla8EYcW2vzi+kR6DHQdhGwlydl0zDsy42hd64hClFZCSpF5RKqJxBwocNUFnZTex9xM1Z6yWAhhqQS4ozEvvSw6pbopulTQEZVrDUpsfWE2gFuywL7bqUVmWKErmA6MlYC7U4xV7LrDfkZhprwha0OiqF31pIukBQUCrAi8Dma1wxwivnJR5DSnPCSQkE03RYvBKlJwqvTSuI008bCA01vshqwHGC6yt0P37rbyHTdKx5J1Z6osNq7YBIzVmtuvsBxwqdBUVuJrdcUE4JWBlTRHKX7YWoUUtahqK1K9Jjf7VrT8yy4luZWw2yugShTgqVb8khKwManRA9b+Z2tLObbWpEoglKVEAre31BWmCydGoxUy+whhZUESEukCpqtU0KYUSkhVArfA1KVEUIOoqnDYzM6bQe6b39SE/wBln9NoTHTe/qwXCWNrxm+L0jJ7nfNSFvXruASQDhe8YkE6gIrrP2Myyprcl2YhLd91N/c3gKIvXFXiq7Q3M9N9NKabGY2HvFCgmfmL/uSpTpFdFfZcoYl9iTtxN+deUqmJCnKHkv8AbFMWr2wKzxSkk2caYIrTPE1Vl6+aO/sJkkkgWe2oBKiN41iUkgIF5easwTQUIqQagQ17E1U/G3+ks/ThKNhCh4848onHIjA5CgXwZwVOTsNk6EizWq3L3itZ4ex+N43D4uGeVSXsKlRimz2ibtR7G3icN7U6cTjlhpwiGdhSdMy5zf8A6xgS+10hRVemXSDiBdQKZjPTjATXdhsqAbskwTQ4FhIx0Ct0048YaOxhgVpJS9btRvEAFWG9xRgM8eDLHBhza3Y866eRv6kRhtaMZl14gkgj2IDXX+71kRBMesBsXrslLVuilUoTU72qT7CaAVXjjkMN9vUqsZpNbsrKilLt5CRXygfYTdocqVrwQ197SV1unj3P6kZLbJ2INScsh1kuD2QIVW5SikrINAgaUgcsUbxVlsD/ACmB+zbAjnO25JoAl1IuZuIITdGYQpNQniUIx8iguJqlSiK0phpHFDNooLZukqqaHE1TRQ1U5OMGM7Nxu/P1x5Z1+XbNrJ7dLMlz5KVIPxFrSOoCNUBGD2lpi9Z6k6UPuDpBCvSTG/SIry0VIMDDghwCDIr9sRSQmumBBkcPXAgppTcI3OJV2EFGEJUNAHVHO9un8Ub+E9Xrjo8c426/xRv4X1fbBXHW15xIkrYcaBCFXa1rvUqOV04qBphhDVnpqRUVAqe/VFwJoUqEIH7NGPHvY02iWPPfhjCzSu7sZJSgb1aNCQAMAI9QJxHL2x5wbnri0kpRgQcEIwoRqTnHoO3J9tqTdfC03EtLWldRcVvSU0ORvGgFM6iMfU8b+ckrzBbVql2ZecrW+64rpLUR1ERE8Li4amiUi9iQAMaaIkM2gBq4OCNueM9u3fvxR6E2nJu/ZbXvFup+epQ6liONOT3Jq0cnfhjp+1Dsrl0MvMvPttubpfSHVhAUlSECqSsgEhSTUVqMNcZ+p0189KLb0nFCblgkkFDSlVFQQS4aEEZH2OtY5w/az603VOOqTSl0qWQRUqNanEXiTjpMb/bF2SNPz6iw5ujaG0IKkq3hUCtSglQwUN/SvqjNuTwzqrn9ZizxL2zYCjoPMY7ltINnwNQNa7oTQxyg2nTIk8Zjr20tMhTLue9I0E+Neww/VgR0Pce+EEWYkBY1K6KoCqH3JPGkw2N6irTTVo7IqZBzdGm1+W22rpIST1mL1TYOgjLG5FNsclb0owaL/um8gKYJAGZ1CG9oCmoccrhxCJiZIHG65ylA7YPwQeSugwzRXHOuPCIWiuIh+THVUdVe2JHgg8250m/XCxKUUKJNMfdJrXe06gYloZcEMgV5/t+jFgEnzfOtPf8A3hK5cmlEpGOO+Oo1Hi9cLRDpGU20JHdbLmdaAlwfEcQT829G5LJ0IT01fVim2ZM/gE1VKKFhwHFRpeSU1y0Xq8kXkOC7XzBW6pNAaYmuVMsYTs8l7jycPckaaVCisj94OcRXt2XdNUuLTxCnJUHGGpqT0qccVTWa81SaZeiK5Z/1y2+Zn8Ol7Rj1UTaNS2lD4yVj6Ajq3V2c0cb2j1lMw+CDv2EKHxHCk/xER2ZPfREpQA4fVBlskc8HTVlq0wRT3yiIaPfOBDvN1wI0CpCFwoKHN39EKIjmI251z7iMDtvsAsMpVUjdchnQCpHUR646KRHP9txr2Jj4U6R5JjU9VxZLVFXc7tRjx6eSJdRjrwpTEY8Na8GmEzDJ3VdBXCvPTtrCly2VSTxDI96RqNmnl4YViHuY5BiBU0rrplWLeTssLJCllAAqCULVU1AugIBxxJxwwzh9NgtVxeUBQ/5DhBUL9AKY3TdRRRod+N6KGlpil3Sgi4Z2PPKAIpVQBCa0OVdNBkNcRbRstQWpLYK0Amig2tN4aDdUAQeD0xNl5mcAACXKAUB3Mmgy8mOf3z64f29P+v8AoTl+vvnWflWWlKrYUEOC6SK5hWBJFagkZgxHN1ScRXhMWFoWdNPLClodWaUG8VkKnQkaSYsWdjiLoqJwrrkJZQSAUKNanMhd0EaamhwFdTc7cPufPK8PP431n2VUpq0iHH1ikX0/sUUCNwam1g1qVy5Rp3tAgqrhnjnzxAc2LzR/J3/kl9eEbZU6s847ntEODwR4ClQ5jhjSlRXgxPXHJTsKndEo/r/u1ZcUdX2pNiTIlVqnW2lK3VQSh5KCUBISFm6vJRUKH9QRik6dMVMJGakjjIHphpVqMjN1ocbiO0xCVYFmpx3CRH7NgdkNKl7MT7mQHJLiM4upp2QSwzmGBxvNj6UMWLPI8GZO6I8RON5NDw5xEX9y/wDw/wD+NEZ2bs0VIVZ9eOWiz5F25b8snxphgcbrY9KoaTsklTU+FS9K+ea1D30USrZs5IrusgDwKl+wxEc2TWfU1flBqotnmzwwi8VaVey6SGc5Kj9u19aGFbOJAH8dlMvzhr60ZtWymzwK+Ey9dQW2NHBw0irVszk7wrNM3ait1aa0004YcDW0O2FZw/Lpb5VJ9BhH3xbOJFJ2X6cZNOzWz8azSaDKiwCcTwYYXdemKaZ2ay2iaQfjH1Q4z8proK9suzh+VtniC1fwpMUey7Z/JzEm8yw6XXXUhKUpaexqpNcSgDxa6YzMrsxlcb0xjopeI5cK6soZf2RtKODhUOBDp+jDjPyayzki55tzoK9UQLTYUlIvIUkEgVKSNZpUjUI3P3TCvFS8riYfPobiJb0mt1miWpjBaFEmXfQkJF4KqpTYAwVpMaTEvamauzhFfydQ4t+hR5KknjMdhu6se/2Ryfaslj4WtRBADRFSCBUrRQV4kk8kdZQjvjGawOlad+/2wKQAKQoCIhJ4O2BCijjgQDFOCFVxg4HpjKipFBsssVuZS2hy8AF1BSQFAlJGkEUphiI0JMQLbl1LaUEYKGKThW8k1GeeIGGnKKilkNrCURjV1SiKFW6FJpWoG8ujPgiw/sIxlef+Wc0fGjOq2zXGt4qWSVDAndVIFRwbmqnKYMbbR/NR8ur+hGu3TWhOwFjzkz8u59aB/YCX85Nf6hz60UY21/8Alh8sr+hB/fV/5b98r+jF7Fx972X87Nf6h360EdrmX85NU/8AMvH6cVQ21D+a/vj/AEYB21D+a/vlf0InYsjtaSvlzX+od+vBHaukzmZk/wDqXvrxWffUVolAf26/+3gffTc/M0/6hX/bwyptWf3rZLTu/LMP/wBSC+9VIebdP7d/+pEBO2a6fyMfLr/7eDO2W7+aJ+WV/RhlTU/71Nn+ac+Xf/qQg7UdmHOXJ43nj9OIzW2Q4fGlkj9qfqQs7Y6vMJ+UP1Ii6kjakssfkieVx0/ThY2qbL/M2+k59eIB2yHPMI6aj2QhW2M75lvnXA1bJ2r7MH5Ezy3j6TCxtb2aPyFjo1ij++M95prnX64SdsR/zbPMs/TgmtCNr6zhlIy3yST6RDo2DyA/IZX5Bv6sZZW2FMeQz0V/1IbO2DM6megrtXAbFOxGSGUnKj9g19WHE7HZUZSssP2Lf1Ywx2fTWtscTfrJhC9nE35aR+zR2iCuhIsxlOTLI4m0j0CHEy6RkhA4kgRzU7NJvzv7tr6sMHZhNn/PPRbH0IDqt6AXTrjk52UzRr+EOcl0egQ2Nkcyfyh3pkeiCOt3z3pCVE8McgctqYOcw78ov1xNsaRmZldN0du6VKWu6Oc48UXDXQJc3nlGvi4a8cz1U54sgIhWXZiWUBCchrOJJzJ1nTE4d9MTE0akVgiOHi1demAT375QqAZJ4e/PBw5ThPPAgiOUGCr6oECNIcTAUmsCBGbMVkdlGwsPG+3vXK4itAcM8jjGfG17MZ1T0vsg4EaNODYDMA5o59fJDo2AP+Ujn+yCgRV04nYA/wCWjnP1YP8AsG9rR0j9WBAiJtLGwF0nxm+kfqQv737ud5HOfqwUCGh1rYA95xunLzZQ4rYC4R46U859UCBEtVLlNr4e7cJypdw1+VEr737Okr6Q9UCBE3UoxsAY9/0vshQ2Ase/6UCBBBjYFL1yX0oH9hZfUrpGBAiVSlbCJaniHpH1wY2ES3myfjHXxwcCCjGw6W82OdXrhZ2IS3mk9frgQIQsErYhL+aR1+uFjYrL6GW6/q8mUCBFSQtOxxjzTeHvRyQsWCx5psfET6oECEKX9xGs9zR0R31xLRLgYDCBAjRg7vBB3eyBAjII58MJIoe/+0CBCrASKjPvzQIECI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772" name="AutoShape 4" descr="data:image/jpeg;base64,/9j/4AAQSkZJRgABAQAAAQABAAD/2wCEAAkGBhQSERUUExQVFBQVFxcaGRcXFxgVFRccFhcWFxcXGBcXHCYfGBklGRQXHy8gJCcpLCwsGB4xNTAqNSYsLCkBCQoKDgwOFQ8PFywcHBwpLCkpKSkpKSkpLCkpKSkpKSkpKSkpKSksKSkpKSksKSwpKSksLDUpKSwpNSw2KTUqMP/AABEIALcBEwMBIgACEQEDEQH/xAAcAAAABwEBAAAAAAAAAAAAAAAAAQIDBAUGBwj/xABaEAABAgMEAgwGCw0GBAcAAAABAgMABBEFEiExQVEGBxMiYXGBkZKhwfAUMlJTsdEjJUJic4KTosLS4RUXJDREVGNyg6OytNMWMzVDlPEmZLPUZXSElaTE4v/EABgBAQEBAQEAAAAAAAAAAAAAAAABAgME/8QAIhEBAQEAAwEAAQQDAAAAAAAAAAEREiExAlETMkGhAwQi/9oADAMBAAIRAxEAPwDaBMKCYTBisVzLuwA1CUqhwGIElqCCIeC4bVMpyKhUaKiCwpKRCtzhrwxA90nniqtq2roCWzVStIqQOOkFnzqbN2glvTU6hEQzDjgwF0Q3Z0m2BeWsKUc8YtPCUaCIer1PEFmxK4qNYsGpJKcgISicR5Qh0T6PK9MMw7p4JpApDH3Rb8riwOPVBG0m8d9lngcOPCCcakUgRFcthlKkJU4lKnK3Are3qZ3Sc4kl9PlJ5xFQCmEqbgGYR5aekIPwpGlaekPXEQ2W4adlkqwIh4zrXnEdJPrhszzXnG+mn1wEJVlkeIoiDSy8MiDEs2i151vpp9cGidbOIcR0hEXUByz3XMFqFOKG3NjYA3piz8Pb8tPOIV90W/LTziKu1UeBupwBrC7jtMuuLX7ot+WnnEEbQa8tHSEDapU2OVnfmLBpCGrqcr5up4SEqXTooUeSH12kzluiOcRFnW0vFG5vJStCipNAF13i2yLpI0OE11gYGCdp26pFd8MCAcRgTkDqJqIG7J1jOmYzww48RhwiMxO7DCQrc1XlOLWVFYRvQ5fvE1QoqI3RVKXSKmmZMSW9hbQrvirfLUklKSoFfuiqlVKAwBw4qkkzBdonEKUpIUCpFL3BWtPRyRDnbbaaUUrKgQAcELIxCyBeApeIbWQnM3TFfLbEkoWghVQlQKsEoJShACUEIAv1Whpaicy2NdIlv7F2VXyQqq0JTeKipaQCom6tRKgTeNceKKJcrPIcJCFVIAJBCkkVUtNCFAEKvNrBBxF3GD8MReSkKBKioChqKpF4gkZYRCkdj5ZUS08Qkil1SAs4KdUmqyQVb50kk740xViSWbI2NBpQcUrf3nDRISE0Up0gYAFRo6d8cchogLzCDhusCAbTDiTCAIcEFGEiDg6QIIamZgISpRySCeYVjlzs04qSlSFKvvrdWSDQ79YGPBv43ezKY3ORmFam1DnFO2MSZff2YzqbZJH6ziT9AxK6/wCOehMzyy/aBClXUIKU4mgKnEIw1HemHJF5Rcs5F5W+qo4nG88SK444JOcQUuVZnXBmpxocd59xeHIBFjZwpOSCfIlmlfu3nDB11ETMKMrOLvK3z7YGJwF9xWHJFgysielk3jvZVBIqdEu4qp5xFKh8/c1aqeNMI+awpXbF04aWmv8ARyivmyifrRUVE0FJs4A3gTMqqCTX8XSe0RczyqTc/nhLO41wwQwMtGMU06kGz2KVAMy7gcTghtPpMWs8o+GWnwMOjrYEREQ1uWbwvOfzTYhS04Wl8I3/ADTghBBu2WNbq/5xEOLAu2mfft11/jbkMFbtj/4dZp/R/QTHP0EHMq4s46Dtjf4ZZv6n0BGCCAlRCSFDQaZ8his/XoFKdauj9sGlCDpV0R2mDS5rg1iCEFlGtXRHrgtyRhidOFwYdcLCa64IpxgEYcPREbqxts4My7LJl1HcU0vpcuFWeYpqMYkDgg7mECXG8G20kHCWURSlFOkilKeTnwwyvbRBr+DHR/mnC7l7mMQUQkpgu10D78Cq4S4+UP1Yjr22Fn8nHyh9UYW7AIgcq3KtthYP4umvwivVFXbu2G7MBopbS0pld9KkqUVVApTHQYyyzQ1h1Ywgcq9M2dOB5ltwZLQlXSAMSKVjL7WE5ulmsV9wFI6CiB1UjVwcTZRCFJh67CFpgGimAIcUmAEQDRg4dIgoim7sGBBgwZTAJrBiCpBpMVGT2znrtnujyihPOoRTvgC1JdOhlpv5jDq+0RY7Zxq1Lt+cmGx1xTzj/tlOq0NMPniuS6G/SuI7fHinacpZritK5hv5kupZ6zF4k3bQP6GTPzJQdq4oZlulnMp85MTB4N6220OtUXU8fw201D3EvMJ4MEMNjrrBpWPIpZjY8qYc+awlPpMXE2fbG0D5EtMDmYYT2xXTbFZSSSMlPzB/etNj0xMmVfhdrK/RTI/eMt9kCoc6CZSTGAq/MEgDD+9aRhqidOJPhNrH3joHy7SeyIsyj2Gzk63HjzzjQiTMGrlrHgcHHWdSOyKGiDSygB7s14B4cnnhV7C1CMaLb/nHIJBxskYZjrnh6oKu8tXPxm/51z1wEDbFFbKs0+9I+YPVHP204jPLsjoO2APaazTx/wAJ9UYdaEhZuqvJoKGlK4CuHHhBmmQRDggNio/2hXJlFQQgymBC4oTSCIhyo1QajopANmGVCHlQgDhwiUNlNYbJiRdhKmoYIqxDiSTog3WsIclog6xtIzd5h9quKHAoDgWn1oMdLKY4xtOztyfcbrg60TyoUCOpSo7RWDnfTcKzgGCMGRLRBQsGEkQDd2BC4EFNBMKEHSFJgoJbhJah9K6GDW7XRAYDZqi/OWc3rfKqfqAGM2Zi8u1nNFx1A1eyTSW/QmNTbAv27Io0IacWeCoV6ox0iu/JTivOOSqcvLedeOQxyEHX5/akPN3m7NR5a3VU+EnG0jqEPOOXl2uvWFp+UnAj0JhyTZ/CrHb1Myquk646epMQpFd6Wn1+W7LDpzTrnoERrUxQqLKSPdKWeO/Oox+bCQsFVrKrnfHFfnruvgiTKNVmLITTJqWV05hxf0Yg2esli0FeUuXp8aecV2RRIUmpsoVOOPHfnk58iYSlVfuqdZHzp8+qJCE1fske8lz0pxR7IisYs2ida2eu0FHsgHAPZLI+J1zx54Q1latRpRy0n1Q6jF2xx71nrnl+qEMDe2r8T+fVBEXZ8j2js4++V6FjsjGWhLBDtEC6LiD0mkqPWTG32df4DZ/wi/S96owiiCoXagXEZmuNxNeuLEpgL75Q+EQ0nvyRINB36soqGVDhg7vDCXDjl2Q9LTYbqpTaHRSgSoqAGI329Na4HpQDak0gXTAVbmODDQ4r3aYbNsmtdyR1xA4tJ0w2gGHU20ne1l0GgIVvlC8STRWGVKjmiVKW01WplEEE0qVuUFchqrDRCUkwCIQhZhwjhpFDTyd6YRLjvxw6tGjXEZlVDEo0mwqd3K0pVZyK7h4nAUelQj0JHmJUxdUlwZoUlQ5CFekR6bl3gtIUMlAEcRFR6YjH0URCFCHSIIiDJsmE3oduQ2UwBXjBQLsCCFlMGBCQqAIKcBgoSmFEwHP33vbqYc/N5FZ6r3aYyTYuWUrHxptAqNTUopXpXF869V+3HfJl9yHxklNOeKS0R7WS6R/mPzauglpkQdp5GgYapa0onQzLsA8FyUcc9KoztlKpZrqvKmZUdBl509ZjQzK6WxOK8yxMU/ZSaG/SqM6pF2ywMqzi/wB1JAelcFrRSaKWnZaNCZeTrr3rT7nbFLZBBs+aNK3nZEcfsjrhjRtppbLQ80w2OhZ61fSjNWbhZa/fTMonT7lh1cBdyiPwuyBTJmQ5KvOq7IrpFYMrPmmapPlKpxxUWsqn2yssaAxZ/wDC8qKSyzWz5w61yHW+6deMET2vxix/1JbrnXIRKg3LW1b2n/uCoWz+MWP8FJ9c65DUsPY7W4h/PmALZuitgSJ1POfxviObSOVdXfCOmbL012OynA+5/wBWYEcxksuXs+2EKlbnQ0xpUwunN1d8YNWfHzaocCe+XPGkIoeL7fQMM4RcqMcqaRhza4kqpqA/2AzA64ZcB0DuOzCACGkak9HH0wpbbehA5q69EIQCNfcwd1VKUyPLx4QDRaSdCeYQA1TAU10pTHQaUzxh3cTgTlwji5INLWNYgQG6Cn2Qopwh0I7984SE4GppzxRHu4xFCN/E1Y7+mIal0UD9sQPFGGORBj0HsCn91s6WUcSGkpPG3VB/hjz4pXfvyx2PaZnL0ipFcWnlDkWErHWVRGfpvqwIATA0wYAwlQhREJVAIuwIVeMCCG0ikOCBBpMFGEwS0wu9SGph26kk6ATzCsByZlysna7nnZtpscQeRXqJhiZl7zNlt+Vuij+2nQn0IpAkFUsWp/z58k5Y3ULVp/UET2Wb07ZLegNSJIp5Ti3zxYQd/wAETDt6btdz9DPAH9Z5toY8kVFp4WdLjyn55VP1UsNDtidIrvMWk4fdhoV+HnqnqTEa0E/g1nIHuvCTx7pOpR6EQRoplYFtTZ82xMEHgbkUI9JjPsmllY6Z1AyB8WRV64t5tXtjay9UvaGr3IbaipnE0stI/wCdePQlEDtgL+XHtxIp8hmU6pVas4z9jn2smOFyzxo8p4xpEf44yPJQ1p8izlK7YzdkY2Y8P0tnj5r5gLOXA8Ksj4GQ65x2ESoG52rTSn/7/wBsOsCk1ZGrcLO1/nbvZWGJdXsdqY+4VoypPp54B3ZWn/hyXzwmXB++mM45VLLoMjyCurhEdW2Sp/4cZxyml6P0r/NhHJ0rygVYhRIBurPxR6L8KQFUwSvg3o7V4w1MrJpnkOLi764cl3SBpx4e+qNICm16ldFJ9K4IFWpXRH1oJx0jWervqhjdTw6oCZfV5JPNp41QVHaeLQcg+lEdoGhJJqeGJBcNMdHLXggGlNr0g86fXBpSvUqnGNXHDTjp71hBBOEA/cUMcecdkBSl6uv7IQMNPekBKu/2aoaEOEjR19lIYUDhhSJVKcffGG1JiUJjpu0dNezTLPlIQ4PiKuH+MRzMdff7I1e1dPblajOODiXGzypKk/OSmCXx301hKoc8J4BBboDlDHLTRyhJh+7CAiGBqsHBlMCGAqQYVCgiDKYikiK3ZLNXJV9XktOGvxTFpcjN7Yb12zZk626c5A9BhFc7n07nYkgnIrVMO8wUkaNTgi9aF222E6GENDi3GQK9Ws1iu2WS9JSzWdIlThwvFoDT70xYTDntvPOebanVcHsUsGR1mkI7VQ2VhZswSfHdkE8xddIqImLReVZKdbcsflp5xR6hDCEhNmn3082ASDUhqSUoYcaqRYSzdZ6ykambM+k6fTWCGd2CnrYX+gnRX4SbQmINpmlmsajMTp5m2kxIkVVZtNetpI+VnU/ZDNrCtnyY1m0Tpx9laR2EQRonP8eX7wKHBvbMpGcstXtY5XPd5IczT5xqeGNFOKpbk0fJEweaz6dkUEgn2tUBQnwuVGGmku+dcBOZV+F2R8BZv807DEuTdtX4NynJPJh9n8csr4CzOSsy4Yalkb21vgn+qdTBD9upvbGkcE2v/qveuOUJRTvyR121R/w0eCaUOd1Rrx4xygIwHB1xY1T7YqE4VoNdMq/ZDtKAc+f254Qlgb3Dvq0RJblCE5Y6su+cVEVxutKDDvhBKZoOGJS2SRTmpBlhRyB1ZdnqgITVNXfuYcW4K4Dv39MLVLkVqOUwXgprl6e+UAxdxx5uzvwQbjemH9wNcAdHfqgFg5U7+rCAjK5ssO/FC0enue/DC9yNP9vRADfFANOZYd8oRXkh1QhtbfFzwBEdkSrJndxmGHfNuoUTwBQr1ViCp3hz0QS1VBxrER6lAhVIr9js1u0qw55bTajpxKAT1xZFMHIATCgoQAmDpDQe5iBBBvig4aGkqhdYQBCwYjQzGN21F0s5z3ykCmupy6o2cYPbdfuyaeF1PUFGsA3sl2OzC5yTSlh1TSG5NClBtZQKPqK6qAoKIAJrlhERFhTapi03DLzAvsTqUVac3xefTdCKjfEoFcNEYB63nQd68pQGkpTXrB9MTbPcmHReCgBwt4GgJqClog5UzrWg0xXS1pZvY1Ofc9pIlpgr8JmHCkNKvAbi20iqbuAVQ0rF3J7GZhNryqiw5uLSZYFy4boDUoEnffr72muOdzMw+l1LOKnFFCUgJSLxWQE0KkjSaaMajXG9O1TNhuvhTRWPc3CEngv0w1eLCkmoFm7E5tMpOJVLuJW4mTCUqTQquTCnHaAnGgAJprhVobE5pUpIoDO+bE3fBUgFBdmUrTWqsCUCsYmdnXWnFtuVQtCilSTSoKTQjDshBtldPHVzkZ8UMR0qasB82lOPBCdzWmbuL3RoXi5LltsDf1xVhiMNNIq2djEwJFTZSgLM20u6X5cG4iWcQVYu0wWsCla8EYcW2vzi+kR6DHQdhGwlydl0zDsy42hd64hClFZCSpF5RKqJxBwocNUFnZTex9xM1Z6yWAhhqQS4ozEvvSw6pbopulTQEZVrDUpsfWE2gFuywL7bqUVmWKErmA6MlYC7U4xV7LrDfkZhprwha0OiqF31pIukBQUCrAi8Dma1wxwivnJR5DSnPCSQkE03RYvBKlJwqvTSuI008bCA01vshqwHGC6yt0P37rbyHTdKx5J1Z6osNq7YBIzVmtuvsBxwqdBUVuJrdcUE4JWBlTRHKX7YWoUUtahqK1K9Jjf7VrT8yy4luZWw2yugShTgqVb8khKwManRA9b+Z2tLObbWpEoglKVEAre31BWmCydGoxUy+whhZUESEukCpqtU0KYUSkhVArfA1KVEUIOoqnDYzM6bQe6b39SE/wBln9NoTHTe/qwXCWNrxm+L0jJ7nfNSFvXruASQDhe8YkE6gIrrP2Myyprcl2YhLd91N/c3gKIvXFXiq7Q3M9N9NKabGY2HvFCgmfmL/uSpTpFdFfZcoYl9iTtxN+deUqmJCnKHkv8AbFMWr2wKzxSkk2caYIrTPE1Vl6+aO/sJkkkgWe2oBKiN41iUkgIF5easwTQUIqQagQ17E1U/G3+ks/ThKNhCh4848onHIjA5CgXwZwVOTsNk6EizWq3L3itZ4ex+N43D4uGeVSXsKlRimz2ibtR7G3icN7U6cTjlhpwiGdhSdMy5zf8A6xgS+10hRVemXSDiBdQKZjPTjATXdhsqAbskwTQ4FhIx0Ct0048YaOxhgVpJS9btRvEAFWG9xRgM8eDLHBhza3Y866eRv6kRhtaMZl14gkgj2IDXX+71kRBMesBsXrslLVuilUoTU72qT7CaAVXjjkMN9vUqsZpNbsrKilLt5CRXygfYTdocqVrwQ197SV1unj3P6kZLbJ2INScsh1kuD2QIVW5SikrINAgaUgcsUbxVlsD/ACmB+zbAjnO25JoAl1IuZuIITdGYQpNQniUIx8iguJqlSiK0phpHFDNooLZukqqaHE1TRQ1U5OMGM7Nxu/P1x5Z1+XbNrJ7dLMlz5KVIPxFrSOoCNUBGD2lpi9Z6k6UPuDpBCvSTG/SIry0VIMDDghwCDIr9sRSQmumBBkcPXAgppTcI3OJV2EFGEJUNAHVHO9un8Ub+E9Xrjo8c426/xRv4X1fbBXHW15xIkrYcaBCFXa1rvUqOV04qBphhDVnpqRUVAqe/VFwJoUqEIH7NGPHvY02iWPPfhjCzSu7sZJSgb1aNCQAMAI9QJxHL2x5wbnri0kpRgQcEIwoRqTnHoO3J9tqTdfC03EtLWldRcVvSU0ORvGgFM6iMfU8b+ckrzBbVql2ZecrW+64rpLUR1ERE8Li4amiUi9iQAMaaIkM2gBq4OCNueM9u3fvxR6E2nJu/ZbXvFup+epQ6liONOT3Jq0cnfhjp+1Dsrl0MvMvPttubpfSHVhAUlSECqSsgEhSTUVqMNcZ+p0189KLb0nFCblgkkFDSlVFQQS4aEEZH2OtY5w/az603VOOqTSl0qWQRUqNanEXiTjpMb/bF2SNPz6iw5ujaG0IKkq3hUCtSglQwUN/SvqjNuTwzqrn9ZizxL2zYCjoPMY7ltINnwNQNa7oTQxyg2nTIk8Zjr20tMhTLue9I0E+Neww/VgR0Pce+EEWYkBY1K6KoCqH3JPGkw2N6irTTVo7IqZBzdGm1+W22rpIST1mL1TYOgjLG5FNsclb0owaL/um8gKYJAGZ1CG9oCmoccrhxCJiZIHG65ylA7YPwQeSugwzRXHOuPCIWiuIh+THVUdVe2JHgg8250m/XCxKUUKJNMfdJrXe06gYloZcEMgV5/t+jFgEnzfOtPf8A3hK5cmlEpGOO+Oo1Hi9cLRDpGU20JHdbLmdaAlwfEcQT829G5LJ0IT01fVim2ZM/gE1VKKFhwHFRpeSU1y0Xq8kXkOC7XzBW6pNAaYmuVMsYTs8l7jycPckaaVCisj94OcRXt2XdNUuLTxCnJUHGGpqT0qccVTWa81SaZeiK5Z/1y2+Zn8Ol7Rj1UTaNS2lD4yVj6Ajq3V2c0cb2j1lMw+CDv2EKHxHCk/xER2ZPfREpQA4fVBlskc8HTVlq0wRT3yiIaPfOBDvN1wI0CpCFwoKHN39EKIjmI251z7iMDtvsAsMpVUjdchnQCpHUR646KRHP9txr2Jj4U6R5JjU9VxZLVFXc7tRjx6eSJdRjrwpTEY8Na8GmEzDJ3VdBXCvPTtrCly2VSTxDI96RqNmnl4YViHuY5BiBU0rrplWLeTssLJCllAAqCULVU1AugIBxxJxwwzh9NgtVxeUBQ/5DhBUL9AKY3TdRRRod+N6KGlpil3Sgi4Z2PPKAIpVQBCa0OVdNBkNcRbRstQWpLYK0Amig2tN4aDdUAQeD0xNl5mcAACXKAUB3Mmgy8mOf3z64f29P+v8AoTl+vvnWflWWlKrYUEOC6SK5hWBJFagkZgxHN1ScRXhMWFoWdNPLClodWaUG8VkKnQkaSYsWdjiLoqJwrrkJZQSAUKNanMhd0EaamhwFdTc7cPufPK8PP431n2VUpq0iHH1ikX0/sUUCNwam1g1qVy5Rp3tAgqrhnjnzxAc2LzR/J3/kl9eEbZU6s847ntEODwR4ClQ5jhjSlRXgxPXHJTsKndEo/r/u1ZcUdX2pNiTIlVqnW2lK3VQSh5KCUBISFm6vJRUKH9QRik6dMVMJGakjjIHphpVqMjN1ocbiO0xCVYFmpx3CRH7NgdkNKl7MT7mQHJLiM4upp2QSwzmGBxvNj6UMWLPI8GZO6I8RON5NDw5xEX9y/wDw/wD+NEZ2bs0VIVZ9eOWiz5F25b8snxphgcbrY9KoaTsklTU+FS9K+ea1D30USrZs5IrusgDwKl+wxEc2TWfU1flBqotnmzwwi8VaVey6SGc5Kj9u19aGFbOJAH8dlMvzhr60ZtWymzwK+Ey9dQW2NHBw0irVszk7wrNM3ait1aa0004YcDW0O2FZw/Lpb5VJ9BhH3xbOJFJ2X6cZNOzWz8azSaDKiwCcTwYYXdemKaZ2ay2iaQfjH1Q4z8proK9suzh+VtniC1fwpMUey7Z/JzEm8yw6XXXUhKUpaexqpNcSgDxa6YzMrsxlcb0xjopeI5cK6soZf2RtKODhUOBDp+jDjPyayzki55tzoK9UQLTYUlIvIUkEgVKSNZpUjUI3P3TCvFS8riYfPobiJb0mt1miWpjBaFEmXfQkJF4KqpTYAwVpMaTEvamauzhFfydQ4t+hR5KknjMdhu6se/2Ryfaslj4WtRBADRFSCBUrRQV4kk8kdZQjvjGawOlad+/2wKQAKQoCIhJ4O2BCijjgQDFOCFVxg4HpjKipFBsssVuZS2hy8AF1BSQFAlJGkEUphiI0JMQLbl1LaUEYKGKThW8k1GeeIGGnKKilkNrCURjV1SiKFW6FJpWoG8ujPgiw/sIxlef+Wc0fGjOq2zXGt4qWSVDAndVIFRwbmqnKYMbbR/NR8ur+hGu3TWhOwFjzkz8u59aB/YCX85Nf6hz60UY21/8Alh8sr+hB/fV/5b98r+jF7Fx972X87Nf6h360EdrmX85NU/8AMvH6cVQ21D+a/vj/AEYB21D+a/vlf0InYsjtaSvlzX+od+vBHaukzmZk/wDqXvrxWffUVolAf26/+3gffTc/M0/6hX/bwyptWf3rZLTu/LMP/wBSC+9VIebdP7d/+pEBO2a6fyMfLr/7eDO2W7+aJ+WV/RhlTU/71Nn+ac+Xf/qQg7UdmHOXJ43nj9OIzW2Q4fGlkj9qfqQs7Y6vMJ+UP1Ii6kjakssfkieVx0/ThY2qbL/M2+k59eIB2yHPMI6aj2QhW2M75lvnXA1bJ2r7MH5Ezy3j6TCxtb2aPyFjo1ij++M95prnX64SdsR/zbPMs/TgmtCNr6zhlIy3yST6RDo2DyA/IZX5Bv6sZZW2FMeQz0V/1IbO2DM6megrtXAbFOxGSGUnKj9g19WHE7HZUZSssP2Lf1Ywx2fTWtscTfrJhC9nE35aR+zR2iCuhIsxlOTLI4m0j0CHEy6RkhA4kgRzU7NJvzv7tr6sMHZhNn/PPRbH0IDqt6AXTrjk52UzRr+EOcl0egQ2Nkcyfyh3pkeiCOt3z3pCVE8McgctqYOcw78ov1xNsaRmZldN0du6VKWu6Oc48UXDXQJc3nlGvi4a8cz1U54sgIhWXZiWUBCchrOJJzJ1nTE4d9MTE0akVgiOHi1demAT375QqAZJ4e/PBw5ThPPAgiOUGCr6oECNIcTAUmsCBGbMVkdlGwsPG+3vXK4itAcM8jjGfG17MZ1T0vsg4EaNODYDMA5o59fJDo2AP+Ujn+yCgRV04nYA/wCWjnP1YP8AsG9rR0j9WBAiJtLGwF0nxm+kfqQv737ud5HOfqwUCGh1rYA95xunLzZQ4rYC4R46U859UCBEtVLlNr4e7cJypdw1+VEr737Okr6Q9UCBE3UoxsAY9/0vshQ2Ase/6UCBBBjYFL1yX0oH9hZfUrpGBAiVSlbCJaniHpH1wY2ES3myfjHXxwcCCjGw6W82OdXrhZ2IS3mk9frgQIQsErYhL+aR1+uFjYrL6GW6/q8mUCBFSQtOxxjzTeHvRyQsWCx5psfET6oECEKX9xGs9zR0R31xLRLgYDCBAjRg7vBB3eyBAjII58MJIoe/+0CBCrASKjPvzQIECI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2774" name="Picture 6" descr="http://www.polimedia.pl/pepe/Mk125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590084" cy="5063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lang="pl-PL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KASETA</a:t>
            </a:r>
            <a:r>
              <a:rPr lang="pl-PL" spc="5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MAGNETOFONOWA</a:t>
            </a:r>
            <a:r>
              <a:rPr lang="pl-PL" spc="7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lang="pl-PL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CD</a:t>
            </a:r>
            <a:r>
              <a:rPr lang="pl-PL" spc="4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lang="pl-PL" dirty="0"/>
          </a:p>
        </p:txBody>
      </p:sp>
      <p:pic>
        <p:nvPicPr>
          <p:cNvPr id="25602" name="Picture 2" descr="http://antyweb.pl/wp-content/uploads/2013/06/obrazek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848600" cy="533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5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sz="1950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sz="1950" spc="0" dirty="0" smtClean="0">
                <a:solidFill>
                  <a:srgbClr val="424242"/>
                </a:solidFill>
                <a:latin typeface="Impact"/>
                <a:cs typeface="Impact"/>
              </a:rPr>
              <a:t>GADA</a:t>
            </a:r>
            <a:r>
              <a:rPr sz="1950" spc="20" dirty="0" smtClean="0">
                <a:solidFill>
                  <a:srgbClr val="424242"/>
                </a:solidFill>
                <a:latin typeface="Impact"/>
                <a:cs typeface="Impact"/>
              </a:rPr>
              <a:t>J</a:t>
            </a:r>
            <a:r>
              <a:rPr sz="1950" spc="55" dirty="0" smtClean="0">
                <a:solidFill>
                  <a:srgbClr val="424242"/>
                </a:solidFill>
                <a:latin typeface="Impact"/>
                <a:cs typeface="Impact"/>
              </a:rPr>
              <a:t>Ą</a:t>
            </a:r>
            <a:r>
              <a:rPr sz="1950" spc="0" dirty="0" smtClean="0">
                <a:solidFill>
                  <a:srgbClr val="424242"/>
                </a:solidFill>
                <a:latin typeface="Impact"/>
                <a:cs typeface="Impact"/>
              </a:rPr>
              <a:t>CA</a:t>
            </a:r>
            <a:r>
              <a:rPr sz="1950" spc="6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1950" spc="50" dirty="0" smtClean="0">
                <a:solidFill>
                  <a:srgbClr val="424242"/>
                </a:solidFill>
                <a:latin typeface="Impact"/>
                <a:cs typeface="Impact"/>
              </a:rPr>
              <a:t>G</a:t>
            </a:r>
            <a:r>
              <a:rPr sz="1950" spc="0" dirty="0" smtClean="0">
                <a:solidFill>
                  <a:srgbClr val="424242"/>
                </a:solidFill>
                <a:latin typeface="Impact"/>
                <a:cs typeface="Impact"/>
              </a:rPr>
              <a:t>ŁOWA</a:t>
            </a:r>
            <a:r>
              <a:rPr sz="1950" spc="6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1950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sz="1950" dirty="0">
              <a:latin typeface="Impact"/>
              <a:cs typeface="Impact"/>
            </a:endParaRPr>
          </a:p>
        </p:txBody>
      </p:sp>
      <p:sp>
        <p:nvSpPr>
          <p:cNvPr id="5" name="object 4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>
              <a:lnSpc>
                <a:spcPct val="104200"/>
              </a:lnSpc>
            </a:pPr>
            <a:r>
              <a:rPr sz="2800" dirty="0" smtClean="0">
                <a:solidFill>
                  <a:srgbClr val="303030"/>
                </a:solidFill>
                <a:latin typeface="Georgia"/>
                <a:cs typeface="Georgia"/>
              </a:rPr>
              <a:t>Po</a:t>
            </a:r>
            <a:r>
              <a:rPr sz="28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30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latach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cię</a:t>
            </a:r>
            <a:r>
              <a:rPr sz="2800" spc="1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kiej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pracy</a:t>
            </a:r>
            <a:r>
              <a:rPr sz="28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w.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Albert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Wielki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stworz</a:t>
            </a:r>
            <a:r>
              <a:rPr sz="2800" spc="4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ł 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elaznego</a:t>
            </a:r>
            <a:r>
              <a:rPr sz="28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2800" spc="1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wiernego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–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androida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otwiera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cego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drzwi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i wita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cego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sz="2800" spc="1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28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ci</a:t>
            </a:r>
            <a:r>
              <a:rPr sz="28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ludzkim</a:t>
            </a:r>
            <a:r>
              <a:rPr sz="28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osem.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Ucz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sz="28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Alberta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–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w. Tomasz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uzn</a:t>
            </a:r>
            <a:r>
              <a:rPr sz="2800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ten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wynalazek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za</a:t>
            </a:r>
            <a:r>
              <a:rPr sz="28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dzi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szat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skie</a:t>
            </a:r>
            <a:r>
              <a:rPr sz="28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i roztrzask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go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drobny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mak.</a:t>
            </a:r>
            <a:r>
              <a:rPr sz="28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dziś</a:t>
            </a:r>
            <a:r>
              <a:rPr sz="28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wiadomo,</a:t>
            </a:r>
            <a:r>
              <a:rPr sz="28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czy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w. Albert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Lauingen</a:t>
            </a:r>
            <a:r>
              <a:rPr sz="28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zastosow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sz="2800" spc="45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perforowa</a:t>
            </a:r>
            <a:r>
              <a:rPr sz="2800" spc="15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czy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zapis magnetyczny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sz="28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odtwarzania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ku.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Podobnie</a:t>
            </a:r>
            <a:r>
              <a:rPr sz="28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ma</a:t>
            </a:r>
            <a:r>
              <a:rPr sz="28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ę sprawa</a:t>
            </a:r>
            <a:r>
              <a:rPr sz="28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sz="28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„gada</a:t>
            </a:r>
            <a:r>
              <a:rPr sz="2800" spc="2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55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6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28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”</a:t>
            </a:r>
            <a:r>
              <a:rPr sz="28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stworzo</a:t>
            </a:r>
            <a:r>
              <a:rPr sz="2800" spc="30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28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sz="28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Rogera</a:t>
            </a:r>
            <a:r>
              <a:rPr sz="28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800" spc="0" dirty="0" smtClean="0">
                <a:solidFill>
                  <a:srgbClr val="303030"/>
                </a:solidFill>
                <a:latin typeface="Georgia"/>
                <a:cs typeface="Georgia"/>
              </a:rPr>
              <a:t>Bacona.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Odtwarzacz CD</a:t>
            </a:r>
            <a:endParaRPr lang="pl-PL" dirty="0"/>
          </a:p>
        </p:txBody>
      </p:sp>
      <p:pic>
        <p:nvPicPr>
          <p:cNvPr id="33794" name="Picture 2" descr="http://www.lfx.com.pl/data/gfx/pictures/large/3/3/1933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7932"/>
            <a:ext cx="7066760" cy="530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encrypted-tbn3.gstatic.com/images?q=tbn:ANd9GcRokag4dfQhhVuKOtmMTmgBG663KRlrRHhnk4h_u3WQ5kJKRUxFNlcF2t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3471318" cy="2163464"/>
          </a:xfrm>
          <a:prstGeom prst="rect">
            <a:avLst/>
          </a:prstGeom>
          <a:noFill/>
        </p:spPr>
      </p:pic>
      <p:pic>
        <p:nvPicPr>
          <p:cNvPr id="28676" name="Picture 4" descr="https://encrypted-tbn0.gstatic.com/images?q=tbn:ANd9GcSR0HE78RhXjtdrumSE3ovwPHkE-jcy6wmn5vZNZn9E9df49DydRi_w7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3896" y="1988840"/>
            <a:ext cx="6160104" cy="1910704"/>
          </a:xfrm>
          <a:prstGeom prst="rect">
            <a:avLst/>
          </a:prstGeom>
          <a:noFill/>
        </p:spPr>
      </p:pic>
      <p:pic>
        <p:nvPicPr>
          <p:cNvPr id="28678" name="Picture 6" descr="http://www.foto-kurier.pl/public/upload/wybrane_artykuly/rok_2009/Dane_o_plytach/rys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77072"/>
            <a:ext cx="7521208" cy="2557214"/>
          </a:xfrm>
          <a:prstGeom prst="rect">
            <a:avLst/>
          </a:prstGeom>
          <a:noFill/>
        </p:spPr>
      </p:pic>
      <p:sp>
        <p:nvSpPr>
          <p:cNvPr id="7" name="object 8"/>
          <p:cNvSpPr txBox="1"/>
          <p:nvPr/>
        </p:nvSpPr>
        <p:spPr>
          <a:xfrm>
            <a:off x="611560" y="260648"/>
            <a:ext cx="7560840" cy="12961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95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sz="1950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sz="4400" spc="0" dirty="0" smtClean="0">
                <a:solidFill>
                  <a:srgbClr val="424242"/>
                </a:solidFill>
                <a:latin typeface="Impact"/>
                <a:cs typeface="Impact"/>
              </a:rPr>
              <a:t>KASETA</a:t>
            </a:r>
            <a:r>
              <a:rPr sz="4400" spc="5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400" spc="0" dirty="0" smtClean="0">
                <a:solidFill>
                  <a:srgbClr val="424242"/>
                </a:solidFill>
                <a:latin typeface="Impact"/>
                <a:cs typeface="Impact"/>
              </a:rPr>
              <a:t>MAGNETOFONOWA</a:t>
            </a:r>
            <a:r>
              <a:rPr sz="4400" spc="7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400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sz="4400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400" spc="0" dirty="0" smtClean="0">
                <a:solidFill>
                  <a:srgbClr val="424242"/>
                </a:solidFill>
                <a:latin typeface="Impact"/>
                <a:cs typeface="Impact"/>
              </a:rPr>
              <a:t>CD</a:t>
            </a:r>
            <a:r>
              <a:rPr sz="4400" spc="4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400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sz="195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Niektórzy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próbu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łę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zmien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obow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zuj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cym stanie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rzeczy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(np.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wyda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pe</a:t>
            </a:r>
            <a:r>
              <a:rPr lang="pl-PL" spc="50" dirty="0" err="1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-drive’ach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),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 wydaje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kiedykolwiek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wyparte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 kolej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generac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ników.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Da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kryszt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ał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owo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czys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jakość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ku,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dobrze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traktowane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mo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odtwarzane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 niesko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czon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.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Prawdopodobnie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odej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historii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wraz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ze sklepami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muzycznymi,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gdy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rynek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nagraniowy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przeniesie 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internetu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.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to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razie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zapowiada.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rmAutofit/>
          </a:bodyPr>
          <a:lstStyle/>
          <a:p>
            <a:r>
              <a:rPr lang="pl-PL" sz="6000" dirty="0" smtClean="0"/>
              <a:t>Dziękuję za uwagę.</a:t>
            </a:r>
            <a:endParaRPr lang="pl-P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27150" marR="12700" indent="-1315085">
              <a:lnSpc>
                <a:spcPct val="102600"/>
              </a:lnSpc>
            </a:pPr>
            <a:r>
              <a:rPr sz="360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sz="3600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sz="3600" spc="0" dirty="0" smtClean="0">
                <a:solidFill>
                  <a:srgbClr val="424242"/>
                </a:solidFill>
                <a:latin typeface="Impact"/>
                <a:cs typeface="Impact"/>
              </a:rPr>
              <a:t>FONOGRAF,</a:t>
            </a:r>
            <a:r>
              <a:rPr sz="3600" spc="9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3600" spc="0" dirty="0" smtClean="0">
                <a:solidFill>
                  <a:srgbClr val="424242"/>
                </a:solidFill>
                <a:latin typeface="Impact"/>
                <a:cs typeface="Impact"/>
              </a:rPr>
              <a:t>GRAFOFON</a:t>
            </a:r>
            <a:r>
              <a:rPr sz="3600" spc="5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3600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sz="3600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3600" spc="0" dirty="0" smtClean="0">
                <a:solidFill>
                  <a:srgbClr val="424242"/>
                </a:solidFill>
                <a:latin typeface="Impact"/>
                <a:cs typeface="Impact"/>
              </a:rPr>
              <a:t>WOSKOWE WALCE</a:t>
            </a:r>
            <a:r>
              <a:rPr sz="3600" spc="7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3600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sz="3600" dirty="0">
              <a:latin typeface="Impact"/>
              <a:cs typeface="Impact"/>
            </a:endParaRPr>
          </a:p>
        </p:txBody>
      </p:sp>
      <p:sp>
        <p:nvSpPr>
          <p:cNvPr id="5" name="object 4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>
              <a:lnSpc>
                <a:spcPct val="104200"/>
              </a:lnSpc>
            </a:pPr>
            <a:r>
              <a:rPr sz="1600" dirty="0" smtClean="0">
                <a:solidFill>
                  <a:srgbClr val="303030"/>
                </a:solidFill>
                <a:latin typeface="Georgia"/>
                <a:cs typeface="Georgia"/>
              </a:rPr>
              <a:t>Pewne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jest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za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to,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kolejnych</a:t>
            </a:r>
            <a:r>
              <a:rPr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600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lat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nikt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podobnego sukcesu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os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.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Dopiero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1877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roku</a:t>
            </a:r>
            <a:r>
              <a:rPr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Thomas</a:t>
            </a:r>
            <a:r>
              <a:rPr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Edison zaprezentow</a:t>
            </a:r>
            <a:r>
              <a:rPr sz="1600" spc="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fonograf.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Wprawdzie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pa</a:t>
            </a:r>
            <a:r>
              <a:rPr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r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dni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wcz</a:t>
            </a:r>
            <a:r>
              <a:rPr sz="1600" spc="5" dirty="0" smtClean="0">
                <a:solidFill>
                  <a:srgbClr val="303030"/>
                </a:solidFill>
                <a:latin typeface="Georgia"/>
                <a:cs typeface="Georgia"/>
              </a:rPr>
              <a:t>eś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niej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id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 bardzo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podobnej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machiny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przedstaw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niejaki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Charles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Cros, ale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zamiast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marnow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czas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wprowadzaniu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koncepcji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 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ycie,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wol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dz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go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imprezach.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Wynalazek</a:t>
            </a:r>
            <a:r>
              <a:rPr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Edisona b</a:t>
            </a:r>
            <a:r>
              <a:rPr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niezwykle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prosty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(membrana</a:t>
            </a:r>
            <a:r>
              <a:rPr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wprawia</a:t>
            </a:r>
            <a:r>
              <a:rPr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drgania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ta z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oczy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rowek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obrotowym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woskowym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walcu</a:t>
            </a:r>
            <a:r>
              <a:rPr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pokrytym cyno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fol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ią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),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wr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enie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jakie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wywier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pokazach b</a:t>
            </a:r>
            <a:r>
              <a:rPr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ogromne.</a:t>
            </a:r>
            <a:endParaRPr sz="1600" dirty="0">
              <a:latin typeface="Georgia"/>
              <a:cs typeface="Georgia"/>
            </a:endParaRPr>
          </a:p>
          <a:p>
            <a:pPr>
              <a:lnSpc>
                <a:spcPts val="1000"/>
              </a:lnSpc>
            </a:pPr>
            <a:endParaRPr sz="1100" dirty="0"/>
          </a:p>
          <a:p>
            <a:pPr>
              <a:lnSpc>
                <a:spcPts val="1200"/>
              </a:lnSpc>
              <a:spcBef>
                <a:spcPts val="49"/>
              </a:spcBef>
            </a:pPr>
            <a:endParaRPr sz="1600" dirty="0"/>
          </a:p>
          <a:p>
            <a:pPr marL="13970" marR="56515" indent="-1905">
              <a:lnSpc>
                <a:spcPct val="104200"/>
              </a:lnSpc>
            </a:pPr>
            <a:r>
              <a:rPr sz="1600" dirty="0" smtClean="0">
                <a:solidFill>
                  <a:srgbClr val="303030"/>
                </a:solidFill>
                <a:latin typeface="Georgia"/>
                <a:cs typeface="Georgia"/>
              </a:rPr>
              <a:t>Prawdopodobnie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sk</a:t>
            </a:r>
            <a:r>
              <a:rPr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cz</a:t>
            </a:r>
            <a:r>
              <a:rPr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oby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tylko</a:t>
            </a:r>
            <a:r>
              <a:rPr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pokazach,</a:t>
            </a:r>
            <a:r>
              <a:rPr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gdyby nie</a:t>
            </a:r>
            <a:r>
              <a:rPr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pojawienie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konkurencji.</a:t>
            </a:r>
            <a:r>
              <a:rPr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Edison</a:t>
            </a:r>
            <a:r>
              <a:rPr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zarzucił</a:t>
            </a:r>
            <a:r>
              <a:rPr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10</a:t>
            </a:r>
            <a:r>
              <a:rPr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1600" spc="0" dirty="0" smtClean="0">
                <a:solidFill>
                  <a:srgbClr val="303030"/>
                </a:solidFill>
                <a:latin typeface="Georgia"/>
                <a:cs typeface="Georgia"/>
              </a:rPr>
              <a:t>lat</a:t>
            </a:r>
            <a:endParaRPr lang="pl-PL" sz="1600" spc="0" dirty="0" smtClean="0">
              <a:solidFill>
                <a:srgbClr val="303030"/>
              </a:solidFill>
              <a:latin typeface="Georgia"/>
              <a:cs typeface="Georgia"/>
            </a:endParaRPr>
          </a:p>
          <a:p>
            <a:pPr marL="13970" marR="56515" indent="-1905">
              <a:lnSpc>
                <a:spcPct val="104200"/>
              </a:lnSpc>
            </a:pPr>
            <a:r>
              <a:rPr lang="pl-PL" sz="1600" dirty="0" smtClean="0">
                <a:solidFill>
                  <a:srgbClr val="303030"/>
                </a:solidFill>
                <a:latin typeface="Georgia"/>
                <a:cs typeface="Georgia"/>
              </a:rPr>
              <a:t>prace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nad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fonografem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za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ął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innymi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wynalazkami, podczas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gdy</a:t>
            </a:r>
            <a:r>
              <a:rPr lang="pl-PL"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Alexander</a:t>
            </a:r>
            <a:r>
              <a:rPr lang="pl-PL"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Bell,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Chichester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Bell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Charles</a:t>
            </a:r>
            <a:r>
              <a:rPr lang="pl-PL"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Sumner pracowali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pocie</a:t>
            </a:r>
            <a:r>
              <a:rPr lang="pl-PL"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czo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nad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asnym</a:t>
            </a:r>
            <a:r>
              <a:rPr lang="pl-PL"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ur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dzeniem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zapisu i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odtwarzania</a:t>
            </a:r>
            <a:r>
              <a:rPr lang="pl-PL"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ku,</a:t>
            </a:r>
            <a:r>
              <a:rPr lang="pl-PL"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err="1" smtClean="0">
                <a:solidFill>
                  <a:srgbClr val="303030"/>
                </a:solidFill>
                <a:latin typeface="Georgia"/>
                <a:cs typeface="Georgia"/>
              </a:rPr>
              <a:t>grafofonem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cym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 rzeczywist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z="1600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ci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ulepszo</a:t>
            </a:r>
            <a:r>
              <a:rPr lang="pl-PL"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wers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j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fonografu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(oferow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ą jakość</a:t>
            </a:r>
            <a:r>
              <a:rPr lang="pl-PL"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ku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dwukrotnie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 d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z="1600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sze,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dwuminutowe nagrania).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Co</a:t>
            </a:r>
            <a:r>
              <a:rPr lang="pl-PL" sz="1600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niezwy</a:t>
            </a:r>
            <a:r>
              <a:rPr lang="pl-PL" sz="1600" spc="55" dirty="0" smtClean="0">
                <a:solidFill>
                  <a:srgbClr val="303030"/>
                </a:solidFill>
                <a:latin typeface="Georgia"/>
                <a:cs typeface="Georgia"/>
              </a:rPr>
              <a:t>k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e,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konkurencyjni</a:t>
            </a:r>
            <a:r>
              <a:rPr lang="pl-PL"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wynalazcy</a:t>
            </a:r>
            <a:r>
              <a:rPr lang="pl-PL" sz="16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nie</a:t>
            </a:r>
            <a:r>
              <a:rPr lang="pl-PL"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ugo 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kł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ócili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kradzi</a:t>
            </a:r>
            <a:r>
              <a:rPr lang="pl-PL" sz="1600" spc="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z="16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pomy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ów</a:t>
            </a:r>
            <a:r>
              <a:rPr lang="pl-PL" sz="1600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pal</a:t>
            </a:r>
            <a:r>
              <a:rPr lang="pl-PL" sz="1600" spc="5" dirty="0" smtClean="0">
                <a:solidFill>
                  <a:srgbClr val="303030"/>
                </a:solidFill>
                <a:latin typeface="Georgia"/>
                <a:cs typeface="Georgia"/>
              </a:rPr>
              <a:t>m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pierwsz</a:t>
            </a:r>
            <a:r>
              <a:rPr lang="pl-PL" sz="1600" spc="25" dirty="0" smtClean="0">
                <a:solidFill>
                  <a:srgbClr val="303030"/>
                </a:solidFill>
                <a:latin typeface="Georgia"/>
                <a:cs typeface="Georgia"/>
              </a:rPr>
              <a:t>e</a:t>
            </a:r>
            <a:r>
              <a:rPr lang="pl-PL"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stwa,</a:t>
            </a:r>
            <a:r>
              <a:rPr lang="pl-PL"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od 1888</a:t>
            </a:r>
            <a:r>
              <a:rPr lang="pl-PL" sz="1600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roku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oba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wynalazki</a:t>
            </a:r>
            <a:r>
              <a:rPr lang="pl-PL" sz="1600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sprzedawane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z="1600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1600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z="1600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tego samego</a:t>
            </a:r>
            <a:r>
              <a:rPr lang="pl-PL" sz="1600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reprezentanta</a:t>
            </a:r>
            <a:r>
              <a:rPr lang="pl-PL" sz="16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z="1600" spc="0" dirty="0" smtClean="0">
                <a:solidFill>
                  <a:srgbClr val="303030"/>
                </a:solidFill>
                <a:latin typeface="Georgia"/>
                <a:cs typeface="Georgia"/>
              </a:rPr>
              <a:t>handlowego.</a:t>
            </a:r>
            <a:endParaRPr lang="pl-PL" sz="1600" dirty="0" smtClean="0">
              <a:latin typeface="Georgia"/>
              <a:cs typeface="Georgia"/>
            </a:endParaRPr>
          </a:p>
          <a:p>
            <a:pPr marL="13970" marR="56515" indent="-1905">
              <a:lnSpc>
                <a:spcPct val="104200"/>
              </a:lnSpc>
            </a:pPr>
            <a:endParaRPr sz="12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spc="0" dirty="0" smtClean="0">
                <a:solidFill>
                  <a:srgbClr val="424242"/>
                </a:solidFill>
                <a:latin typeface="Impact"/>
                <a:cs typeface="Impact"/>
              </a:rPr>
              <a:t>FONOGRAF,</a:t>
            </a:r>
            <a:r>
              <a:rPr lang="pl-PL" sz="3600" spc="9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z="3600" spc="0" dirty="0" smtClean="0">
                <a:solidFill>
                  <a:srgbClr val="424242"/>
                </a:solidFill>
                <a:latin typeface="Impact"/>
                <a:cs typeface="Impact"/>
              </a:rPr>
              <a:t>GRAFOFON</a:t>
            </a:r>
            <a:r>
              <a:rPr lang="pl-PL" sz="3600" spc="5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z="3600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lang="pl-PL" sz="3600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z="3600" spc="0" dirty="0" smtClean="0">
                <a:solidFill>
                  <a:srgbClr val="424242"/>
                </a:solidFill>
                <a:latin typeface="Impact"/>
                <a:cs typeface="Impact"/>
              </a:rPr>
              <a:t>WOSKOWE WALCE</a:t>
            </a:r>
            <a:endParaRPr lang="pl-PL" sz="3600" dirty="0"/>
          </a:p>
        </p:txBody>
      </p:sp>
      <p:sp>
        <p:nvSpPr>
          <p:cNvPr id="4" name="object 4"/>
          <p:cNvSpPr/>
          <p:nvPr/>
        </p:nvSpPr>
        <p:spPr>
          <a:xfrm>
            <a:off x="1037888" y="986176"/>
            <a:ext cx="4830960" cy="58565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868144" y="2492896"/>
            <a:ext cx="3275856" cy="10801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2400" dirty="0" smtClean="0">
                <a:solidFill>
                  <a:srgbClr val="303030"/>
                </a:solidFill>
                <a:latin typeface="Georgia"/>
                <a:cs typeface="Georgia"/>
              </a:rPr>
              <a:t>Edison</a:t>
            </a:r>
            <a:r>
              <a:rPr sz="24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przy</a:t>
            </a:r>
            <a:r>
              <a:rPr sz="24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wczesnym</a:t>
            </a:r>
            <a:r>
              <a:rPr sz="2400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fonografie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ts val="500"/>
              </a:lnSpc>
              <a:spcBef>
                <a:spcPts val="10"/>
              </a:spcBef>
            </a:pPr>
            <a:endParaRPr sz="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ynalazki.w8w.pl/pliki/fonogra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716"/>
            <a:ext cx="7512972" cy="6824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>
            <a:spLocks noGrp="1"/>
          </p:cNvSpPr>
          <p:nvPr>
            <p:ph type="title"/>
          </p:nvPr>
        </p:nvSpPr>
        <p:spPr>
          <a:xfrm>
            <a:off x="1013460" y="274638"/>
            <a:ext cx="7920228" cy="1143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r>
              <a:rPr sz="4000" spc="40" dirty="0" smtClean="0">
                <a:solidFill>
                  <a:srgbClr val="CDCDCD"/>
                </a:solidFill>
                <a:latin typeface="Impact"/>
                <a:cs typeface="Impact"/>
              </a:rPr>
              <a:t> </a:t>
            </a:r>
            <a:r>
              <a:rPr sz="4000" spc="0" dirty="0" smtClean="0">
                <a:solidFill>
                  <a:srgbClr val="424242"/>
                </a:solidFill>
                <a:latin typeface="Impact"/>
                <a:cs typeface="Impact"/>
              </a:rPr>
              <a:t>GRAMOFON,</a:t>
            </a:r>
            <a:r>
              <a:rPr sz="4000" spc="7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000" spc="0" dirty="0" smtClean="0">
                <a:solidFill>
                  <a:srgbClr val="424242"/>
                </a:solidFill>
                <a:latin typeface="Impact"/>
                <a:cs typeface="Impact"/>
              </a:rPr>
              <a:t>PATEFON</a:t>
            </a:r>
            <a:r>
              <a:rPr sz="4000" spc="5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000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sz="4000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000" spc="0" dirty="0" smtClean="0">
                <a:solidFill>
                  <a:srgbClr val="424242"/>
                </a:solidFill>
                <a:latin typeface="Impact"/>
                <a:cs typeface="Impact"/>
              </a:rPr>
              <a:t>CZARNA</a:t>
            </a:r>
            <a:r>
              <a:rPr sz="4000" spc="8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000" spc="70" dirty="0" smtClean="0">
                <a:solidFill>
                  <a:srgbClr val="424242"/>
                </a:solidFill>
                <a:latin typeface="Impact"/>
                <a:cs typeface="Impact"/>
              </a:rPr>
              <a:t>P</a:t>
            </a:r>
            <a:r>
              <a:rPr sz="4000" spc="0" dirty="0" smtClean="0">
                <a:solidFill>
                  <a:srgbClr val="424242"/>
                </a:solidFill>
                <a:latin typeface="Impact"/>
                <a:cs typeface="Impact"/>
              </a:rPr>
              <a:t>ŁYTA</a:t>
            </a:r>
            <a:r>
              <a:rPr sz="4000" spc="7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sz="4000" spc="0" dirty="0" smtClean="0">
                <a:solidFill>
                  <a:srgbClr val="CDCDCD"/>
                </a:solidFill>
                <a:latin typeface="Impact"/>
                <a:cs typeface="Impact"/>
              </a:rPr>
              <a:t>+</a:t>
            </a:r>
            <a:endParaRPr sz="4000" dirty="0">
              <a:latin typeface="Impact"/>
              <a:cs typeface="Impac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335">
              <a:lnSpc>
                <a:spcPct val="100000"/>
              </a:lnSpc>
            </a:pP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Tymczasem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horyzoncie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pojawi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jeszcze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dwóch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graczy</a:t>
            </a:r>
            <a:endParaRPr lang="pl-PL" dirty="0" smtClean="0">
              <a:latin typeface="Georgia"/>
              <a:cs typeface="Georgia"/>
            </a:endParaRPr>
          </a:p>
          <a:p>
            <a:pPr marL="12700" marR="12700" indent="635">
              <a:lnSpc>
                <a:spcPct val="104200"/>
              </a:lnSpc>
            </a:pPr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–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patefon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Emila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Charlesa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err="1" smtClean="0">
                <a:solidFill>
                  <a:srgbClr val="303030"/>
                </a:solidFill>
                <a:latin typeface="Georgia"/>
                <a:cs typeface="Georgia"/>
              </a:rPr>
              <a:t>Pathe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oraz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gramofon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Emila Berlinera.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Rewolucyjn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ść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tych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wynalazków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poleg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 zas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pieniu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walca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szkla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n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pokry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woskiem.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Pozwol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 to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uzysk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ą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trwa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ść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,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ponadto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nagrana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yta mo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matry</a:t>
            </a:r>
            <a:r>
              <a:rPr lang="pl-PL" spc="45" dirty="0" smtClean="0">
                <a:solidFill>
                  <a:srgbClr val="303030"/>
                </a:solidFill>
                <a:latin typeface="Georgia"/>
                <a:cs typeface="Georgia"/>
              </a:rPr>
              <a:t>c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t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oczenia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kolejnych.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GRAMOFON,</a:t>
            </a:r>
            <a:r>
              <a:rPr lang="pl-PL" spc="7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PATEFON</a:t>
            </a:r>
            <a:r>
              <a:rPr lang="pl-PL" spc="50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I</a:t>
            </a:r>
            <a:r>
              <a:rPr lang="pl-PL" spc="6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CZARNA</a:t>
            </a:r>
            <a:r>
              <a:rPr lang="pl-PL" spc="85" dirty="0" smtClean="0">
                <a:solidFill>
                  <a:srgbClr val="424242"/>
                </a:solidFill>
                <a:latin typeface="Impact"/>
                <a:cs typeface="Impact"/>
              </a:rPr>
              <a:t> </a:t>
            </a:r>
            <a:r>
              <a:rPr lang="pl-PL" spc="70" dirty="0" smtClean="0">
                <a:solidFill>
                  <a:srgbClr val="424242"/>
                </a:solidFill>
                <a:latin typeface="Impact"/>
                <a:cs typeface="Impact"/>
              </a:rPr>
              <a:t>P</a:t>
            </a:r>
            <a:r>
              <a:rPr lang="pl-PL" spc="0" dirty="0" smtClean="0">
                <a:solidFill>
                  <a:srgbClr val="424242"/>
                </a:solidFill>
                <a:latin typeface="Impact"/>
                <a:cs typeface="Impact"/>
              </a:rPr>
              <a:t>ŁYTA</a:t>
            </a:r>
            <a:endParaRPr lang="pl-PL" dirty="0"/>
          </a:p>
        </p:txBody>
      </p:sp>
      <p:sp>
        <p:nvSpPr>
          <p:cNvPr id="4" name="object 6"/>
          <p:cNvSpPr/>
          <p:nvPr/>
        </p:nvSpPr>
        <p:spPr>
          <a:xfrm>
            <a:off x="1043608" y="1068636"/>
            <a:ext cx="6185248" cy="57893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7"/>
          <p:cNvSpPr txBox="1"/>
          <p:nvPr/>
        </p:nvSpPr>
        <p:spPr>
          <a:xfrm>
            <a:off x="7271792" y="2780928"/>
            <a:ext cx="1872208" cy="12241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303030"/>
                </a:solidFill>
                <a:latin typeface="Georgia"/>
                <a:cs typeface="Georgia"/>
              </a:rPr>
              <a:t>Reklama</a:t>
            </a:r>
            <a:r>
              <a:rPr sz="2400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err="1" smtClean="0">
                <a:solidFill>
                  <a:srgbClr val="303030"/>
                </a:solidFill>
                <a:latin typeface="Georgia"/>
                <a:cs typeface="Georgia"/>
              </a:rPr>
              <a:t>grafofonu</a:t>
            </a:r>
            <a:endParaRPr lang="pl-PL" sz="2400" spc="0" dirty="0" smtClean="0">
              <a:solidFill>
                <a:srgbClr val="303030"/>
              </a:solid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400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z</a:t>
            </a:r>
            <a:r>
              <a:rPr sz="2400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1901</a:t>
            </a:r>
            <a:r>
              <a:rPr sz="2400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sz="2400" spc="0" dirty="0" smtClean="0">
                <a:solidFill>
                  <a:srgbClr val="303030"/>
                </a:solidFill>
                <a:latin typeface="Georgia"/>
                <a:cs typeface="Georgia"/>
              </a:rPr>
              <a:t>roku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303030"/>
                </a:solidFill>
                <a:latin typeface="Georgia"/>
                <a:cs typeface="Georgia"/>
              </a:rPr>
              <a:t>Ch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o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zam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ś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le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Edisona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fonograf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mi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4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u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ć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ównie rejestracji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g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osu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(np.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biurach,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czy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edukacji),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jednak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 nie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ugim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czasie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przeznaczeniem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odtwarzaczy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kowych st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muzyka.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choci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jakość</a:t>
            </a:r>
            <a:r>
              <a:rPr lang="pl-PL" spc="7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d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ź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20" dirty="0" smtClean="0">
                <a:solidFill>
                  <a:srgbClr val="303030"/>
                </a:solidFill>
                <a:latin typeface="Georgia"/>
                <a:cs typeface="Georgia"/>
              </a:rPr>
              <a:t>ę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ku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fonografu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b</a:t>
            </a:r>
            <a:r>
              <a:rPr lang="pl-PL" spc="10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 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y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ż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sza,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masowej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produkcji</a:t>
            </a:r>
            <a:r>
              <a:rPr lang="pl-PL" spc="1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nagr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ń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najlepiej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nadaw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s</a:t>
            </a:r>
            <a:r>
              <a:rPr lang="pl-PL" spc="25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ę </a:t>
            </a:r>
            <a:r>
              <a:rPr lang="pl-PL" spc="60" dirty="0" smtClean="0">
                <a:solidFill>
                  <a:srgbClr val="303030"/>
                </a:solidFill>
                <a:latin typeface="Georgia"/>
                <a:cs typeface="Georgia"/>
              </a:rPr>
              <a:t>p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yta</a:t>
            </a:r>
            <a:r>
              <a:rPr lang="pl-PL" spc="5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gramofonowa</a:t>
            </a:r>
            <a:r>
              <a:rPr lang="pl-PL" spc="6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i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to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ona</a:t>
            </a:r>
            <a:r>
              <a:rPr lang="pl-PL" spc="7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dominow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30" dirty="0" smtClean="0">
                <a:solidFill>
                  <a:srgbClr val="303030"/>
                </a:solidFill>
                <a:latin typeface="Georgia"/>
                <a:cs typeface="Georgia"/>
              </a:rPr>
              <a:t>ł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a</a:t>
            </a:r>
            <a:r>
              <a:rPr lang="pl-PL" spc="80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przez</a:t>
            </a:r>
            <a:r>
              <a:rPr lang="pl-PL" spc="3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kolejne</a:t>
            </a:r>
            <a:r>
              <a:rPr lang="pl-PL" spc="55" dirty="0" smtClean="0">
                <a:solidFill>
                  <a:srgbClr val="303030"/>
                </a:solidFill>
                <a:latin typeface="Georgia"/>
                <a:cs typeface="Georgia"/>
              </a:rPr>
              <a:t> </a:t>
            </a:r>
            <a:r>
              <a:rPr lang="pl-PL" spc="0" dirty="0" smtClean="0">
                <a:solidFill>
                  <a:srgbClr val="303030"/>
                </a:solidFill>
                <a:latin typeface="Georgia"/>
                <a:cs typeface="Georgia"/>
              </a:rPr>
              <a:t>100 lat.</a:t>
            </a:r>
            <a:endParaRPr lang="pl-PL" dirty="0" smtClean="0">
              <a:latin typeface="Georgia"/>
              <a:cs typeface="Georgia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03848" y="0"/>
            <a:ext cx="5729840" cy="1143000"/>
          </a:xfrm>
        </p:spPr>
        <p:txBody>
          <a:bodyPr/>
          <a:lstStyle/>
          <a:p>
            <a:r>
              <a:rPr lang="pl-PL" dirty="0" smtClean="0"/>
              <a:t>Patefon</a:t>
            </a:r>
            <a:endParaRPr lang="pl-PL" dirty="0"/>
          </a:p>
        </p:txBody>
      </p:sp>
      <p:pic>
        <p:nvPicPr>
          <p:cNvPr id="48130" name="Picture 2" descr="http://www.galeriapegaz.pl/img/p/458-38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016595"/>
            <a:ext cx="4684018" cy="5850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900</Words>
  <Application>Microsoft Office PowerPoint</Application>
  <PresentationFormat>Pokaz na ekranie (4:3)</PresentationFormat>
  <Paragraphs>40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Przesilenie</vt:lpstr>
      <vt:lpstr>Slajd 1</vt:lpstr>
      <vt:lpstr>+ GADAJĄCA GŁOWA +</vt:lpstr>
      <vt:lpstr>+ FONOGRAF, GRAFOFON I WOSKOWE WALCE +</vt:lpstr>
      <vt:lpstr>FONOGRAF, GRAFOFON I WOSKOWE WALCE</vt:lpstr>
      <vt:lpstr>Slajd 5</vt:lpstr>
      <vt:lpstr>+ GRAMOFON, PATEFON I CZARNA PŁYTA +</vt:lpstr>
      <vt:lpstr>GRAMOFON, PATEFON I CZARNA PŁYTA</vt:lpstr>
      <vt:lpstr>Slajd 8</vt:lpstr>
      <vt:lpstr>Patefon</vt:lpstr>
      <vt:lpstr>Slajd 10</vt:lpstr>
      <vt:lpstr>Slajd 11</vt:lpstr>
      <vt:lpstr>Przekrój płyty winylowej</vt:lpstr>
      <vt:lpstr>Slajd 13</vt:lpstr>
      <vt:lpstr>+ TAŚMA MAGNETYCZNA +</vt:lpstr>
      <vt:lpstr>Slajd 15</vt:lpstr>
      <vt:lpstr>+ TAŚMA MAGNETYCZNA +</vt:lpstr>
      <vt:lpstr>+ KASETA MAGNETOFONOWA I CD +</vt:lpstr>
      <vt:lpstr>Magnetofon kasetowy</vt:lpstr>
      <vt:lpstr>+ KASETA MAGNETOFONOWA I CD +</vt:lpstr>
      <vt:lpstr>Odtwarzacz CD</vt:lpstr>
      <vt:lpstr>Slajd 21</vt:lpstr>
      <vt:lpstr>Slajd 22</vt:lpstr>
      <vt:lpstr>Dziękuję za uwagę.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Ronald</dc:creator>
  <cp:lastModifiedBy>Ronald</cp:lastModifiedBy>
  <cp:revision>9</cp:revision>
  <dcterms:created xsi:type="dcterms:W3CDTF">2013-10-22T17:41:03Z</dcterms:created>
  <dcterms:modified xsi:type="dcterms:W3CDTF">2013-10-22T19:01:39Z</dcterms:modified>
</cp:coreProperties>
</file>