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975" y="3314954"/>
            <a:ext cx="6425723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951" y="5988304"/>
            <a:ext cx="5291772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>
                <a:latin typeface="Times New Roman"/>
                <a:cs typeface="Times New Roman"/>
              </a:rPr>
              <a:t>#</a:t>
            </a:fld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>
                <a:latin typeface="Times New Roman"/>
                <a:cs typeface="Times New Roman"/>
              </a:rPr>
              <a:t>#</a:t>
            </a:fld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7983" y="2459482"/>
            <a:ext cx="3288458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3232" y="2459482"/>
            <a:ext cx="3288458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>
                <a:latin typeface="Times New Roman"/>
                <a:cs typeface="Times New Roman"/>
              </a:rPr>
              <a:t>#</a:t>
            </a:fld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>
                <a:latin typeface="Times New Roman"/>
                <a:cs typeface="Times New Roman"/>
              </a:rPr>
              <a:t>#</a:t>
            </a:fld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>
                <a:latin typeface="Times New Roman"/>
                <a:cs typeface="Times New Roman"/>
              </a:rPr>
              <a:t>#</a:t>
            </a:fld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983" y="427735"/>
            <a:ext cx="6803707" cy="17109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983" y="2459482"/>
            <a:ext cx="6803707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0289" y="9944862"/>
            <a:ext cx="2419095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983" y="9944862"/>
            <a:ext cx="1738725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678682" y="10056110"/>
            <a:ext cx="203200" cy="19486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>
                <a:latin typeface="Times New Roman"/>
                <a:cs typeface="Times New Roman"/>
              </a:rPr>
              <a:t>#</a:t>
            </a:fld>
            <a:endParaRPr sz="1200">
              <a:latin typeface="Times New Roman"/>
              <a:cs typeface="Times New Roman"/>
            </a:endParaRP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222" y="888234"/>
            <a:ext cx="5722620" cy="9245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708785">
              <a:lnSpc>
                <a:spcPct val="10000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1.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Techniki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rejestracji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obr</a:t>
            </a:r>
            <a:r>
              <a:rPr dirty="0" smtClean="0" sz="1400" spc="-5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z</a:t>
            </a:r>
            <a:r>
              <a:rPr dirty="0" smtClean="0" sz="1400" spc="-5" b="1">
                <a:latin typeface="Times New Roman"/>
                <a:cs typeface="Times New Roman"/>
              </a:rPr>
              <a:t>ó</a:t>
            </a:r>
            <a:r>
              <a:rPr dirty="0" smtClean="0" sz="1400" spc="-10" b="1">
                <a:latin typeface="Times New Roman"/>
                <a:cs typeface="Times New Roman"/>
              </a:rPr>
              <a:t>w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400"/>
              </a:lnSpc>
              <a:spcBef>
                <a:spcPts val="0"/>
              </a:spcBef>
            </a:pPr>
            <a:endParaRPr sz="1400"/>
          </a:p>
          <a:p>
            <a:pPr algn="just" marL="12700" marR="12700" indent="266700">
              <a:lnSpc>
                <a:spcPts val="138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Zgodnie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definic</a:t>
            </a:r>
            <a:r>
              <a:rPr dirty="0" smtClean="0" sz="1200" spc="-10">
                <a:latin typeface="Times New Roman"/>
                <a:cs typeface="Times New Roman"/>
              </a:rPr>
              <a:t>j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p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z</a:t>
            </a:r>
            <a:r>
              <a:rPr dirty="0" smtClean="0" sz="1200" spc="-10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j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1998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roku,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fotogra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etria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teledetekcja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dziedzina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nauk</a:t>
            </a:r>
            <a:r>
              <a:rPr dirty="0" smtClean="0" sz="1200" spc="-5">
                <a:latin typeface="Times New Roman"/>
                <a:cs typeface="Times New Roman"/>
              </a:rPr>
              <a:t> technicznych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zaj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uj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ca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pozyskiwanie</a:t>
            </a:r>
            <a:r>
              <a:rPr dirty="0" smtClean="0" sz="1200" spc="-1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wiarygodnyc</a:t>
            </a:r>
            <a:r>
              <a:rPr dirty="0" smtClean="0" sz="1200" spc="-10">
                <a:latin typeface="Times New Roman"/>
                <a:cs typeface="Times New Roman"/>
              </a:rPr>
              <a:t>h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info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acji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obiektach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fizycznych</a:t>
            </a:r>
            <a:r>
              <a:rPr dirty="0" smtClean="0" sz="1200" spc="-5">
                <a:latin typeface="Times New Roman"/>
                <a:cs typeface="Times New Roman"/>
              </a:rPr>
              <a:t> 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ich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tocze</a:t>
            </a:r>
            <a:r>
              <a:rPr dirty="0" smtClean="0" sz="1200" spc="-2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iu,</a:t>
            </a:r>
            <a:r>
              <a:rPr dirty="0" smtClean="0" sz="1200" spc="-5">
                <a:latin typeface="Times New Roman"/>
                <a:cs typeface="Times New Roman"/>
              </a:rPr>
              <a:t> dro</a:t>
            </a:r>
            <a:r>
              <a:rPr dirty="0" smtClean="0" sz="1200" spc="-5">
                <a:latin typeface="Times New Roman"/>
                <a:cs typeface="Times New Roman"/>
              </a:rPr>
              <a:t>g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ejestr</a:t>
            </a:r>
            <a:r>
              <a:rPr dirty="0" smtClean="0" sz="1200" spc="-1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cji,</a:t>
            </a:r>
            <a:r>
              <a:rPr dirty="0" smtClean="0" sz="1200" spc="-5">
                <a:latin typeface="Times New Roman"/>
                <a:cs typeface="Times New Roman"/>
              </a:rPr>
              <a:t> p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iaru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inte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ret</a:t>
            </a:r>
            <a:r>
              <a:rPr dirty="0" smtClean="0" sz="1200" spc="-1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cji</a:t>
            </a:r>
            <a:r>
              <a:rPr dirty="0" smtClean="0" sz="1200" spc="-5">
                <a:latin typeface="Times New Roman"/>
                <a:cs typeface="Times New Roman"/>
              </a:rPr>
              <a:t> o</a:t>
            </a: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1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zów 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zdj</a:t>
            </a:r>
            <a:r>
              <a:rPr dirty="0" smtClean="0" sz="1200" spc="-10">
                <a:latin typeface="Times New Roman"/>
                <a:cs typeface="Times New Roman"/>
              </a:rPr>
              <a:t>ęć</a:t>
            </a:r>
            <a:r>
              <a:rPr dirty="0" smtClean="0" sz="1200" spc="-1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28621" y="1980434"/>
            <a:ext cx="3046475" cy="10477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87222" y="3015991"/>
            <a:ext cx="5735955" cy="31984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388110">
              <a:lnSpc>
                <a:spcPct val="1000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Rys.1.1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Powstawani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obraz</a:t>
            </a:r>
            <a:r>
              <a:rPr dirty="0" smtClean="0" sz="1200" spc="-10">
                <a:latin typeface="Times New Roman"/>
                <a:cs typeface="Times New Roman"/>
              </a:rPr>
              <a:t>u</a:t>
            </a:r>
            <a:r>
              <a:rPr dirty="0" smtClean="0" sz="1200" spc="-10">
                <a:latin typeface="Times New Roman"/>
                <a:cs typeface="Times New Roman"/>
              </a:rPr>
              <a:t> w </a:t>
            </a:r>
            <a:r>
              <a:rPr dirty="0" smtClean="0" sz="1200" spc="-5" i="1">
                <a:latin typeface="Times New Roman"/>
                <a:cs typeface="Times New Roman"/>
              </a:rPr>
              <a:t>camer</a:t>
            </a:r>
            <a:r>
              <a:rPr dirty="0" smtClean="0" sz="1200" spc="0" i="1">
                <a:latin typeface="Times New Roman"/>
                <a:cs typeface="Times New Roman"/>
              </a:rPr>
              <a:t>a</a:t>
            </a:r>
            <a:r>
              <a:rPr dirty="0" smtClean="0" sz="1200" spc="-5" i="1">
                <a:latin typeface="Times New Roman"/>
                <a:cs typeface="Times New Roman"/>
              </a:rPr>
              <a:t> obscura.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20"/>
              </a:spcBef>
            </a:pPr>
            <a:endParaRPr sz="1300"/>
          </a:p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Sposób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powstawania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obrazów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optycznych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opis</a:t>
            </a:r>
            <a:r>
              <a:rPr dirty="0" smtClean="0" sz="1200" spc="-2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Leonardo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da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Vinci,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ś </a:t>
            </a:r>
            <a:r>
              <a:rPr dirty="0" smtClean="0" sz="1200" spc="-5">
                <a:latin typeface="Times New Roman"/>
                <a:cs typeface="Times New Roman"/>
              </a:rPr>
              <a:t>swó</a:t>
            </a:r>
            <a:r>
              <a:rPr dirty="0" smtClean="0" sz="1200" spc="0">
                <a:latin typeface="Times New Roman"/>
                <a:cs typeface="Times New Roman"/>
              </a:rPr>
              <a:t>j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prototyp</a:t>
            </a:r>
            <a:endParaRPr sz="1200">
              <a:latin typeface="Times New Roman"/>
              <a:cs typeface="Times New Roman"/>
            </a:endParaRPr>
          </a:p>
          <a:p>
            <a:pPr marL="12700" marR="35560">
              <a:lnSpc>
                <a:spcPts val="1380"/>
              </a:lnSpc>
              <a:spcBef>
                <a:spcPts val="35"/>
              </a:spcBef>
            </a:pPr>
            <a:r>
              <a:rPr dirty="0" smtClean="0" sz="1200" spc="-10">
                <a:latin typeface="Times New Roman"/>
                <a:cs typeface="Times New Roman"/>
              </a:rPr>
              <a:t>„ka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ery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fo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ograficznej”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nazwa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ca</a:t>
            </a:r>
            <a:r>
              <a:rPr dirty="0" smtClean="0" sz="1200" spc="-10" i="1">
                <a:latin typeface="Times New Roman"/>
                <a:cs typeface="Times New Roman"/>
              </a:rPr>
              <a:t>m</a:t>
            </a:r>
            <a:r>
              <a:rPr dirty="0" smtClean="0" sz="1200" spc="-10" i="1">
                <a:latin typeface="Times New Roman"/>
                <a:cs typeface="Times New Roman"/>
              </a:rPr>
              <a:t>e</a:t>
            </a:r>
            <a:r>
              <a:rPr dirty="0" smtClean="0" sz="1200" spc="-10" i="1">
                <a:latin typeface="Times New Roman"/>
                <a:cs typeface="Times New Roman"/>
              </a:rPr>
              <a:t>ra obscura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(rys.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1.1).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T</a:t>
            </a:r>
            <a:r>
              <a:rPr dirty="0" smtClean="0" sz="1200" spc="-10">
                <a:latin typeface="Times New Roman"/>
                <a:cs typeface="Times New Roman"/>
              </a:rPr>
              <a:t>echni</a:t>
            </a:r>
            <a:r>
              <a:rPr dirty="0" smtClean="0" sz="1200" spc="-5">
                <a:latin typeface="Times New Roman"/>
                <a:cs typeface="Times New Roman"/>
              </a:rPr>
              <a:t>k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zapisywani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o</a:t>
            </a:r>
            <a:r>
              <a:rPr dirty="0" smtClean="0" sz="1200" spc="-10" i="1">
                <a:latin typeface="Times New Roman"/>
                <a:cs typeface="Times New Roman"/>
              </a:rPr>
              <a:t>b</a:t>
            </a:r>
            <a:r>
              <a:rPr dirty="0" smtClean="0" sz="1200" spc="-5" i="1">
                <a:latin typeface="Times New Roman"/>
                <a:cs typeface="Times New Roman"/>
              </a:rPr>
              <a:t>razów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-10" i="1">
                <a:latin typeface="Times New Roman"/>
                <a:cs typeface="Times New Roman"/>
              </a:rPr>
              <a:t>optycznych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wynalezion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kilk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wiekó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 p</a:t>
            </a:r>
            <a:r>
              <a:rPr dirty="0" smtClean="0" sz="1200" spc="0">
                <a:latin typeface="Times New Roman"/>
                <a:cs typeface="Times New Roman"/>
              </a:rPr>
              <a:t>ó</a:t>
            </a:r>
            <a:r>
              <a:rPr dirty="0" smtClean="0" sz="1200" spc="-10">
                <a:latin typeface="Times New Roman"/>
                <a:cs typeface="Times New Roman"/>
              </a:rPr>
              <a:t>ź</a:t>
            </a:r>
            <a:r>
              <a:rPr dirty="0" smtClean="0" sz="1200" spc="-5">
                <a:latin typeface="Times New Roman"/>
                <a:cs typeface="Times New Roman"/>
              </a:rPr>
              <a:t>niej,</a:t>
            </a:r>
            <a:r>
              <a:rPr dirty="0" smtClean="0" sz="1200" spc="-5">
                <a:latin typeface="Times New Roman"/>
                <a:cs typeface="Times New Roman"/>
              </a:rPr>
              <a:t> gdy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Niepce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Daguerre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stworzyli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podwaliny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fotografii</a:t>
            </a:r>
            <a:r>
              <a:rPr dirty="0" smtClean="0" sz="1200" spc="-5">
                <a:latin typeface="Times New Roman"/>
                <a:cs typeface="Times New Roman"/>
              </a:rPr>
              <a:t>.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Wsp</a:t>
            </a:r>
            <a:r>
              <a:rPr dirty="0" smtClean="0" sz="1200" spc="5">
                <a:latin typeface="Times New Roman"/>
                <a:cs typeface="Times New Roman"/>
              </a:rPr>
              <a:t>ó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czes</a:t>
            </a:r>
            <a:r>
              <a:rPr dirty="0" smtClean="0" sz="1200" spc="-20">
                <a:latin typeface="Times New Roman"/>
                <a:cs typeface="Times New Roman"/>
              </a:rPr>
              <a:t>n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„fotogrametria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tele</a:t>
            </a:r>
            <a:r>
              <a:rPr dirty="0" smtClean="0" sz="1200" spc="-2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etekc</a:t>
            </a:r>
            <a:r>
              <a:rPr dirty="0" smtClean="0" sz="1200" spc="-15">
                <a:latin typeface="Times New Roman"/>
                <a:cs typeface="Times New Roman"/>
              </a:rPr>
              <a:t>j</a:t>
            </a:r>
            <a:r>
              <a:rPr dirty="0" smtClean="0" sz="1200" spc="-10">
                <a:latin typeface="Times New Roman"/>
                <a:cs typeface="Times New Roman"/>
              </a:rPr>
              <a:t>a”</a:t>
            </a:r>
            <a:r>
              <a:rPr dirty="0" smtClean="0" sz="1200" spc="-10">
                <a:latin typeface="Times New Roman"/>
                <a:cs typeface="Times New Roman"/>
              </a:rPr>
              <a:t> w</a:t>
            </a:r>
            <a:r>
              <a:rPr dirty="0" smtClean="0" sz="1200" spc="-10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korzyst</a:t>
            </a:r>
            <a:r>
              <a:rPr dirty="0" smtClean="0" sz="1200" spc="-2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je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zarówno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analogowe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jak</a:t>
            </a:r>
            <a:r>
              <a:rPr dirty="0" smtClean="0" sz="1200" spc="-5">
                <a:latin typeface="Times New Roman"/>
                <a:cs typeface="Times New Roman"/>
              </a:rPr>
              <a:t> 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cyfrowe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sposoby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zapisu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obrazów;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dlate</a:t>
            </a:r>
            <a:r>
              <a:rPr dirty="0" smtClean="0" sz="1200" spc="-5">
                <a:latin typeface="Times New Roman"/>
                <a:cs typeface="Times New Roman"/>
              </a:rPr>
              <a:t>go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od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ich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ówienia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zacznie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wy</a:t>
            </a:r>
            <a:r>
              <a:rPr dirty="0" smtClean="0" sz="1200" spc="-5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ady.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96"/>
              </a:spcBef>
            </a:pPr>
            <a:endParaRPr sz="1200"/>
          </a:p>
          <a:p>
            <a:pPr lvl="1" marL="279400" indent="-267335">
              <a:lnSpc>
                <a:spcPct val="100000"/>
              </a:lnSpc>
              <a:buFont typeface="Times New Roman"/>
              <a:buAutoNum type="arabicPeriod"/>
              <a:tabLst>
                <a:tab pos="279400" algn="l"/>
              </a:tabLst>
            </a:pPr>
            <a:r>
              <a:rPr dirty="0" smtClean="0" sz="1200" b="1">
                <a:latin typeface="Times New Roman"/>
                <a:cs typeface="Times New Roman"/>
              </a:rPr>
              <a:t>Fotografia</a:t>
            </a:r>
            <a:endParaRPr sz="1200">
              <a:latin typeface="Times New Roman"/>
              <a:cs typeface="Times New Roman"/>
            </a:endParaRPr>
          </a:p>
          <a:p>
            <a:pPr lvl="1">
              <a:lnSpc>
                <a:spcPts val="1300"/>
              </a:lnSpc>
              <a:spcBef>
                <a:spcPts val="8"/>
              </a:spcBef>
              <a:buFont typeface="Times New Roman"/>
              <a:buAutoNum type="arabicPeriod"/>
            </a:pPr>
            <a:endParaRPr sz="1300"/>
          </a:p>
          <a:p>
            <a:pPr lvl="2" marL="355600" indent="-342900">
              <a:lnSpc>
                <a:spcPct val="100000"/>
              </a:lnSpc>
              <a:buAutoNum type="arabicPeriod"/>
              <a:tabLst>
                <a:tab pos="355600" algn="l"/>
              </a:tabLst>
            </a:pPr>
            <a:r>
              <a:rPr dirty="0" smtClean="0" sz="1200" spc="-5" u="sng">
                <a:latin typeface="Times New Roman"/>
                <a:cs typeface="Times New Roman"/>
              </a:rPr>
              <a:t>Ś</a:t>
            </a:r>
            <a:r>
              <a:rPr dirty="0" smtClean="0" sz="1200" spc="-5" u="sng">
                <a:latin typeface="Times New Roman"/>
                <a:cs typeface="Times New Roman"/>
              </a:rPr>
              <a:t>wiat</a:t>
            </a:r>
            <a:r>
              <a:rPr dirty="0" smtClean="0" sz="1200" spc="-10" u="sng">
                <a:latin typeface="Times New Roman"/>
                <a:cs typeface="Times New Roman"/>
              </a:rPr>
              <a:t>ł</a:t>
            </a:r>
            <a:r>
              <a:rPr dirty="0" smtClean="0" sz="1200" spc="0" u="sng">
                <a:latin typeface="Times New Roman"/>
                <a:cs typeface="Times New Roman"/>
              </a:rPr>
              <a:t>o</a:t>
            </a:r>
            <a:r>
              <a:rPr dirty="0" smtClean="0" sz="1200" spc="0" u="sng">
                <a:latin typeface="Times New Roman"/>
                <a:cs typeface="Times New Roman"/>
              </a:rPr>
              <a:t> </a:t>
            </a:r>
            <a:r>
              <a:rPr dirty="0" smtClean="0" sz="1200" spc="-5" u="sng">
                <a:latin typeface="Times New Roman"/>
                <a:cs typeface="Times New Roman"/>
              </a:rPr>
              <a:t>i</a:t>
            </a:r>
            <a:r>
              <a:rPr dirty="0" smtClean="0" sz="1200" spc="-5" u="sng">
                <a:latin typeface="Times New Roman"/>
                <a:cs typeface="Times New Roman"/>
              </a:rPr>
              <a:t> </a:t>
            </a:r>
            <a:r>
              <a:rPr dirty="0" smtClean="0" sz="1200" spc="-10" u="sng">
                <a:latin typeface="Times New Roman"/>
                <a:cs typeface="Times New Roman"/>
              </a:rPr>
              <a:t>obrazy</a:t>
            </a:r>
            <a:r>
              <a:rPr dirty="0" smtClean="0" sz="1200" spc="-10" u="sng">
                <a:latin typeface="Times New Roman"/>
                <a:cs typeface="Times New Roman"/>
              </a:rPr>
              <a:t> </a:t>
            </a:r>
            <a:r>
              <a:rPr dirty="0" smtClean="0" sz="1200" spc="-10" u="sng">
                <a:latin typeface="Times New Roman"/>
                <a:cs typeface="Times New Roman"/>
              </a:rPr>
              <a:t>optyczne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43"/>
              </a:spcBef>
            </a:pPr>
            <a:endParaRPr sz="1300"/>
          </a:p>
          <a:p>
            <a:pPr marL="12700" marR="12700" indent="0">
              <a:lnSpc>
                <a:spcPct val="984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Fotografia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technika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rejestrowania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ateriale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ś</a:t>
            </a:r>
            <a:r>
              <a:rPr dirty="0" smtClean="0" sz="1200" spc="-10">
                <a:latin typeface="Times New Roman"/>
                <a:cs typeface="Times New Roman"/>
              </a:rPr>
              <a:t>wia</a:t>
            </a:r>
            <a:r>
              <a:rPr dirty="0" smtClean="0" sz="1200" spc="-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ocz</a:t>
            </a:r>
            <a:r>
              <a:rPr dirty="0" smtClean="0" sz="1200" spc="-2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ym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obrazów,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które</a:t>
            </a:r>
            <a:r>
              <a:rPr dirty="0" smtClean="0" sz="1200" spc="-5">
                <a:latin typeface="Times New Roman"/>
                <a:cs typeface="Times New Roman"/>
              </a:rPr>
              <a:t> ut</a:t>
            </a:r>
            <a:r>
              <a:rPr dirty="0" smtClean="0" sz="1200" spc="-10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rzy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wiat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o.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skali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pro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ieniowania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elektro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agnetycznego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(rys.1.2),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które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mo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 b</a:t>
            </a:r>
            <a:r>
              <a:rPr dirty="0" smtClean="0" sz="1200" spc="-5">
                <a:latin typeface="Times New Roman"/>
                <a:cs typeface="Times New Roman"/>
              </a:rPr>
              <a:t>y</a:t>
            </a:r>
            <a:r>
              <a:rPr dirty="0" smtClean="0" sz="1200" spc="-10">
                <a:latin typeface="Times New Roman"/>
                <a:cs typeface="Times New Roman"/>
              </a:rPr>
              <a:t>ć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no</a:t>
            </a:r>
            <a:r>
              <a:rPr dirty="0" smtClean="0" sz="1200" spc="-10">
                <a:latin typeface="Times New Roman"/>
                <a:cs typeface="Times New Roman"/>
              </a:rPr>
              <a:t>ś</a:t>
            </a:r>
            <a:r>
              <a:rPr dirty="0" smtClean="0" sz="1200" spc="-10">
                <a:latin typeface="Times New Roman"/>
                <a:cs typeface="Times New Roman"/>
              </a:rPr>
              <a:t>nikiem</a:t>
            </a:r>
            <a:r>
              <a:rPr dirty="0" smtClean="0" sz="1200" spc="-5">
                <a:latin typeface="Times New Roman"/>
                <a:cs typeface="Times New Roman"/>
              </a:rPr>
              <a:t> roz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aitych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in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acji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tym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równi</a:t>
            </a:r>
            <a:r>
              <a:rPr dirty="0" smtClean="0" sz="1200" spc="-20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obrazowych),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pro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ieniowanie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widzialne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zaj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uje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drobny </a:t>
            </a:r>
            <a:r>
              <a:rPr dirty="0" smtClean="0" sz="1200" spc="-5">
                <a:latin typeface="Times New Roman"/>
                <a:cs typeface="Times New Roman"/>
              </a:rPr>
              <a:t>frag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ent:</a:t>
            </a:r>
            <a:r>
              <a:rPr dirty="0" smtClean="0" sz="1200" spc="-5">
                <a:latin typeface="Times New Roman"/>
                <a:cs typeface="Times New Roman"/>
              </a:rPr>
              <a:t> od </a:t>
            </a:r>
            <a:r>
              <a:rPr dirty="0" smtClean="0" sz="1200" spc="-5">
                <a:latin typeface="Times New Roman"/>
                <a:cs typeface="Times New Roman"/>
              </a:rPr>
              <a:t>fal</a:t>
            </a:r>
            <a:r>
              <a:rPr dirty="0" smtClean="0" sz="1200" spc="-5">
                <a:latin typeface="Times New Roman"/>
                <a:cs typeface="Times New Roman"/>
              </a:rPr>
              <a:t> o </a:t>
            </a:r>
            <a:r>
              <a:rPr dirty="0" smtClean="0" sz="1200" spc="-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ugo</a:t>
            </a:r>
            <a:r>
              <a:rPr dirty="0" smtClean="0" sz="1200" spc="-5">
                <a:latin typeface="Times New Roman"/>
                <a:cs typeface="Times New Roman"/>
              </a:rPr>
              <a:t>ś</a:t>
            </a:r>
            <a:r>
              <a:rPr dirty="0" smtClean="0" sz="1200" spc="-1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0,</a:t>
            </a:r>
            <a:r>
              <a:rPr dirty="0" smtClean="0" sz="1200" spc="0">
                <a:latin typeface="Times New Roman"/>
                <a:cs typeface="Times New Roman"/>
              </a:rPr>
              <a:t>4 </a:t>
            </a:r>
            <a:r>
              <a:rPr dirty="0" smtClean="0" sz="1200" spc="-60">
                <a:latin typeface="Meiryo"/>
                <a:cs typeface="Meiryo"/>
              </a:rPr>
              <a:t>μ</a:t>
            </a:r>
            <a:r>
              <a:rPr dirty="0" smtClean="0" sz="1200" spc="-1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(pocz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5">
                <a:latin typeface="Times New Roman"/>
                <a:cs typeface="Times New Roman"/>
              </a:rPr>
              <a:t>tek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fioletu),</a:t>
            </a:r>
            <a:r>
              <a:rPr dirty="0" smtClean="0" sz="1200" spc="-5">
                <a:latin typeface="Times New Roman"/>
                <a:cs typeface="Times New Roman"/>
              </a:rPr>
              <a:t> do 0,7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65">
                <a:latin typeface="Meiryo"/>
                <a:cs typeface="Meiryo"/>
              </a:rPr>
              <a:t>μ</a:t>
            </a:r>
            <a:r>
              <a:rPr dirty="0" smtClean="0" sz="1200" spc="-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(koniec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czerwieni).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Ch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-10">
                <a:latin typeface="Times New Roman"/>
                <a:cs typeface="Times New Roman"/>
              </a:rPr>
              <a:t> b</a:t>
            </a:r>
            <a:r>
              <a:rPr dirty="0" smtClean="0" sz="1200" spc="-5">
                <a:latin typeface="Times New Roman"/>
                <a:cs typeface="Times New Roman"/>
              </a:rPr>
              <a:t>y</a:t>
            </a:r>
            <a:r>
              <a:rPr dirty="0" smtClean="0" sz="1200" spc="-10">
                <a:latin typeface="Times New Roman"/>
                <a:cs typeface="Times New Roman"/>
              </a:rPr>
              <a:t>ć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cis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ym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 </a:t>
            </a:r>
            <a:r>
              <a:rPr dirty="0" smtClean="0" sz="1200" spc="-5">
                <a:latin typeface="Times New Roman"/>
                <a:cs typeface="Times New Roman"/>
              </a:rPr>
              <a:t>fotografia</a:t>
            </a:r>
            <a:r>
              <a:rPr dirty="0" smtClean="0" sz="1200" spc="-5">
                <a:latin typeface="Times New Roman"/>
                <a:cs typeface="Times New Roman"/>
              </a:rPr>
              <a:t> poz</a:t>
            </a:r>
            <a:r>
              <a:rPr dirty="0" smtClean="0" sz="1200" spc="-10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ala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rejestrowa</a:t>
            </a:r>
            <a:r>
              <a:rPr dirty="0" smtClean="0" sz="1200" spc="-10">
                <a:latin typeface="Times New Roman"/>
                <a:cs typeface="Times New Roman"/>
              </a:rPr>
              <a:t>ć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tak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niewidzial</a:t>
            </a:r>
            <a:r>
              <a:rPr dirty="0" smtClean="0" sz="1200" spc="-15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y</a:t>
            </a:r>
            <a:r>
              <a:rPr dirty="0" smtClean="0" sz="1200" spc="-10">
                <a:latin typeface="Times New Roman"/>
                <a:cs typeface="Times New Roman"/>
              </a:rPr>
              <a:t>m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zakresie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bliskiej</a:t>
            </a:r>
            <a:r>
              <a:rPr dirty="0" smtClean="0" sz="1200" spc="-10">
                <a:latin typeface="Times New Roman"/>
                <a:cs typeface="Times New Roman"/>
              </a:rPr>
              <a:t> podczerwie</a:t>
            </a:r>
            <a:r>
              <a:rPr dirty="0" smtClean="0" sz="1200" spc="-2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(0,7 –1,</a:t>
            </a:r>
            <a:r>
              <a:rPr dirty="0" smtClean="0" sz="1200" spc="-5">
                <a:latin typeface="Times New Roman"/>
                <a:cs typeface="Times New Roman"/>
              </a:rPr>
              <a:t>5</a:t>
            </a:r>
            <a:r>
              <a:rPr dirty="0" smtClean="0" sz="1200" spc="-70">
                <a:latin typeface="Meiryo"/>
                <a:cs typeface="Meiryo"/>
              </a:rPr>
              <a:t>μ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) </a:t>
            </a:r>
            <a:r>
              <a:rPr dirty="0" smtClean="0" sz="1200" spc="-5">
                <a:latin typeface="Times New Roman"/>
                <a:cs typeface="Times New Roman"/>
              </a:rPr>
              <a:t>oraz</a:t>
            </a:r>
            <a:r>
              <a:rPr dirty="0" smtClean="0" sz="1200" spc="-5">
                <a:latin typeface="Times New Roman"/>
                <a:cs typeface="Times New Roman"/>
              </a:rPr>
              <a:t> w </a:t>
            </a:r>
            <a:r>
              <a:rPr dirty="0" smtClean="0" sz="1200" spc="-5">
                <a:latin typeface="Times New Roman"/>
                <a:cs typeface="Times New Roman"/>
              </a:rPr>
              <a:t>ultrafiolecie.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99922" y="6205723"/>
            <a:ext cx="5819471" cy="15994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550162" y="6601964"/>
            <a:ext cx="63500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31165" algn="l"/>
              </a:tabLst>
            </a:pPr>
            <a:r>
              <a:rPr dirty="0" smtClean="0" sz="1200">
                <a:latin typeface="Times New Roman"/>
                <a:cs typeface="Times New Roman"/>
              </a:rPr>
              <a:t>0,01	</a:t>
            </a:r>
            <a:r>
              <a:rPr dirty="0" smtClean="0" sz="1200">
                <a:latin typeface="Times New Roman"/>
                <a:cs typeface="Times New Roman"/>
              </a:rPr>
              <a:t>0,1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5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88361" y="6601964"/>
            <a:ext cx="83820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16865" algn="l"/>
                <a:tab pos="621665" algn="l"/>
              </a:tabLst>
            </a:pPr>
            <a:r>
              <a:rPr dirty="0" smtClean="0" sz="1200">
                <a:latin typeface="Times New Roman"/>
                <a:cs typeface="Times New Roman"/>
              </a:rPr>
              <a:t>1	</a:t>
            </a:r>
            <a:r>
              <a:rPr dirty="0" smtClean="0" sz="1200">
                <a:latin typeface="Times New Roman"/>
                <a:cs typeface="Times New Roman"/>
              </a:rPr>
              <a:t>10	</a:t>
            </a:r>
            <a:r>
              <a:rPr dirty="0" smtClean="0" sz="1200">
                <a:latin typeface="Times New Roman"/>
                <a:cs typeface="Times New Roman"/>
              </a:rPr>
              <a:t>10</a:t>
            </a:r>
            <a:r>
              <a:rPr dirty="0" smtClean="0" baseline="38194" sz="1200" spc="-7">
                <a:latin typeface="Times New Roman"/>
                <a:cs typeface="Times New Roman"/>
              </a:rPr>
              <a:t>2</a:t>
            </a:r>
            <a:endParaRPr baseline="38194"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315715" y="6601964"/>
            <a:ext cx="1245235" cy="733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73100" algn="l"/>
                <a:tab pos="1028700" algn="l"/>
              </a:tabLst>
            </a:pPr>
            <a:r>
              <a:rPr dirty="0" smtClean="0" sz="1200">
                <a:latin typeface="Times New Roman"/>
                <a:cs typeface="Times New Roman"/>
              </a:rPr>
              <a:t>10</a:t>
            </a:r>
            <a:r>
              <a:rPr dirty="0" smtClean="0" baseline="38194" sz="1200" spc="-7">
                <a:latin typeface="Times New Roman"/>
                <a:cs typeface="Times New Roman"/>
              </a:rPr>
              <a:t>3</a:t>
            </a:r>
            <a:r>
              <a:rPr dirty="0" smtClean="0" baseline="38194" sz="1200" spc="-7">
                <a:latin typeface="Times New Roman"/>
                <a:cs typeface="Times New Roman"/>
              </a:rPr>
              <a:t>    </a:t>
            </a:r>
            <a:r>
              <a:rPr dirty="0" smtClean="0" baseline="38194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10</a:t>
            </a:r>
            <a:r>
              <a:rPr dirty="0" smtClean="0" baseline="38194" sz="1200" spc="-7">
                <a:latin typeface="Times New Roman"/>
                <a:cs typeface="Times New Roman"/>
              </a:rPr>
              <a:t>4</a:t>
            </a:r>
            <a:r>
              <a:rPr dirty="0" smtClean="0" baseline="38194" sz="1200" spc="-7">
                <a:latin typeface="Times New Roman"/>
                <a:cs typeface="Times New Roman"/>
              </a:rPr>
              <a:t>	</a:t>
            </a:r>
            <a:r>
              <a:rPr dirty="0" smtClean="0" sz="1200" spc="-5">
                <a:latin typeface="Times New Roman"/>
                <a:cs typeface="Times New Roman"/>
              </a:rPr>
              <a:t>10</a:t>
            </a:r>
            <a:r>
              <a:rPr dirty="0" smtClean="0" baseline="38194" sz="1200" spc="-7">
                <a:latin typeface="Times New Roman"/>
                <a:cs typeface="Times New Roman"/>
              </a:rPr>
              <a:t>5</a:t>
            </a:r>
            <a:r>
              <a:rPr dirty="0" smtClean="0" baseline="38194" sz="1200" spc="-7">
                <a:latin typeface="Times New Roman"/>
                <a:cs typeface="Times New Roman"/>
              </a:rPr>
              <a:t>	</a:t>
            </a:r>
            <a:r>
              <a:rPr dirty="0" smtClean="0" sz="1200" spc="-5">
                <a:latin typeface="Times New Roman"/>
                <a:cs typeface="Times New Roman"/>
              </a:rPr>
              <a:t>10</a:t>
            </a:r>
            <a:r>
              <a:rPr dirty="0" smtClean="0" baseline="38194" sz="1200" spc="-7">
                <a:latin typeface="Times New Roman"/>
                <a:cs typeface="Times New Roman"/>
              </a:rPr>
              <a:t>6</a:t>
            </a:r>
            <a:endParaRPr baseline="38194" sz="12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84"/>
              </a:spcBef>
            </a:pPr>
            <a:endParaRPr sz="1200"/>
          </a:p>
          <a:p>
            <a:pPr marL="59690" marR="177165" indent="142875">
              <a:lnSpc>
                <a:spcPct val="102499"/>
              </a:lnSpc>
            </a:pPr>
            <a:r>
              <a:rPr dirty="0" smtClean="0" sz="1200" spc="-15" i="1">
                <a:latin typeface="Times New Roman"/>
                <a:cs typeface="Times New Roman"/>
              </a:rPr>
              <a:t>Mikrofale</a:t>
            </a:r>
            <a:r>
              <a:rPr dirty="0" smtClean="0" sz="1200" spc="-10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(0,3mm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-300cm)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713223" y="6601964"/>
            <a:ext cx="91440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97865" algn="l"/>
              </a:tabLst>
            </a:pPr>
            <a:r>
              <a:rPr dirty="0" smtClean="0" sz="1200">
                <a:latin typeface="Times New Roman"/>
                <a:cs typeface="Times New Roman"/>
              </a:rPr>
              <a:t>10</a:t>
            </a:r>
            <a:r>
              <a:rPr dirty="0" smtClean="0" baseline="38194" sz="1200" spc="-7">
                <a:latin typeface="Times New Roman"/>
                <a:cs typeface="Times New Roman"/>
              </a:rPr>
              <a:t>7</a:t>
            </a:r>
            <a:r>
              <a:rPr dirty="0" smtClean="0" baseline="38194" sz="1200" spc="-7">
                <a:latin typeface="Times New Roman"/>
                <a:cs typeface="Times New Roman"/>
              </a:rPr>
              <a:t>    </a:t>
            </a:r>
            <a:r>
              <a:rPr dirty="0" smtClean="0" baseline="38194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10</a:t>
            </a:r>
            <a:r>
              <a:rPr dirty="0" smtClean="0" baseline="38194" sz="1200" spc="-7">
                <a:latin typeface="Times New Roman"/>
                <a:cs typeface="Times New Roman"/>
              </a:rPr>
              <a:t>8</a:t>
            </a:r>
            <a:r>
              <a:rPr dirty="0" smtClean="0" baseline="38194" sz="1200" spc="-7">
                <a:latin typeface="Times New Roman"/>
                <a:cs typeface="Times New Roman"/>
              </a:rPr>
              <a:t>	</a:t>
            </a:r>
            <a:r>
              <a:rPr dirty="0" smtClean="0" sz="1200" spc="-5">
                <a:latin typeface="Times New Roman"/>
                <a:cs typeface="Times New Roman"/>
              </a:rPr>
              <a:t>10</a:t>
            </a:r>
            <a:r>
              <a:rPr dirty="0" smtClean="0" baseline="38194" sz="1200" spc="-7">
                <a:latin typeface="Times New Roman"/>
                <a:cs typeface="Times New Roman"/>
              </a:rPr>
              <a:t>9</a:t>
            </a:r>
            <a:endParaRPr baseline="38194"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716778" y="6531858"/>
            <a:ext cx="280035" cy="2654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25462" sz="1800">
                <a:latin typeface="Times New Roman"/>
                <a:cs typeface="Times New Roman"/>
              </a:rPr>
              <a:t>10</a:t>
            </a:r>
            <a:r>
              <a:rPr dirty="0" smtClean="0" sz="800" spc="-5">
                <a:latin typeface="Times New Roman"/>
                <a:cs typeface="Times New Roman"/>
              </a:rPr>
              <a:t>10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161023" y="6601964"/>
            <a:ext cx="46355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25">
                <a:latin typeface="Meiryo"/>
                <a:cs typeface="Meiryo"/>
              </a:rPr>
              <a:t>λ</a:t>
            </a:r>
            <a:r>
              <a:rPr dirty="0" smtClean="0" sz="1200" spc="-100">
                <a:latin typeface="Meiryo"/>
                <a:cs typeface="Meiryo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(</a:t>
            </a:r>
            <a:r>
              <a:rPr dirty="0" smtClean="0" sz="1200" spc="-70">
                <a:latin typeface="Meiryo"/>
                <a:cs typeface="Meiryo"/>
              </a:rPr>
              <a:t>μ</a:t>
            </a:r>
            <a:r>
              <a:rPr dirty="0" smtClean="0" sz="1200" spc="0" b="1">
                <a:latin typeface="Times New Roman"/>
                <a:cs typeface="Times New Roman"/>
              </a:rPr>
              <a:t>m)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07261" y="6952484"/>
            <a:ext cx="104203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i="1">
                <a:latin typeface="Times New Roman"/>
                <a:cs typeface="Times New Roman"/>
              </a:rPr>
              <a:t>prom.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-10" i="1">
                <a:latin typeface="Times New Roman"/>
                <a:cs typeface="Times New Roman"/>
              </a:rPr>
              <a:t>X</a:t>
            </a:r>
            <a:r>
              <a:rPr dirty="0" smtClean="0" sz="1200" spc="-10" i="1">
                <a:latin typeface="Times New Roman"/>
                <a:cs typeface="Times New Roman"/>
              </a:rPr>
              <a:t>   </a:t>
            </a:r>
            <a:r>
              <a:rPr dirty="0" smtClean="0" sz="1200" spc="-5" i="1">
                <a:latin typeface="Times New Roman"/>
                <a:cs typeface="Times New Roman"/>
              </a:rPr>
              <a:t>Ultraf.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414010" y="6954515"/>
            <a:ext cx="822325" cy="3803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40005" marR="12700" indent="-27940">
              <a:lnSpc>
                <a:spcPts val="1480"/>
              </a:lnSpc>
            </a:pPr>
            <a:r>
              <a:rPr dirty="0" smtClean="0" sz="1200" spc="-10" i="1">
                <a:latin typeface="Times New Roman"/>
                <a:cs typeface="Times New Roman"/>
              </a:rPr>
              <a:t>Podczerwie</a:t>
            </a:r>
            <a:r>
              <a:rPr dirty="0" smtClean="0" sz="1200" spc="-10" i="1">
                <a:latin typeface="Times New Roman"/>
                <a:cs typeface="Times New Roman"/>
              </a:rPr>
              <a:t>ń</a:t>
            </a:r>
            <a:r>
              <a:rPr dirty="0" smtClean="0" sz="1200" spc="-10" i="1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(0,7-300</a:t>
            </a:r>
            <a:r>
              <a:rPr dirty="0" smtClean="0" sz="1250" spc="-100">
                <a:latin typeface="Meiryo"/>
                <a:cs typeface="Meiryo"/>
              </a:rPr>
              <a:t>μ</a:t>
            </a:r>
            <a:r>
              <a:rPr dirty="0" smtClean="0" sz="1200" spc="0" i="1">
                <a:latin typeface="Times New Roman"/>
                <a:cs typeface="Times New Roman"/>
              </a:rPr>
              <a:t>m)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87222" y="7326624"/>
            <a:ext cx="5765800" cy="22390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980440" marR="1133475" indent="2834640">
              <a:lnSpc>
                <a:spcPts val="1380"/>
              </a:lnSpc>
            </a:pPr>
            <a:r>
              <a:rPr dirty="0" smtClean="0" sz="1200" spc="-10" i="1">
                <a:latin typeface="Times New Roman"/>
                <a:cs typeface="Times New Roman"/>
              </a:rPr>
              <a:t>Fale</a:t>
            </a:r>
            <a:r>
              <a:rPr dirty="0" smtClean="0" sz="1200" spc="-10" i="1">
                <a:latin typeface="Times New Roman"/>
                <a:cs typeface="Times New Roman"/>
              </a:rPr>
              <a:t> </a:t>
            </a:r>
            <a:r>
              <a:rPr dirty="0" smtClean="0" sz="1200" spc="-10" i="1">
                <a:latin typeface="Times New Roman"/>
                <a:cs typeface="Times New Roman"/>
              </a:rPr>
              <a:t>radio</a:t>
            </a:r>
            <a:r>
              <a:rPr dirty="0" smtClean="0" sz="1200" spc="-20" i="1">
                <a:latin typeface="Times New Roman"/>
                <a:cs typeface="Times New Roman"/>
              </a:rPr>
              <a:t>w</a:t>
            </a:r>
            <a:r>
              <a:rPr dirty="0" smtClean="0" sz="1200" spc="-10" i="1">
                <a:latin typeface="Times New Roman"/>
                <a:cs typeface="Times New Roman"/>
              </a:rPr>
              <a:t>e</a:t>
            </a:r>
            <a:r>
              <a:rPr dirty="0" smtClean="0" sz="1200" spc="-10" i="1">
                <a:latin typeface="Times New Roman"/>
                <a:cs typeface="Times New Roman"/>
              </a:rPr>
              <a:t> Prom.widzialne</a:t>
            </a:r>
            <a:endParaRPr sz="1200">
              <a:latin typeface="Times New Roman"/>
              <a:cs typeface="Times New Roman"/>
            </a:endParaRPr>
          </a:p>
          <a:p>
            <a:pPr marL="1056640">
              <a:lnSpc>
                <a:spcPts val="1445"/>
              </a:lnSpc>
            </a:pPr>
            <a:r>
              <a:rPr dirty="0" smtClean="0" sz="1200" i="1">
                <a:latin typeface="Times New Roman"/>
                <a:cs typeface="Times New Roman"/>
              </a:rPr>
              <a:t>(0,4-0,</a:t>
            </a:r>
            <a:r>
              <a:rPr dirty="0" smtClean="0" sz="1200" spc="-5" i="1">
                <a:latin typeface="Times New Roman"/>
                <a:cs typeface="Times New Roman"/>
              </a:rPr>
              <a:t>7</a:t>
            </a:r>
            <a:r>
              <a:rPr dirty="0" smtClean="0" sz="1250" spc="-100">
                <a:latin typeface="Meiryo"/>
                <a:cs typeface="Meiryo"/>
              </a:rPr>
              <a:t>μ</a:t>
            </a:r>
            <a:r>
              <a:rPr dirty="0" smtClean="0" sz="1200" spc="0" i="1">
                <a:latin typeface="Times New Roman"/>
                <a:cs typeface="Times New Roman"/>
              </a:rPr>
              <a:t>m)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300"/>
              </a:lnSpc>
              <a:spcBef>
                <a:spcPts val="24"/>
              </a:spcBef>
            </a:pPr>
            <a:endParaRPr sz="1300"/>
          </a:p>
          <a:p>
            <a:pPr marL="12700" marR="759460" indent="0">
              <a:lnSpc>
                <a:spcPts val="1380"/>
              </a:lnSpc>
            </a:pPr>
            <a:r>
              <a:rPr dirty="0" smtClean="0" sz="1200">
                <a:latin typeface="Times New Roman"/>
                <a:cs typeface="Times New Roman"/>
              </a:rPr>
              <a:t>Rys.1.2.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Zakresy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rodzaje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pro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ieniowania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elektro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agnetycznego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u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5">
                <a:latin typeface="Times New Roman"/>
                <a:cs typeface="Times New Roman"/>
              </a:rPr>
              <a:t>yteczneg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 w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togra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etrii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teled</a:t>
            </a:r>
            <a:r>
              <a:rPr dirty="0" smtClean="0" sz="1200" spc="-1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tek</a:t>
            </a:r>
            <a:r>
              <a:rPr dirty="0" smtClean="0" sz="1200" spc="-1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ji.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84"/>
              </a:spcBef>
            </a:pPr>
            <a:endParaRPr sz="1200"/>
          </a:p>
          <a:p>
            <a:pPr marL="462280">
              <a:lnSpc>
                <a:spcPct val="1000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Aparat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foto</a:t>
            </a:r>
            <a:r>
              <a:rPr dirty="0" smtClean="0" sz="1200" spc="-2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aficzny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wsp</a:t>
            </a:r>
            <a:r>
              <a:rPr dirty="0" smtClean="0" sz="1200" spc="-5">
                <a:latin typeface="Times New Roman"/>
                <a:cs typeface="Times New Roman"/>
              </a:rPr>
              <a:t>ó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czesna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wersja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opi</a:t>
            </a:r>
            <a:r>
              <a:rPr dirty="0" smtClean="0" sz="1200" spc="-15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anej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przez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L</a:t>
            </a:r>
            <a:r>
              <a:rPr dirty="0" smtClean="0" sz="1200" spc="-10">
                <a:latin typeface="Times New Roman"/>
                <a:cs typeface="Times New Roman"/>
              </a:rPr>
              <a:t>eonarda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da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Vinci</a:t>
            </a:r>
            <a:endParaRPr sz="1200">
              <a:latin typeface="Times New Roman"/>
              <a:cs typeface="Times New Roman"/>
            </a:endParaRPr>
          </a:p>
          <a:p>
            <a:pPr marL="12700" marR="12700">
              <a:lnSpc>
                <a:spcPts val="1380"/>
              </a:lnSpc>
              <a:spcBef>
                <a:spcPts val="35"/>
              </a:spcBef>
            </a:pPr>
            <a:r>
              <a:rPr dirty="0" smtClean="0" sz="1200" spc="-10">
                <a:latin typeface="Times New Roman"/>
                <a:cs typeface="Times New Roman"/>
              </a:rPr>
              <a:t>„ca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era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obscura”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(cie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izba),</a:t>
            </a:r>
            <a:r>
              <a:rPr dirty="0" smtClean="0" sz="1200" spc="-5">
                <a:latin typeface="Times New Roman"/>
                <a:cs typeface="Times New Roman"/>
              </a:rPr>
              <a:t> p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kazanej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 rys.1.1.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wiat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o </a:t>
            </a:r>
            <a:r>
              <a:rPr dirty="0" smtClean="0" sz="1200" spc="-5">
                <a:latin typeface="Times New Roman"/>
                <a:cs typeface="Times New Roman"/>
              </a:rPr>
              <a:t>odbite</a:t>
            </a:r>
            <a:r>
              <a:rPr dirty="0" smtClean="0" sz="1200" spc="-5">
                <a:latin typeface="Times New Roman"/>
                <a:cs typeface="Times New Roman"/>
              </a:rPr>
              <a:t> od </a:t>
            </a:r>
            <a:r>
              <a:rPr dirty="0" smtClean="0" sz="1200" spc="-10">
                <a:latin typeface="Times New Roman"/>
                <a:cs typeface="Times New Roman"/>
              </a:rPr>
              <a:t>przed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iotu,</a:t>
            </a:r>
            <a:r>
              <a:rPr dirty="0" smtClean="0" sz="1200" spc="-5">
                <a:latin typeface="Times New Roman"/>
                <a:cs typeface="Times New Roman"/>
              </a:rPr>
              <a:t> po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przej</a:t>
            </a:r>
            <a:r>
              <a:rPr dirty="0" smtClean="0" sz="1200" spc="-5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ciu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zez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otworek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przedniej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ciance,</a:t>
            </a:r>
            <a:r>
              <a:rPr dirty="0" smtClean="0" sz="1200" spc="-5">
                <a:latin typeface="Times New Roman"/>
                <a:cs typeface="Times New Roman"/>
              </a:rPr>
              <a:t> tw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zy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-20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lnej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ciance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obraz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rzeczywisty,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odwrócony. </a:t>
            </a:r>
            <a:r>
              <a:rPr dirty="0" smtClean="0" sz="1200" spc="-15">
                <a:latin typeface="Times New Roman"/>
                <a:cs typeface="Times New Roman"/>
              </a:rPr>
              <a:t>W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przypadku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aparatu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fotograficzne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o w otworku </a:t>
            </a:r>
            <a:r>
              <a:rPr dirty="0" smtClean="0" sz="1200" spc="-10">
                <a:latin typeface="Times New Roman"/>
                <a:cs typeface="Times New Roman"/>
              </a:rPr>
              <a:t>u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ieszcza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obiektyw</a:t>
            </a:r>
            <a:r>
              <a:rPr dirty="0" smtClean="0" sz="1200" spc="-5">
                <a:latin typeface="Times New Roman"/>
                <a:cs typeface="Times New Roman"/>
              </a:rPr>
              <a:t>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Dz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5">
                <a:latin typeface="Times New Roman"/>
                <a:cs typeface="Times New Roman"/>
              </a:rPr>
              <a:t>ki</a:t>
            </a:r>
            <a:r>
              <a:rPr dirty="0" smtClean="0" sz="1200" spc="-5">
                <a:latin typeface="Times New Roman"/>
                <a:cs typeface="Times New Roman"/>
              </a:rPr>
              <a:t> te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u </a:t>
            </a:r>
            <a:r>
              <a:rPr dirty="0" smtClean="0" sz="1200" spc="-10">
                <a:latin typeface="Times New Roman"/>
                <a:cs typeface="Times New Roman"/>
              </a:rPr>
              <a:t>obraz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mo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 b</a:t>
            </a:r>
            <a:r>
              <a:rPr dirty="0" smtClean="0" sz="1200" spc="-5">
                <a:latin typeface="Times New Roman"/>
                <a:cs typeface="Times New Roman"/>
              </a:rPr>
              <a:t>y</a:t>
            </a:r>
            <a:r>
              <a:rPr dirty="0" smtClean="0" sz="1200" spc="-10">
                <a:latin typeface="Times New Roman"/>
                <a:cs typeface="Times New Roman"/>
              </a:rPr>
              <a:t>ć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j</a:t>
            </a:r>
            <a:r>
              <a:rPr dirty="0" smtClean="0" sz="1200" spc="-1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niejszy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bardziej</a:t>
            </a:r>
            <a:r>
              <a:rPr dirty="0" smtClean="0" sz="1200" spc="-5">
                <a:latin typeface="Times New Roman"/>
                <a:cs typeface="Times New Roman"/>
              </a:rPr>
              <a:t> wyr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ź</a:t>
            </a:r>
            <a:r>
              <a:rPr dirty="0" smtClean="0" sz="1200" spc="0">
                <a:latin typeface="Times New Roman"/>
                <a:cs typeface="Times New Roman"/>
              </a:rPr>
              <a:t>ny. </a:t>
            </a:r>
            <a:r>
              <a:rPr dirty="0" smtClean="0" sz="1200" spc="-10">
                <a:latin typeface="Times New Roman"/>
                <a:cs typeface="Times New Roman"/>
              </a:rPr>
              <a:t>Ale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aby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obraz</a:t>
            </a:r>
            <a:r>
              <a:rPr dirty="0" smtClean="0" sz="1200" spc="-10">
                <a:latin typeface="Times New Roman"/>
                <a:cs typeface="Times New Roman"/>
              </a:rPr>
              <a:t> b</a:t>
            </a:r>
            <a:r>
              <a:rPr dirty="0" smtClean="0" sz="1200" spc="-5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ostry,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usi</a:t>
            </a:r>
            <a:r>
              <a:rPr dirty="0" smtClean="0" sz="1200" spc="-5">
                <a:latin typeface="Times New Roman"/>
                <a:cs typeface="Times New Roman"/>
              </a:rPr>
              <a:t> by</a:t>
            </a:r>
            <a:r>
              <a:rPr dirty="0" smtClean="0" sz="1200" spc="-10">
                <a:latin typeface="Times New Roman"/>
                <a:cs typeface="Times New Roman"/>
              </a:rPr>
              <a:t>ć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14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87222" y="899918"/>
            <a:ext cx="5772150" cy="88461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99695" indent="0">
              <a:lnSpc>
                <a:spcPts val="138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wystarczaj</a:t>
            </a:r>
            <a:r>
              <a:rPr dirty="0" smtClean="0" sz="1200" spc="-15">
                <a:latin typeface="Times New Roman"/>
                <a:cs typeface="Times New Roman"/>
              </a:rPr>
              <a:t>ą</a:t>
            </a:r>
            <a:r>
              <a:rPr dirty="0" smtClean="0" sz="1200" spc="-5">
                <a:latin typeface="Times New Roman"/>
                <a:cs typeface="Times New Roman"/>
              </a:rPr>
              <a:t>cej</a:t>
            </a:r>
            <a:r>
              <a:rPr dirty="0" smtClean="0" sz="1200" spc="-5">
                <a:latin typeface="Times New Roman"/>
                <a:cs typeface="Times New Roman"/>
              </a:rPr>
              <a:t> do </a:t>
            </a:r>
            <a:r>
              <a:rPr dirty="0" smtClean="0" sz="1200" spc="-10">
                <a:latin typeface="Times New Roman"/>
                <a:cs typeface="Times New Roman"/>
              </a:rPr>
              <a:t>celów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iarowych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stabilno</a:t>
            </a:r>
            <a:r>
              <a:rPr dirty="0" smtClean="0" sz="1200" spc="-10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ci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powtarzaln</a:t>
            </a:r>
            <a:r>
              <a:rPr dirty="0" smtClean="0" sz="1200" spc="-1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ci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rejestracji)</a:t>
            </a:r>
            <a:r>
              <a:rPr dirty="0" smtClean="0" sz="1200" spc="-5">
                <a:latin typeface="Times New Roman"/>
                <a:cs typeface="Times New Roman"/>
              </a:rPr>
              <a:t> – </a:t>
            </a:r>
            <a:r>
              <a:rPr dirty="0" smtClean="0" sz="1200" spc="-10">
                <a:latin typeface="Times New Roman"/>
                <a:cs typeface="Times New Roman"/>
              </a:rPr>
              <a:t>kamera</a:t>
            </a:r>
            <a:r>
              <a:rPr dirty="0" smtClean="0" sz="1200" spc="-5">
                <a:latin typeface="Times New Roman"/>
                <a:cs typeface="Times New Roman"/>
              </a:rPr>
              <a:t> Rollei</a:t>
            </a:r>
            <a:r>
              <a:rPr dirty="0" smtClean="0" sz="1200" spc="-5">
                <a:latin typeface="Times New Roman"/>
                <a:cs typeface="Times New Roman"/>
              </a:rPr>
              <a:t> d7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najw</a:t>
            </a:r>
            <a:r>
              <a:rPr dirty="0" smtClean="0" sz="1200" spc="-15">
                <a:latin typeface="Times New Roman"/>
                <a:cs typeface="Times New Roman"/>
              </a:rPr>
              <a:t>y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sz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tej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gru</a:t>
            </a:r>
            <a:r>
              <a:rPr dirty="0" smtClean="0" sz="1200" spc="-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rozdzielcz</a:t>
            </a:r>
            <a:r>
              <a:rPr dirty="0" smtClean="0" sz="1200" spc="-20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ś</a:t>
            </a:r>
            <a:r>
              <a:rPr dirty="0" smtClean="0" sz="1200" spc="-10">
                <a:latin typeface="Times New Roman"/>
                <a:cs typeface="Times New Roman"/>
              </a:rPr>
              <a:t>ć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atrycy:</a:t>
            </a:r>
            <a:r>
              <a:rPr dirty="0" smtClean="0" sz="1200" spc="-5">
                <a:latin typeface="Times New Roman"/>
                <a:cs typeface="Times New Roman"/>
              </a:rPr>
              <a:t> 39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ilionów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pikseli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przy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fo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acie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37x49m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1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rto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dod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ć</a:t>
            </a:r>
            <a:r>
              <a:rPr dirty="0" smtClean="0" sz="1200" spc="-10">
                <a:latin typeface="Times New Roman"/>
                <a:cs typeface="Times New Roman"/>
              </a:rPr>
              <a:t>,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niektóre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konstrukcje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tej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fir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j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by</a:t>
            </a:r>
            <a:r>
              <a:rPr dirty="0" smtClean="0" sz="1200" spc="-10">
                <a:latin typeface="Times New Roman"/>
                <a:cs typeface="Times New Roman"/>
              </a:rPr>
              <a:t>ć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przystosowane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do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ocow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nia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lunecie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teodolitu</a:t>
            </a:r>
            <a:r>
              <a:rPr dirty="0" smtClean="0" sz="1200" spc="-5">
                <a:latin typeface="Times New Roman"/>
                <a:cs typeface="Times New Roman"/>
              </a:rPr>
              <a:t> – </a:t>
            </a:r>
            <a:r>
              <a:rPr dirty="0" smtClean="0" sz="1200" spc="-10">
                <a:latin typeface="Times New Roman"/>
                <a:cs typeface="Times New Roman"/>
              </a:rPr>
              <a:t>uczyni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nich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cyfrowe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fototeodlity.</a:t>
            </a:r>
            <a:endParaRPr sz="1200">
              <a:latin typeface="Times New Roman"/>
              <a:cs typeface="Times New Roman"/>
            </a:endParaRPr>
          </a:p>
          <a:p>
            <a:pPr marL="12700" marR="12700" indent="228600">
              <a:lnSpc>
                <a:spcPts val="138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Altern</a:t>
            </a:r>
            <a:r>
              <a:rPr dirty="0" smtClean="0" sz="1200" spc="-1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dla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ka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reje</a:t>
            </a:r>
            <a:r>
              <a:rPr dirty="0" smtClean="0" sz="1200" spc="-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tru</a:t>
            </a:r>
            <a:r>
              <a:rPr dirty="0" smtClean="0" sz="1200" spc="-10">
                <a:latin typeface="Times New Roman"/>
                <a:cs typeface="Times New Roman"/>
              </a:rPr>
              <a:t>j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cych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-1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ść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obraz</a:t>
            </a:r>
            <a:r>
              <a:rPr dirty="0" smtClean="0" sz="1200" spc="-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ty</a:t>
            </a:r>
            <a:r>
              <a:rPr dirty="0" smtClean="0" sz="1200" spc="-1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s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5">
                <a:latin typeface="Times New Roman"/>
                <a:cs typeface="Times New Roman"/>
              </a:rPr>
              <a:t>y</a:t>
            </a:r>
            <a:r>
              <a:rPr dirty="0" smtClean="0" sz="1200" spc="-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5">
                <a:latin typeface="Times New Roman"/>
                <a:cs typeface="Times New Roman"/>
              </a:rPr>
              <a:t>o</a:t>
            </a:r>
            <a:r>
              <a:rPr dirty="0" smtClean="0" sz="1200" spc="-15">
                <a:latin typeface="Times New Roman"/>
                <a:cs typeface="Times New Roman"/>
              </a:rPr>
              <a:t>menci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(</a:t>
            </a:r>
            <a:r>
              <a:rPr dirty="0" smtClean="0" sz="1200" spc="-5" i="1">
                <a:latin typeface="Times New Roman"/>
                <a:cs typeface="Times New Roman"/>
              </a:rPr>
              <a:t>still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-15" i="1">
                <a:latin typeface="Times New Roman"/>
                <a:cs typeface="Times New Roman"/>
              </a:rPr>
              <a:t>v</a:t>
            </a:r>
            <a:r>
              <a:rPr dirty="0" smtClean="0" sz="1200" spc="-5" i="1">
                <a:latin typeface="Times New Roman"/>
                <a:cs typeface="Times New Roman"/>
              </a:rPr>
              <a:t>ide</a:t>
            </a:r>
            <a:r>
              <a:rPr dirty="0" smtClean="0" sz="1200" spc="-15" i="1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 s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ka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ery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zapisu</a:t>
            </a:r>
            <a:r>
              <a:rPr dirty="0" smtClean="0" sz="1200" spc="-10">
                <a:latin typeface="Times New Roman"/>
                <a:cs typeface="Times New Roman"/>
              </a:rPr>
              <a:t>j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ce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utworzony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obraz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optyczny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przy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oc</a:t>
            </a:r>
            <a:r>
              <a:rPr dirty="0" smtClean="0" sz="1200" spc="-10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linijki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detektorów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(lub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kilku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atryc</a:t>
            </a:r>
            <a:r>
              <a:rPr dirty="0" smtClean="0" sz="1200" spc="-5">
                <a:latin typeface="Times New Roman"/>
                <a:cs typeface="Times New Roman"/>
              </a:rPr>
              <a:t> CCD)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–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czasie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kilku</a:t>
            </a:r>
            <a:r>
              <a:rPr dirty="0" smtClean="0" sz="1200" spc="-5">
                <a:latin typeface="Times New Roman"/>
                <a:cs typeface="Times New Roman"/>
              </a:rPr>
              <a:t> do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kil</a:t>
            </a:r>
            <a:r>
              <a:rPr dirty="0" smtClean="0" sz="1200" spc="-20">
                <a:latin typeface="Times New Roman"/>
                <a:cs typeface="Times New Roman"/>
              </a:rPr>
              <a:t>k</a:t>
            </a:r>
            <a:r>
              <a:rPr dirty="0" smtClean="0" sz="1200" spc="-10">
                <a:latin typeface="Times New Roman"/>
                <a:cs typeface="Times New Roman"/>
              </a:rPr>
              <a:t>udzie</a:t>
            </a:r>
            <a:r>
              <a:rPr dirty="0" smtClean="0" sz="1200" spc="-10">
                <a:latin typeface="Times New Roman"/>
                <a:cs typeface="Times New Roman"/>
              </a:rPr>
              <a:t>s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5">
                <a:latin typeface="Times New Roman"/>
                <a:cs typeface="Times New Roman"/>
              </a:rPr>
              <a:t>ciu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sekund.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To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rozwi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5">
                <a:latin typeface="Times New Roman"/>
                <a:cs typeface="Times New Roman"/>
              </a:rPr>
              <a:t>zanie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u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5">
                <a:latin typeface="Times New Roman"/>
                <a:cs typeface="Times New Roman"/>
              </a:rPr>
              <a:t>liwia</a:t>
            </a:r>
            <a:r>
              <a:rPr dirty="0" smtClean="0" sz="1200" spc="-10">
                <a:latin typeface="Times New Roman"/>
                <a:cs typeface="Times New Roman"/>
              </a:rPr>
              <a:t> wysokorozdzielcz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re</a:t>
            </a:r>
            <a:r>
              <a:rPr dirty="0" smtClean="0" sz="1200" spc="-5">
                <a:latin typeface="Times New Roman"/>
                <a:cs typeface="Times New Roman"/>
              </a:rPr>
              <a:t>j</a:t>
            </a:r>
            <a:r>
              <a:rPr dirty="0" smtClean="0" sz="1200" spc="-10">
                <a:latin typeface="Times New Roman"/>
                <a:cs typeface="Times New Roman"/>
              </a:rPr>
              <a:t>es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-10">
                <a:latin typeface="Times New Roman"/>
                <a:cs typeface="Times New Roman"/>
              </a:rPr>
              <a:t>rac</a:t>
            </a:r>
            <a:r>
              <a:rPr dirty="0" smtClean="0" sz="1200" spc="-5">
                <a:latin typeface="Times New Roman"/>
                <a:cs typeface="Times New Roman"/>
              </a:rPr>
              <a:t>j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obraz</a:t>
            </a:r>
            <a:r>
              <a:rPr dirty="0" smtClean="0" sz="1200" spc="-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znaczni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kszym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for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acie.</a:t>
            </a:r>
            <a:r>
              <a:rPr dirty="0" smtClean="0" sz="1200" spc="-5">
                <a:latin typeface="Times New Roman"/>
                <a:cs typeface="Times New Roman"/>
              </a:rPr>
              <a:t> I </a:t>
            </a:r>
            <a:r>
              <a:rPr dirty="0" smtClean="0" sz="1200" spc="-5">
                <a:latin typeface="Times New Roman"/>
                <a:cs typeface="Times New Roman"/>
              </a:rPr>
              <a:t>tak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ka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era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Zeiss</a:t>
            </a:r>
            <a:r>
              <a:rPr dirty="0" smtClean="0" sz="1200" spc="-5">
                <a:latin typeface="Times New Roman"/>
                <a:cs typeface="Times New Roman"/>
              </a:rPr>
              <a:t> High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Scan</a:t>
            </a:r>
            <a:r>
              <a:rPr dirty="0" smtClean="0" sz="1200" spc="-10">
                <a:latin typeface="Times New Roman"/>
                <a:cs typeface="Times New Roman"/>
              </a:rPr>
              <a:t> (15414x11040 </a:t>
            </a:r>
            <a:r>
              <a:rPr dirty="0" smtClean="0" sz="1200" spc="-5">
                <a:latin typeface="Times New Roman"/>
                <a:cs typeface="Times New Roman"/>
              </a:rPr>
              <a:t>pikseli),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rejestruje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zdj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5">
                <a:latin typeface="Times New Roman"/>
                <a:cs typeface="Times New Roman"/>
              </a:rPr>
              <a:t>cie</a:t>
            </a:r>
            <a:r>
              <a:rPr dirty="0" smtClean="0" sz="1200" spc="-5">
                <a:latin typeface="Times New Roman"/>
                <a:cs typeface="Times New Roman"/>
              </a:rPr>
              <a:t> o </a:t>
            </a:r>
            <a:r>
              <a:rPr dirty="0" smtClean="0" sz="1200" spc="-5">
                <a:latin typeface="Times New Roman"/>
                <a:cs typeface="Times New Roman"/>
              </a:rPr>
              <a:t>for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acie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120x166m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zy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linijki</a:t>
            </a:r>
            <a:r>
              <a:rPr dirty="0" smtClean="0" sz="1200" spc="-10">
                <a:latin typeface="Times New Roman"/>
                <a:cs typeface="Times New Roman"/>
              </a:rPr>
              <a:t> detektorów</a:t>
            </a:r>
            <a:r>
              <a:rPr dirty="0" smtClean="0" sz="1200" spc="-10">
                <a:latin typeface="Times New Roman"/>
                <a:cs typeface="Times New Roman"/>
              </a:rPr>
              <a:t> CCD </a:t>
            </a:r>
            <a:r>
              <a:rPr dirty="0" smtClean="0" sz="1200" spc="-10">
                <a:latin typeface="Times New Roman"/>
                <a:cs typeface="Times New Roman"/>
              </a:rPr>
              <a:t>wykorzystuje</a:t>
            </a:r>
            <a:r>
              <a:rPr dirty="0" smtClean="0" sz="1200" spc="-10">
                <a:latin typeface="Times New Roman"/>
                <a:cs typeface="Times New Roman"/>
              </a:rPr>
              <a:t> do skanowa</a:t>
            </a:r>
            <a:r>
              <a:rPr dirty="0" smtClean="0" sz="1200" spc="-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ia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obrazu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ka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era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Pentacon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Scan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5000</a:t>
            </a:r>
            <a:r>
              <a:rPr dirty="0" smtClean="0" sz="1200" spc="0">
                <a:latin typeface="Times New Roman"/>
                <a:cs typeface="Times New Roman"/>
              </a:rPr>
              <a:t> (1200x8192 </a:t>
            </a:r>
            <a:r>
              <a:rPr dirty="0" smtClean="0" sz="1200" spc="-5">
                <a:latin typeface="Times New Roman"/>
                <a:cs typeface="Times New Roman"/>
              </a:rPr>
              <a:t>piksele).</a:t>
            </a:r>
            <a:endParaRPr sz="1200">
              <a:latin typeface="Times New Roman"/>
              <a:cs typeface="Times New Roman"/>
            </a:endParaRPr>
          </a:p>
          <a:p>
            <a:pPr marL="12700" marR="74295" indent="228600">
              <a:lnSpc>
                <a:spcPts val="138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Istotnym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wymogiem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 </a:t>
            </a:r>
            <a:r>
              <a:rPr dirty="0" smtClean="0" sz="1200" spc="-10">
                <a:latin typeface="Times New Roman"/>
                <a:cs typeface="Times New Roman"/>
              </a:rPr>
              <a:t>z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punktu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widzenia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fo</a:t>
            </a:r>
            <a:r>
              <a:rPr dirty="0" smtClean="0" sz="1200" spc="-10">
                <a:latin typeface="Times New Roman"/>
                <a:cs typeface="Times New Roman"/>
              </a:rPr>
              <a:t>t</a:t>
            </a:r>
            <a:r>
              <a:rPr dirty="0" smtClean="0" sz="1200" spc="-10">
                <a:latin typeface="Times New Roman"/>
                <a:cs typeface="Times New Roman"/>
              </a:rPr>
              <a:t>ogra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etrii</a:t>
            </a:r>
            <a:r>
              <a:rPr dirty="0" smtClean="0" sz="1200" spc="-5">
                <a:latin typeface="Times New Roman"/>
                <a:cs typeface="Times New Roman"/>
              </a:rPr>
              <a:t> - </a:t>
            </a:r>
            <a:r>
              <a:rPr dirty="0" smtClean="0" sz="1200" spc="-10">
                <a:latin typeface="Times New Roman"/>
                <a:cs typeface="Times New Roman"/>
              </a:rPr>
              <a:t>stawianym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rom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cyfrowy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jest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wysoka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stabiln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ść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l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entów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orienta</a:t>
            </a:r>
            <a:r>
              <a:rPr dirty="0" smtClean="0" sz="1200" spc="-1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ji</a:t>
            </a:r>
            <a:r>
              <a:rPr dirty="0" smtClean="0" sz="1200" spc="-5">
                <a:latin typeface="Times New Roman"/>
                <a:cs typeface="Times New Roman"/>
              </a:rPr>
              <a:t> wew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5">
                <a:latin typeface="Times New Roman"/>
                <a:cs typeface="Times New Roman"/>
              </a:rPr>
              <a:t>trz</a:t>
            </a:r>
            <a:r>
              <a:rPr dirty="0" smtClean="0" sz="1200" spc="-2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ej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p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wtarzaln</a:t>
            </a:r>
            <a:r>
              <a:rPr dirty="0" smtClean="0" sz="1200" spc="-15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ść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odwzorow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ń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Precyzyjna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kalibracja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ka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ry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cyfrowej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 sens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jedynie</a:t>
            </a:r>
            <a:r>
              <a:rPr dirty="0" smtClean="0" sz="1200" spc="-5">
                <a:latin typeface="Times New Roman"/>
                <a:cs typeface="Times New Roman"/>
              </a:rPr>
              <a:t> w </a:t>
            </a:r>
            <a:r>
              <a:rPr dirty="0" smtClean="0" sz="1200" spc="-10">
                <a:latin typeface="Times New Roman"/>
                <a:cs typeface="Times New Roman"/>
              </a:rPr>
              <a:t>przypadku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wysokiej</a:t>
            </a:r>
            <a:r>
              <a:rPr dirty="0" smtClean="0" sz="1200" spc="-5">
                <a:latin typeface="Times New Roman"/>
                <a:cs typeface="Times New Roman"/>
              </a:rPr>
              <a:t> powtarzaln</a:t>
            </a:r>
            <a:r>
              <a:rPr dirty="0" smtClean="0" sz="1200" spc="-2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ś</a:t>
            </a:r>
            <a:r>
              <a:rPr dirty="0" smtClean="0" sz="1200" spc="-1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odwzorow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ń </a:t>
            </a:r>
            <a:r>
              <a:rPr dirty="0" smtClean="0" sz="1200" spc="0">
                <a:latin typeface="Times New Roman"/>
                <a:cs typeface="Times New Roman"/>
              </a:rPr>
              <a:t>– </a:t>
            </a:r>
            <a:r>
              <a:rPr dirty="0" smtClean="0" sz="1200" spc="-5">
                <a:latin typeface="Times New Roman"/>
                <a:cs typeface="Times New Roman"/>
              </a:rPr>
              <a:t>nie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k</a:t>
            </a:r>
            <a:r>
              <a:rPr dirty="0" smtClean="0" sz="1200" spc="-15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da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zatem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ka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era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wysokorozdzielcza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ka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era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cyfrowa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stwarza</a:t>
            </a:r>
            <a:r>
              <a:rPr dirty="0" smtClean="0" sz="1200" spc="-10">
                <a:latin typeface="Times New Roman"/>
                <a:cs typeface="Times New Roman"/>
              </a:rPr>
              <a:t>ć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warunk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d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os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gani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wysokic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 do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adno</a:t>
            </a:r>
            <a:r>
              <a:rPr dirty="0" smtClean="0" sz="1200" spc="-10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ci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iaru.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W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akcie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kalibracji</a:t>
            </a:r>
            <a:r>
              <a:rPr dirty="0" smtClean="0" sz="1200" spc="-5">
                <a:latin typeface="Times New Roman"/>
                <a:cs typeface="Times New Roman"/>
              </a:rPr>
              <a:t> okre</a:t>
            </a:r>
            <a:r>
              <a:rPr dirty="0" smtClean="0" sz="1200" spc="-5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la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-1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łą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ka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ry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-5">
                <a:latin typeface="Times New Roman"/>
                <a:cs typeface="Times New Roman"/>
              </a:rPr>
              <a:t> wspó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rz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dne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punktu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ównego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ora</a:t>
            </a:r>
            <a:r>
              <a:rPr dirty="0" smtClean="0" sz="1200" spc="-10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 wspó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czynniki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wielo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ianu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dystor</a:t>
            </a:r>
            <a:r>
              <a:rPr dirty="0" smtClean="0" sz="1200" spc="-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ji.</a:t>
            </a:r>
            <a:r>
              <a:rPr dirty="0" smtClean="0" sz="1200" spc="-5">
                <a:latin typeface="Times New Roman"/>
                <a:cs typeface="Times New Roman"/>
              </a:rPr>
              <a:t> K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lib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acj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kamer</a:t>
            </a:r>
            <a:r>
              <a:rPr dirty="0" smtClean="0" sz="1200" spc="-10">
                <a:latin typeface="Times New Roman"/>
                <a:cs typeface="Times New Roman"/>
              </a:rPr>
              <a:t>y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przeprowadz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polu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testowym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</a:t>
            </a:r>
            <a:r>
              <a:rPr dirty="0" smtClean="0" sz="1200" spc="-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askim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lub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4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przestrzenny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).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20"/>
              </a:spcBef>
            </a:pPr>
            <a:endParaRPr sz="1300"/>
          </a:p>
          <a:p>
            <a:pPr marL="12700">
              <a:lnSpc>
                <a:spcPct val="100000"/>
              </a:lnSpc>
            </a:pPr>
            <a:r>
              <a:rPr dirty="0" smtClean="0" sz="1200" u="sng">
                <a:latin typeface="Times New Roman"/>
                <a:cs typeface="Times New Roman"/>
              </a:rPr>
              <a:t>1.2.2.2.</a:t>
            </a:r>
            <a:r>
              <a:rPr dirty="0" smtClean="0" sz="1200" u="sng">
                <a:latin typeface="Times New Roman"/>
                <a:cs typeface="Times New Roman"/>
              </a:rPr>
              <a:t> </a:t>
            </a:r>
            <a:r>
              <a:rPr dirty="0" smtClean="0" sz="1200" spc="-10" u="sng">
                <a:latin typeface="Times New Roman"/>
                <a:cs typeface="Times New Roman"/>
              </a:rPr>
              <a:t>Skanowanie</a:t>
            </a:r>
            <a:r>
              <a:rPr dirty="0" smtClean="0" sz="1200" spc="-10" u="sng">
                <a:latin typeface="Times New Roman"/>
                <a:cs typeface="Times New Roman"/>
              </a:rPr>
              <a:t> </a:t>
            </a:r>
            <a:r>
              <a:rPr dirty="0" smtClean="0" sz="1200" spc="-10" u="sng">
                <a:latin typeface="Times New Roman"/>
                <a:cs typeface="Times New Roman"/>
              </a:rPr>
              <a:t>zd</a:t>
            </a:r>
            <a:r>
              <a:rPr dirty="0" smtClean="0" sz="1200" spc="-10" u="sng">
                <a:latin typeface="Times New Roman"/>
                <a:cs typeface="Times New Roman"/>
              </a:rPr>
              <a:t>j</a:t>
            </a:r>
            <a:r>
              <a:rPr dirty="0" smtClean="0" sz="1200" spc="-10" u="sng">
                <a:latin typeface="Times New Roman"/>
                <a:cs typeface="Times New Roman"/>
              </a:rPr>
              <a:t>ęć</a:t>
            </a:r>
            <a:r>
              <a:rPr dirty="0" smtClean="0" sz="1200" spc="0" u="sng">
                <a:latin typeface="Times New Roman"/>
                <a:cs typeface="Times New Roman"/>
              </a:rPr>
              <a:t> </a:t>
            </a:r>
            <a:r>
              <a:rPr dirty="0" smtClean="0" sz="1200" spc="-10" u="sng">
                <a:latin typeface="Times New Roman"/>
                <a:cs typeface="Times New Roman"/>
              </a:rPr>
              <a:t>fotogrametrycznych*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36"/>
              </a:spcBef>
            </a:pPr>
            <a:endParaRPr sz="600"/>
          </a:p>
          <a:p>
            <a:pPr marL="12700" marR="29209" indent="0">
              <a:lnSpc>
                <a:spcPts val="1380"/>
              </a:lnSpc>
            </a:pPr>
            <a:r>
              <a:rPr dirty="0" smtClean="0" sz="1200" spc="-15">
                <a:latin typeface="Times New Roman"/>
                <a:cs typeface="Times New Roman"/>
              </a:rPr>
              <a:t>Zd</a:t>
            </a:r>
            <a:r>
              <a:rPr dirty="0" smtClean="0" sz="1200" spc="-5">
                <a:latin typeface="Times New Roman"/>
                <a:cs typeface="Times New Roman"/>
              </a:rPr>
              <a:t>j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5">
                <a:latin typeface="Times New Roman"/>
                <a:cs typeface="Times New Roman"/>
              </a:rPr>
              <a:t>cie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fot</a:t>
            </a:r>
            <a:r>
              <a:rPr dirty="0" smtClean="0" sz="1200" spc="-2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gra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etrycz</a:t>
            </a:r>
            <a:r>
              <a:rPr dirty="0" smtClean="0" sz="1200" spc="-20">
                <a:latin typeface="Times New Roman"/>
                <a:cs typeface="Times New Roman"/>
              </a:rPr>
              <a:t>n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(jak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k</a:t>
            </a:r>
            <a:r>
              <a:rPr dirty="0" smtClean="0" sz="1200" spc="-15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dy </a:t>
            </a:r>
            <a:r>
              <a:rPr dirty="0" smtClean="0" sz="1200" spc="-5">
                <a:latin typeface="Times New Roman"/>
                <a:cs typeface="Times New Roman"/>
              </a:rPr>
              <a:t>obraz)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na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zapisa</a:t>
            </a:r>
            <a:r>
              <a:rPr dirty="0" smtClean="0" sz="1200" spc="-10">
                <a:latin typeface="Times New Roman"/>
                <a:cs typeface="Times New Roman"/>
              </a:rPr>
              <a:t>ć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cyfrowo </a:t>
            </a:r>
            <a:r>
              <a:rPr dirty="0" smtClean="0" sz="1200" spc="-10">
                <a:latin typeface="Times New Roman"/>
                <a:cs typeface="Times New Roman"/>
              </a:rPr>
              <a:t>za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15">
                <a:latin typeface="Times New Roman"/>
                <a:cs typeface="Times New Roman"/>
              </a:rPr>
              <a:t>c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stacjonarnego</a:t>
            </a:r>
            <a:r>
              <a:rPr dirty="0" smtClean="0" sz="1200" spc="-5">
                <a:latin typeface="Times New Roman"/>
                <a:cs typeface="Times New Roman"/>
              </a:rPr>
              <a:t> skanera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laboratoryjnego.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Takie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przetwo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zenie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obrazu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stwarza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szereg</a:t>
            </a:r>
            <a:r>
              <a:rPr dirty="0" smtClean="0" sz="1200" spc="-5">
                <a:latin typeface="Times New Roman"/>
                <a:cs typeface="Times New Roman"/>
              </a:rPr>
              <a:t> no</a:t>
            </a:r>
            <a:r>
              <a:rPr dirty="0" smtClean="0" sz="1200" spc="-1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ych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liwo</a:t>
            </a:r>
            <a:r>
              <a:rPr dirty="0" smtClean="0" sz="1200" spc="-10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ci</a:t>
            </a:r>
            <a:r>
              <a:rPr dirty="0" smtClean="0" sz="1200" spc="-5">
                <a:latin typeface="Times New Roman"/>
                <a:cs typeface="Times New Roman"/>
              </a:rPr>
              <a:t> po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iarowych.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Zeskanowane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zd</a:t>
            </a:r>
            <a:r>
              <a:rPr dirty="0" smtClean="0" sz="1200" spc="-10">
                <a:latin typeface="Times New Roman"/>
                <a:cs typeface="Times New Roman"/>
              </a:rPr>
              <a:t>j</a:t>
            </a:r>
            <a:r>
              <a:rPr dirty="0" smtClean="0" sz="1200" spc="-15">
                <a:latin typeface="Times New Roman"/>
                <a:cs typeface="Times New Roman"/>
              </a:rPr>
              <a:t>ę</a:t>
            </a:r>
            <a:r>
              <a:rPr dirty="0" smtClean="0" sz="1200" spc="-5">
                <a:latin typeface="Times New Roman"/>
                <a:cs typeface="Times New Roman"/>
              </a:rPr>
              <a:t>cia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analogowe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mo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by</a:t>
            </a:r>
            <a:r>
              <a:rPr dirty="0" smtClean="0" sz="1200" spc="-10">
                <a:latin typeface="Times New Roman"/>
                <a:cs typeface="Times New Roman"/>
              </a:rPr>
              <a:t>ć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opracowywan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 w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fotogra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etrycznych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stacjach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cyfrowych</a:t>
            </a:r>
            <a:r>
              <a:rPr dirty="0" smtClean="0" sz="1200" spc="-10">
                <a:latin typeface="Times New Roman"/>
                <a:cs typeface="Times New Roman"/>
              </a:rPr>
              <a:t> (FSC).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49"/>
              </a:spcBef>
            </a:pPr>
            <a:endParaRPr sz="550"/>
          </a:p>
          <a:p>
            <a:pPr marL="12700" marR="23495" indent="450215">
              <a:lnSpc>
                <a:spcPts val="138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Skanery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st</a:t>
            </a:r>
            <a:r>
              <a:rPr dirty="0" smtClean="0" sz="1200" spc="-15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ł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5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obecni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do</a:t>
            </a:r>
            <a:r>
              <a:rPr dirty="0" smtClean="0" sz="1200" spc="-5">
                <a:latin typeface="Times New Roman"/>
                <a:cs typeface="Times New Roman"/>
              </a:rPr>
              <a:t>ść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powszechnie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stosowanym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ur</a:t>
            </a:r>
            <a:r>
              <a:rPr dirty="0" smtClean="0" sz="1200" spc="-15">
                <a:latin typeface="Times New Roman"/>
                <a:cs typeface="Times New Roman"/>
              </a:rPr>
              <a:t>z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dzeniem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do </a:t>
            </a:r>
            <a:r>
              <a:rPr dirty="0" smtClean="0" sz="1200" spc="-10">
                <a:latin typeface="Times New Roman"/>
                <a:cs typeface="Times New Roman"/>
              </a:rPr>
              <a:t>za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iany</a:t>
            </a:r>
            <a:r>
              <a:rPr dirty="0" smtClean="0" sz="1200" spc="-5">
                <a:latin typeface="Times New Roman"/>
                <a:cs typeface="Times New Roman"/>
              </a:rPr>
              <a:t> zdj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5">
                <a:latin typeface="Times New Roman"/>
                <a:cs typeface="Times New Roman"/>
              </a:rPr>
              <a:t>cia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</a:t>
            </a:r>
            <a:r>
              <a:rPr dirty="0" smtClean="0" sz="1200" spc="-10">
                <a:latin typeface="Times New Roman"/>
                <a:cs typeface="Times New Roman"/>
              </a:rPr>
              <a:t> p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staci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analo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10">
                <a:latin typeface="Times New Roman"/>
                <a:cs typeface="Times New Roman"/>
              </a:rPr>
              <a:t>owej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(fotograficz</a:t>
            </a:r>
            <a:r>
              <a:rPr dirty="0" smtClean="0" sz="1200" spc="-2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ej)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obraz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postaci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cyfrowej,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pocz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5">
                <a:latin typeface="Times New Roman"/>
                <a:cs typeface="Times New Roman"/>
              </a:rPr>
              <a:t>wsz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 od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podr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cznych</a:t>
            </a:r>
            <a:r>
              <a:rPr dirty="0" smtClean="0" sz="1200" spc="-10">
                <a:latin typeface="Times New Roman"/>
                <a:cs typeface="Times New Roman"/>
              </a:rPr>
              <a:t> skanerów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stosowanych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skanowania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tekstów,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rysunków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czy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zd</a:t>
            </a:r>
            <a:r>
              <a:rPr dirty="0" smtClean="0" sz="1200" spc="5">
                <a:latin typeface="Times New Roman"/>
                <a:cs typeface="Times New Roman"/>
              </a:rPr>
              <a:t>j</a:t>
            </a:r>
            <a:r>
              <a:rPr dirty="0" smtClean="0" sz="1200" spc="-10">
                <a:latin typeface="Times New Roman"/>
                <a:cs typeface="Times New Roman"/>
              </a:rPr>
              <a:t>ęć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ofo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owych, do </a:t>
            </a:r>
            <a:r>
              <a:rPr dirty="0" smtClean="0" sz="1200" spc="-10">
                <a:latin typeface="Times New Roman"/>
                <a:cs typeface="Times New Roman"/>
              </a:rPr>
              <a:t>wielkofor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towych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skane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ów stoso</a:t>
            </a:r>
            <a:r>
              <a:rPr dirty="0" smtClean="0" sz="1200" spc="-1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anych</a:t>
            </a:r>
            <a:r>
              <a:rPr dirty="0" smtClean="0" sz="1200" spc="-10">
                <a:latin typeface="Times New Roman"/>
                <a:cs typeface="Times New Roman"/>
              </a:rPr>
              <a:t> w </a:t>
            </a:r>
            <a:r>
              <a:rPr dirty="0" smtClean="0" sz="1200" spc="-5">
                <a:latin typeface="Times New Roman"/>
                <a:cs typeface="Times New Roman"/>
              </a:rPr>
              <a:t>poligrafii.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geodezji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do </a:t>
            </a:r>
            <a:r>
              <a:rPr dirty="0" smtClean="0" sz="1200" spc="-10">
                <a:latin typeface="Times New Roman"/>
                <a:cs typeface="Times New Roman"/>
              </a:rPr>
              <a:t>skanowania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p stosowane </a:t>
            </a:r>
            <a:r>
              <a:rPr dirty="0" smtClean="0" sz="1200" spc="-5">
                <a:latin typeface="Times New Roman"/>
                <a:cs typeface="Times New Roman"/>
              </a:rPr>
              <a:t>s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skaner</a:t>
            </a:r>
            <a:r>
              <a:rPr dirty="0" smtClean="0" sz="1200" spc="-10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wielkofo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5">
                <a:latin typeface="Times New Roman"/>
                <a:cs typeface="Times New Roman"/>
              </a:rPr>
              <a:t>atow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 o</a:t>
            </a:r>
            <a:r>
              <a:rPr dirty="0" smtClean="0" sz="1200" spc="-5">
                <a:latin typeface="Times New Roman"/>
                <a:cs typeface="Times New Roman"/>
              </a:rPr>
              <a:t> podwy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5">
                <a:latin typeface="Times New Roman"/>
                <a:cs typeface="Times New Roman"/>
              </a:rPr>
              <a:t>szonej</a:t>
            </a:r>
            <a:r>
              <a:rPr dirty="0" smtClean="0" sz="1200" spc="-5">
                <a:latin typeface="Times New Roman"/>
                <a:cs typeface="Times New Roman"/>
              </a:rPr>
              <a:t> do</a:t>
            </a:r>
            <a:r>
              <a:rPr dirty="0" smtClean="0" sz="1200" spc="-5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2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no</a:t>
            </a:r>
            <a:r>
              <a:rPr dirty="0" smtClean="0" sz="1200" spc="0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ci</a:t>
            </a:r>
            <a:r>
              <a:rPr dirty="0" smtClean="0" sz="1200" spc="-5">
                <a:latin typeface="Times New Roman"/>
                <a:cs typeface="Times New Roman"/>
              </a:rPr>
              <a:t> geo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etrycznej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(rz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du 0.05 - 0.10 </a:t>
            </a:r>
            <a:r>
              <a:rPr dirty="0" smtClean="0" sz="1200" spc="-10">
                <a:latin typeface="Times New Roman"/>
                <a:cs typeface="Times New Roman"/>
              </a:rPr>
              <a:t>m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), </a:t>
            </a:r>
            <a:r>
              <a:rPr dirty="0" smtClean="0" sz="1200" spc="-10">
                <a:latin typeface="Times New Roman"/>
                <a:cs typeface="Times New Roman"/>
              </a:rPr>
              <a:t>odpowiadaj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5">
                <a:latin typeface="Times New Roman"/>
                <a:cs typeface="Times New Roman"/>
              </a:rPr>
              <a:t>cej</a:t>
            </a:r>
            <a:r>
              <a:rPr dirty="0" smtClean="0" sz="1200" spc="-5">
                <a:latin typeface="Times New Roman"/>
                <a:cs typeface="Times New Roman"/>
              </a:rPr>
              <a:t> do</a:t>
            </a:r>
            <a:r>
              <a:rPr dirty="0" smtClean="0" sz="1200" spc="-5">
                <a:latin typeface="Times New Roman"/>
                <a:cs typeface="Times New Roman"/>
              </a:rPr>
              <a:t>k</a:t>
            </a:r>
            <a:r>
              <a:rPr dirty="0" smtClean="0" sz="1200" spc="-10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adno</a:t>
            </a:r>
            <a:r>
              <a:rPr dirty="0" smtClean="0" sz="1200" spc="-10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ci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py. </a:t>
            </a:r>
            <a:r>
              <a:rPr dirty="0" smtClean="0" sz="1200" spc="-10">
                <a:latin typeface="Times New Roman"/>
                <a:cs typeface="Times New Roman"/>
              </a:rPr>
              <a:t>Tego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rodzaju</a:t>
            </a:r>
            <a:r>
              <a:rPr dirty="0" smtClean="0" sz="1200" spc="-5">
                <a:latin typeface="Times New Roman"/>
                <a:cs typeface="Times New Roman"/>
              </a:rPr>
              <a:t> skanery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nie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nadaj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jednak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stosownia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fotogra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etrii,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gdzie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bardz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 wysokie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wy</a:t>
            </a:r>
            <a:r>
              <a:rPr dirty="0" smtClean="0" sz="1200" spc="-1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agania</a:t>
            </a:r>
            <a:r>
              <a:rPr dirty="0" smtClean="0" sz="1200" spc="-10">
                <a:latin typeface="Times New Roman"/>
                <a:cs typeface="Times New Roman"/>
              </a:rPr>
              <a:t> dok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adno</a:t>
            </a:r>
            <a:r>
              <a:rPr dirty="0" smtClean="0" sz="1200" spc="-10">
                <a:latin typeface="Times New Roman"/>
                <a:cs typeface="Times New Roman"/>
              </a:rPr>
              <a:t>ś</a:t>
            </a:r>
            <a:r>
              <a:rPr dirty="0" smtClean="0" sz="1200" spc="-10">
                <a:latin typeface="Times New Roman"/>
                <a:cs typeface="Times New Roman"/>
              </a:rPr>
              <a:t>ciowe.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Dlate</a:t>
            </a:r>
            <a:r>
              <a:rPr dirty="0" smtClean="0" sz="1200" spc="-2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o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-15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skonstruowano </a:t>
            </a:r>
            <a:r>
              <a:rPr dirty="0" smtClean="0" sz="1200" spc="-5">
                <a:latin typeface="Times New Roman"/>
                <a:cs typeface="Times New Roman"/>
              </a:rPr>
              <a:t>specjalne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skanery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fotogrametryczne.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3"/>
              </a:spcBef>
            </a:pPr>
            <a:endParaRPr sz="500"/>
          </a:p>
          <a:p>
            <a:pPr marL="501015">
              <a:lnSpc>
                <a:spcPct val="1000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ówny</a:t>
            </a:r>
            <a:r>
              <a:rPr dirty="0" smtClean="0" sz="1200" spc="-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cecha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skanerów stos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anych</a:t>
            </a:r>
            <a:r>
              <a:rPr dirty="0" smtClean="0" sz="1200" spc="-10">
                <a:latin typeface="Times New Roman"/>
                <a:cs typeface="Times New Roman"/>
              </a:rPr>
              <a:t> w </a:t>
            </a:r>
            <a:r>
              <a:rPr dirty="0" smtClean="0" sz="1200" spc="-5">
                <a:latin typeface="Times New Roman"/>
                <a:cs typeface="Times New Roman"/>
              </a:rPr>
              <a:t>fotogra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etrii</a:t>
            </a:r>
            <a:r>
              <a:rPr dirty="0" smtClean="0" sz="1200" spc="-5">
                <a:latin typeface="Times New Roman"/>
                <a:cs typeface="Times New Roman"/>
              </a:rPr>
              <a:t> s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5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  <a:buFont typeface="Times New Roman"/>
              <a:buChar char="-"/>
              <a:tabLst>
                <a:tab pos="101600" algn="l"/>
              </a:tabLst>
            </a:pPr>
            <a:r>
              <a:rPr dirty="0" smtClean="0" sz="1200">
                <a:latin typeface="Times New Roman"/>
                <a:cs typeface="Times New Roman"/>
              </a:rPr>
              <a:t>wysoka do</a:t>
            </a:r>
            <a:r>
              <a:rPr dirty="0" smtClean="0" sz="1200" spc="-5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adno</a:t>
            </a:r>
            <a:r>
              <a:rPr dirty="0" smtClean="0" sz="1200" spc="-5">
                <a:latin typeface="Times New Roman"/>
                <a:cs typeface="Times New Roman"/>
              </a:rPr>
              <a:t>ść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geo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etryczna</a:t>
            </a:r>
            <a:r>
              <a:rPr dirty="0" smtClean="0" sz="1200" spc="-5">
                <a:latin typeface="Times New Roman"/>
                <a:cs typeface="Times New Roman"/>
              </a:rPr>
              <a:t> (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1-2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65">
                <a:latin typeface="Meiryo"/>
                <a:cs typeface="Meiryo"/>
              </a:rPr>
              <a:t>μ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.</a:t>
            </a:r>
            <a:r>
              <a:rPr dirty="0" smtClean="0" sz="1200" spc="-5">
                <a:latin typeface="Times New Roman"/>
                <a:cs typeface="Times New Roman"/>
              </a:rPr>
              <a:t>),</a:t>
            </a:r>
            <a:endParaRPr sz="1200">
              <a:latin typeface="Times New Roman"/>
              <a:cs typeface="Times New Roman"/>
            </a:endParaRPr>
          </a:p>
          <a:p>
            <a:pPr marL="12700" marR="32384">
              <a:lnSpc>
                <a:spcPts val="1380"/>
              </a:lnSpc>
              <a:spcBef>
                <a:spcPts val="30"/>
              </a:spcBef>
              <a:buFont typeface="Times New Roman"/>
              <a:buChar char="-"/>
              <a:tabLst>
                <a:tab pos="101600" algn="l"/>
              </a:tabLst>
            </a:pPr>
            <a:r>
              <a:rPr dirty="0" smtClean="0" sz="1200">
                <a:latin typeface="Times New Roman"/>
                <a:cs typeface="Times New Roman"/>
              </a:rPr>
              <a:t>wysoka r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zdzielcz</a:t>
            </a:r>
            <a:r>
              <a:rPr dirty="0" smtClean="0" sz="1200" spc="-15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ść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geo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etryczna</a:t>
            </a:r>
            <a:r>
              <a:rPr dirty="0" smtClean="0" sz="1200" spc="-5">
                <a:latin typeface="Times New Roman"/>
                <a:cs typeface="Times New Roman"/>
              </a:rPr>
              <a:t> 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np.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skanerze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PHO</a:t>
            </a:r>
            <a:r>
              <a:rPr dirty="0" smtClean="0" sz="1200" spc="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 SCA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ntergra</a:t>
            </a:r>
            <a:r>
              <a:rPr dirty="0" smtClean="0" sz="1200" spc="-5">
                <a:latin typeface="Times New Roman"/>
                <a:cs typeface="Times New Roman"/>
              </a:rPr>
              <a:t>ph-Zeiss)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jest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liwo</a:t>
            </a:r>
            <a:r>
              <a:rPr dirty="0" smtClean="0" sz="1200" spc="-5">
                <a:latin typeface="Times New Roman"/>
                <a:cs typeface="Times New Roman"/>
              </a:rPr>
              <a:t>ść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</a:t>
            </a:r>
            <a:r>
              <a:rPr dirty="0" smtClean="0" sz="1200" spc="-10">
                <a:latin typeface="Times New Roman"/>
                <a:cs typeface="Times New Roman"/>
              </a:rPr>
              <a:t>kanowania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rozdzielcz</a:t>
            </a:r>
            <a:r>
              <a:rPr dirty="0" smtClean="0" sz="1200" spc="-1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ci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do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3600dpi,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 typo</a:t>
            </a:r>
            <a:r>
              <a:rPr dirty="0" smtClean="0" sz="1200" spc="-1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 wy</a:t>
            </a:r>
            <a:r>
              <a:rPr dirty="0" smtClean="0" sz="1200" spc="-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iary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piksela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to:</a:t>
            </a:r>
            <a:r>
              <a:rPr dirty="0" smtClean="0" sz="1200" spc="-5">
                <a:latin typeface="Times New Roman"/>
                <a:cs typeface="Times New Roman"/>
              </a:rPr>
              <a:t> 7,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14,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21,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28, 56</a:t>
            </a:r>
            <a:r>
              <a:rPr dirty="0" smtClean="0" sz="1200" spc="-60">
                <a:latin typeface="Meiryo"/>
                <a:cs typeface="Meiryo"/>
              </a:rPr>
              <a:t>μ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.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  <a:p>
            <a:pPr marL="12700" marR="503555" indent="0">
              <a:lnSpc>
                <a:spcPts val="1380"/>
              </a:lnSpc>
              <a:spcBef>
                <a:spcPts val="30"/>
              </a:spcBef>
              <a:buFont typeface="Times New Roman"/>
              <a:buChar char="-"/>
              <a:tabLst>
                <a:tab pos="100965" algn="l"/>
              </a:tabLst>
            </a:pPr>
            <a:r>
              <a:rPr dirty="0" smtClean="0" sz="1200" spc="-5">
                <a:latin typeface="Times New Roman"/>
                <a:cs typeface="Times New Roman"/>
              </a:rPr>
              <a:t>rozdzielcz</a:t>
            </a:r>
            <a:r>
              <a:rPr dirty="0" smtClean="0" sz="1200" spc="-15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ść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radio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etryczna</a:t>
            </a:r>
            <a:r>
              <a:rPr dirty="0" smtClean="0" sz="1200" spc="-5">
                <a:latin typeface="Times New Roman"/>
                <a:cs typeface="Times New Roman"/>
              </a:rPr>
              <a:t> 8 </a:t>
            </a:r>
            <a:r>
              <a:rPr dirty="0" smtClean="0" sz="1200" spc="-10">
                <a:latin typeface="Times New Roman"/>
                <a:cs typeface="Times New Roman"/>
              </a:rPr>
              <a:t>bitowa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dla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zd</a:t>
            </a:r>
            <a:r>
              <a:rPr dirty="0" smtClean="0" sz="1200" spc="-10">
                <a:latin typeface="Times New Roman"/>
                <a:cs typeface="Times New Roman"/>
              </a:rPr>
              <a:t>j</a:t>
            </a:r>
            <a:r>
              <a:rPr dirty="0" smtClean="0" sz="1200" spc="-15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ć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czarno</a:t>
            </a:r>
            <a:r>
              <a:rPr dirty="0" smtClean="0" sz="1200" spc="-2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ia</a:t>
            </a:r>
            <a:r>
              <a:rPr dirty="0" smtClean="0" sz="1200" spc="-10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ych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24 </a:t>
            </a:r>
            <a:r>
              <a:rPr dirty="0" smtClean="0" sz="1200" spc="-10">
                <a:latin typeface="Times New Roman"/>
                <a:cs typeface="Times New Roman"/>
              </a:rPr>
              <a:t>bitowa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dla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zd</a:t>
            </a:r>
            <a:r>
              <a:rPr dirty="0" smtClean="0" sz="1200" spc="-10">
                <a:latin typeface="Times New Roman"/>
                <a:cs typeface="Times New Roman"/>
              </a:rPr>
              <a:t>j</a:t>
            </a:r>
            <a:r>
              <a:rPr dirty="0" smtClean="0" sz="1200" spc="-15">
                <a:latin typeface="Times New Roman"/>
                <a:cs typeface="Times New Roman"/>
              </a:rPr>
              <a:t>ęć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barwnych,</a:t>
            </a:r>
            <a:endParaRPr sz="1200">
              <a:latin typeface="Times New Roman"/>
              <a:cs typeface="Times New Roman"/>
            </a:endParaRPr>
          </a:p>
          <a:p>
            <a:pPr marL="101600" indent="-89535">
              <a:lnSpc>
                <a:spcPts val="1345"/>
              </a:lnSpc>
              <a:buFont typeface="Times New Roman"/>
              <a:buChar char="-"/>
              <a:tabLst>
                <a:tab pos="101600" algn="l"/>
              </a:tabLst>
            </a:pPr>
            <a:r>
              <a:rPr dirty="0" smtClean="0" sz="1200" spc="-5">
                <a:latin typeface="Times New Roman"/>
                <a:cs typeface="Times New Roman"/>
              </a:rPr>
              <a:t>for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at,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najc</a:t>
            </a:r>
            <a:r>
              <a:rPr dirty="0" smtClean="0" sz="1200" spc="-15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ęś</a:t>
            </a:r>
            <a:r>
              <a:rPr dirty="0" smtClean="0" sz="1200" spc="-5">
                <a:latin typeface="Times New Roman"/>
                <a:cs typeface="Times New Roman"/>
              </a:rPr>
              <a:t>ciej</a:t>
            </a:r>
            <a:r>
              <a:rPr dirty="0" smtClean="0" sz="1200" spc="-5">
                <a:latin typeface="Times New Roman"/>
                <a:cs typeface="Times New Roman"/>
              </a:rPr>
              <a:t> 25x25 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10">
                <a:latin typeface="Times New Roman"/>
                <a:cs typeface="Times New Roman"/>
              </a:rPr>
              <a:t>co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um</a:t>
            </a:r>
            <a:r>
              <a:rPr dirty="0" smtClean="0" sz="1200" spc="-15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5">
                <a:latin typeface="Times New Roman"/>
                <a:cs typeface="Times New Roman"/>
              </a:rPr>
              <a:t>liwia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zeskanowanie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typowych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zd</a:t>
            </a:r>
            <a:r>
              <a:rPr dirty="0" smtClean="0" sz="1200" spc="0">
                <a:latin typeface="Times New Roman"/>
                <a:cs typeface="Times New Roman"/>
              </a:rPr>
              <a:t>j</a:t>
            </a:r>
            <a:r>
              <a:rPr dirty="0" smtClean="0" sz="1200" spc="-10">
                <a:latin typeface="Times New Roman"/>
                <a:cs typeface="Times New Roman"/>
              </a:rPr>
              <a:t>ęć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l</a:t>
            </a:r>
            <a:r>
              <a:rPr dirty="0" smtClean="0" sz="1200" spc="-2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tni</a:t>
            </a:r>
            <a:r>
              <a:rPr dirty="0" smtClean="0" sz="1200" spc="-15">
                <a:latin typeface="Times New Roman"/>
                <a:cs typeface="Times New Roman"/>
              </a:rPr>
              <a:t>c</a:t>
            </a:r>
            <a:r>
              <a:rPr dirty="0" smtClean="0" sz="1200" spc="-15">
                <a:latin typeface="Times New Roman"/>
                <a:cs typeface="Times New Roman"/>
              </a:rPr>
              <a:t>z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ch,</a:t>
            </a:r>
            <a:endParaRPr sz="1200">
              <a:latin typeface="Times New Roman"/>
              <a:cs typeface="Times New Roman"/>
            </a:endParaRPr>
          </a:p>
          <a:p>
            <a:pPr marL="101600" indent="-89535">
              <a:lnSpc>
                <a:spcPts val="1380"/>
              </a:lnSpc>
              <a:buFont typeface="Times New Roman"/>
              <a:buChar char="-"/>
              <a:tabLst>
                <a:tab pos="101600" algn="l"/>
              </a:tabLst>
            </a:pP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liwo</a:t>
            </a:r>
            <a:r>
              <a:rPr dirty="0" smtClean="0" sz="1200" spc="-5">
                <a:latin typeface="Times New Roman"/>
                <a:cs typeface="Times New Roman"/>
              </a:rPr>
              <a:t>ść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skanowania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ateri</a:t>
            </a:r>
            <a:r>
              <a:rPr dirty="0" smtClean="0" sz="1200" spc="-2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ów </a:t>
            </a:r>
            <a:r>
              <a:rPr dirty="0" smtClean="0" sz="1200" spc="-5">
                <a:latin typeface="Times New Roman"/>
                <a:cs typeface="Times New Roman"/>
              </a:rPr>
              <a:t>prze</a:t>
            </a:r>
            <a:r>
              <a:rPr dirty="0" smtClean="0" sz="1200" spc="-15">
                <a:latin typeface="Times New Roman"/>
                <a:cs typeface="Times New Roman"/>
              </a:rPr>
              <a:t>ź</a:t>
            </a:r>
            <a:r>
              <a:rPr dirty="0" smtClean="0" sz="1200" spc="-10">
                <a:latin typeface="Times New Roman"/>
                <a:cs typeface="Times New Roman"/>
              </a:rPr>
              <a:t>roczystych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nieprz</a:t>
            </a:r>
            <a:r>
              <a:rPr dirty="0" smtClean="0" sz="1200" spc="-15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ź</a:t>
            </a:r>
            <a:r>
              <a:rPr dirty="0" smtClean="0" sz="1200" spc="-10">
                <a:latin typeface="Times New Roman"/>
                <a:cs typeface="Times New Roman"/>
              </a:rPr>
              <a:t>roczystych,</a:t>
            </a:r>
            <a:endParaRPr sz="1200">
              <a:latin typeface="Times New Roman"/>
              <a:cs typeface="Times New Roman"/>
            </a:endParaRPr>
          </a:p>
          <a:p>
            <a:pPr marL="101600" indent="-89535">
              <a:lnSpc>
                <a:spcPts val="1380"/>
              </a:lnSpc>
              <a:buFont typeface="Times New Roman"/>
              <a:buChar char="-"/>
              <a:tabLst>
                <a:tab pos="101600" algn="l"/>
              </a:tabLst>
            </a:pP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liwo</a:t>
            </a:r>
            <a:r>
              <a:rPr dirty="0" smtClean="0" sz="1200" spc="-5">
                <a:latin typeface="Times New Roman"/>
                <a:cs typeface="Times New Roman"/>
              </a:rPr>
              <a:t>ść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skanowania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zdj</a:t>
            </a:r>
            <a:r>
              <a:rPr dirty="0" smtClean="0" sz="1200" spc="-10">
                <a:latin typeface="Times New Roman"/>
                <a:cs typeface="Times New Roman"/>
              </a:rPr>
              <a:t>ęć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rolc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be</a:t>
            </a:r>
            <a:r>
              <a:rPr dirty="0" smtClean="0" sz="1200" spc="-10">
                <a:latin typeface="Times New Roman"/>
                <a:cs typeface="Times New Roman"/>
              </a:rPr>
              <a:t>z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konieczno</a:t>
            </a:r>
            <a:r>
              <a:rPr dirty="0" smtClean="0" sz="1200" spc="0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ci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ich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rozcina</a:t>
            </a:r>
            <a:r>
              <a:rPr dirty="0" smtClean="0" sz="1200" spc="-2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ia.</a:t>
            </a:r>
            <a:endParaRPr sz="1200">
              <a:latin typeface="Times New Roman"/>
              <a:cs typeface="Times New Roman"/>
            </a:endParaRPr>
          </a:p>
          <a:p>
            <a:pPr marL="12700" marR="86360" indent="0">
              <a:lnSpc>
                <a:spcPts val="1380"/>
              </a:lnSpc>
              <a:spcBef>
                <a:spcPts val="35"/>
              </a:spcBef>
            </a:pPr>
            <a:r>
              <a:rPr dirty="0" smtClean="0" sz="1200" spc="-10">
                <a:latin typeface="Times New Roman"/>
                <a:cs typeface="Times New Roman"/>
              </a:rPr>
              <a:t>Podczas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skanowania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zd</a:t>
            </a:r>
            <a:r>
              <a:rPr dirty="0" smtClean="0" sz="1200" spc="-10">
                <a:latin typeface="Times New Roman"/>
                <a:cs typeface="Times New Roman"/>
              </a:rPr>
              <a:t>j</a:t>
            </a:r>
            <a:r>
              <a:rPr dirty="0" smtClean="0" sz="1200" spc="-10">
                <a:latin typeface="Times New Roman"/>
                <a:cs typeface="Times New Roman"/>
              </a:rPr>
              <a:t>ęć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lot</a:t>
            </a:r>
            <a:r>
              <a:rPr dirty="0" smtClean="0" sz="1200" spc="-2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iczy</a:t>
            </a:r>
            <a:r>
              <a:rPr dirty="0" smtClean="0" sz="1200" spc="-1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-5">
                <a:latin typeface="Times New Roman"/>
                <a:cs typeface="Times New Roman"/>
              </a:rPr>
              <a:t>nal</a:t>
            </a:r>
            <a:r>
              <a:rPr dirty="0" smtClean="0" sz="1200" spc="-15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odpowiedni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dobr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ć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para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try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skanowania.</a:t>
            </a:r>
            <a:r>
              <a:rPr dirty="0" smtClean="0" sz="1200" spc="-5">
                <a:latin typeface="Times New Roman"/>
                <a:cs typeface="Times New Roman"/>
              </a:rPr>
              <a:t> Przede</a:t>
            </a:r>
            <a:r>
              <a:rPr dirty="0" smtClean="0" sz="1200" spc="-5">
                <a:latin typeface="Times New Roman"/>
                <a:cs typeface="Times New Roman"/>
              </a:rPr>
              <a:t> wsz</a:t>
            </a:r>
            <a:r>
              <a:rPr dirty="0" smtClean="0" sz="1200" spc="-10">
                <a:latin typeface="Times New Roman"/>
                <a:cs typeface="Times New Roman"/>
              </a:rPr>
              <a:t>y</a:t>
            </a:r>
            <a:r>
              <a:rPr dirty="0" smtClean="0" sz="1200" spc="-10">
                <a:latin typeface="Times New Roman"/>
                <a:cs typeface="Times New Roman"/>
              </a:rPr>
              <a:t>stkim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nal</a:t>
            </a:r>
            <a:r>
              <a:rPr dirty="0" smtClean="0" sz="1200" spc="-15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y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zdefiniowa</a:t>
            </a:r>
            <a:r>
              <a:rPr dirty="0" smtClean="0" sz="1200" spc="-10">
                <a:latin typeface="Times New Roman"/>
                <a:cs typeface="Times New Roman"/>
              </a:rPr>
              <a:t>ć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wed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ug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jakiej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zasady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przypisywane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d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warto</a:t>
            </a:r>
            <a:r>
              <a:rPr dirty="0" smtClean="0" sz="1200" spc="-5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ci</a:t>
            </a:r>
            <a:r>
              <a:rPr dirty="0" smtClean="0" sz="1200" spc="-5">
                <a:latin typeface="Times New Roman"/>
                <a:cs typeface="Times New Roman"/>
              </a:rPr>
              <a:t> liczbowe</a:t>
            </a:r>
            <a:r>
              <a:rPr dirty="0" smtClean="0" sz="1200" spc="-5">
                <a:latin typeface="Times New Roman"/>
                <a:cs typeface="Times New Roman"/>
              </a:rPr>
              <a:t> p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szczeg</a:t>
            </a:r>
            <a:r>
              <a:rPr dirty="0" smtClean="0" sz="1200" spc="-20">
                <a:latin typeface="Times New Roman"/>
                <a:cs typeface="Times New Roman"/>
              </a:rPr>
              <a:t>ó</a:t>
            </a:r>
            <a:r>
              <a:rPr dirty="0" smtClean="0" sz="1200" spc="-5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-10">
                <a:latin typeface="Times New Roman"/>
                <a:cs typeface="Times New Roman"/>
              </a:rPr>
              <a:t>y</a:t>
            </a:r>
            <a:r>
              <a:rPr dirty="0" smtClean="0" sz="1200" spc="-1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pikselo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. M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5">
                <a:latin typeface="Times New Roman"/>
                <a:cs typeface="Times New Roman"/>
              </a:rPr>
              <a:t>liwe</a:t>
            </a:r>
            <a:r>
              <a:rPr dirty="0" smtClean="0" sz="1200" spc="-5">
                <a:latin typeface="Times New Roman"/>
                <a:cs typeface="Times New Roman"/>
              </a:rPr>
              <a:t> s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trzy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defi</a:t>
            </a:r>
            <a:r>
              <a:rPr dirty="0" smtClean="0" sz="1200" spc="-2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icje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wart</a:t>
            </a:r>
            <a:r>
              <a:rPr dirty="0" smtClean="0" sz="1200" spc="-1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ci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piksela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: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jako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funkcja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wspó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czynnika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przepuszczaln</a:t>
            </a:r>
            <a:r>
              <a:rPr dirty="0" smtClean="0" sz="1200" spc="-15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ś</a:t>
            </a:r>
            <a:r>
              <a:rPr dirty="0" smtClean="0" sz="1200" spc="-10">
                <a:latin typeface="Times New Roman"/>
                <a:cs typeface="Times New Roman"/>
              </a:rPr>
              <a:t>ci</a:t>
            </a:r>
            <a:r>
              <a:rPr dirty="0" smtClean="0" sz="1200" spc="-5">
                <a:latin typeface="Times New Roman"/>
                <a:cs typeface="Times New Roman"/>
              </a:rPr>
              <a:t>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jak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funkcj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g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5">
                <a:latin typeface="Times New Roman"/>
                <a:cs typeface="Times New Roman"/>
              </a:rPr>
              <a:t>sto</a:t>
            </a:r>
            <a:r>
              <a:rPr dirty="0" smtClean="0" sz="1200" spc="-5">
                <a:latin typeface="Times New Roman"/>
                <a:cs typeface="Times New Roman"/>
              </a:rPr>
              <a:t>ś</a:t>
            </a:r>
            <a:r>
              <a:rPr dirty="0" smtClean="0" sz="1200" spc="-1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optyczne</a:t>
            </a:r>
            <a:r>
              <a:rPr dirty="0" smtClean="0" sz="1200" spc="-5">
                <a:latin typeface="Times New Roman"/>
                <a:cs typeface="Times New Roman"/>
              </a:rPr>
              <a:t>j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lu</a:t>
            </a: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jak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funkcja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wspó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czynnika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koryguj</a:t>
            </a:r>
            <a:r>
              <a:rPr dirty="0" smtClean="0" sz="1200" spc="-15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cego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gam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30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sp</a:t>
            </a:r>
            <a:r>
              <a:rPr dirty="0" smtClean="0" sz="1200" spc="-5">
                <a:latin typeface="Times New Roman"/>
                <a:cs typeface="Times New Roman"/>
              </a:rPr>
              <a:t>ó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czynnik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gam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a,</a:t>
            </a:r>
            <a:r>
              <a:rPr dirty="0" smtClean="0" sz="1200" spc="-5">
                <a:latin typeface="Times New Roman"/>
                <a:cs typeface="Times New Roman"/>
              </a:rPr>
              <a:t> w </a:t>
            </a:r>
            <a:r>
              <a:rPr dirty="0" smtClean="0" sz="1200" spc="-5">
                <a:latin typeface="Times New Roman"/>
                <a:cs typeface="Times New Roman"/>
              </a:rPr>
              <a:t>zale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no</a:t>
            </a:r>
            <a:r>
              <a:rPr dirty="0" smtClean="0" sz="1200" spc="-10">
                <a:latin typeface="Times New Roman"/>
                <a:cs typeface="Times New Roman"/>
              </a:rPr>
              <a:t>ś</a:t>
            </a:r>
            <a:r>
              <a:rPr dirty="0" smtClean="0" sz="1200" spc="-1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przy</a:t>
            </a:r>
            <a:r>
              <a:rPr dirty="0" smtClean="0" sz="1200" spc="-5">
                <a:latin typeface="Times New Roman"/>
                <a:cs typeface="Times New Roman"/>
              </a:rPr>
              <a:t>j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-1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j</a:t>
            </a:r>
            <a:r>
              <a:rPr dirty="0" smtClean="0" sz="1200" spc="-5">
                <a:latin typeface="Times New Roman"/>
                <a:cs typeface="Times New Roman"/>
              </a:rPr>
              <a:t> warto</a:t>
            </a:r>
            <a:r>
              <a:rPr dirty="0" smtClean="0" sz="1200" spc="-5">
                <a:latin typeface="Times New Roman"/>
                <a:cs typeface="Times New Roman"/>
              </a:rPr>
              <a:t>ś</a:t>
            </a:r>
            <a:r>
              <a:rPr dirty="0" smtClean="0" sz="1200" spc="-10">
                <a:latin typeface="Times New Roman"/>
                <a:cs typeface="Times New Roman"/>
              </a:rPr>
              <a:t>ci</a:t>
            </a:r>
            <a:r>
              <a:rPr dirty="0" smtClean="0" sz="1200" spc="-5">
                <a:latin typeface="Times New Roman"/>
                <a:cs typeface="Times New Roman"/>
              </a:rPr>
              <a:t>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umo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5">
                <a:latin typeface="Times New Roman"/>
                <a:cs typeface="Times New Roman"/>
              </a:rPr>
              <a:t>liwia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lepsze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oddanie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szczeg</a:t>
            </a:r>
            <a:r>
              <a:rPr dirty="0" smtClean="0" sz="1200" spc="-20">
                <a:latin typeface="Times New Roman"/>
                <a:cs typeface="Times New Roman"/>
              </a:rPr>
              <a:t>ó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ó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 </a:t>
            </a:r>
            <a:r>
              <a:rPr dirty="0" smtClean="0" sz="1200" spc="-10">
                <a:latin typeface="Times New Roman"/>
                <a:cs typeface="Times New Roman"/>
              </a:rPr>
              <a:t>zacienionych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lub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jasnych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partiach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obrazu.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15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87222" y="899918"/>
            <a:ext cx="5780405" cy="10591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528955" indent="0">
              <a:lnSpc>
                <a:spcPts val="138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Ponadto,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przed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skanowanie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,  </a:t>
            </a:r>
            <a:r>
              <a:rPr dirty="0" smtClean="0" sz="1200" spc="-5">
                <a:latin typeface="Times New Roman"/>
                <a:cs typeface="Times New Roman"/>
              </a:rPr>
              <a:t>nal</a:t>
            </a:r>
            <a:r>
              <a:rPr dirty="0" smtClean="0" sz="1200" spc="-15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ustal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ć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al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maksy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al</a:t>
            </a:r>
            <a:r>
              <a:rPr dirty="0" smtClean="0" sz="1200" spc="-15">
                <a:latin typeface="Times New Roman"/>
                <a:cs typeface="Times New Roman"/>
              </a:rPr>
              <a:t>n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warto</a:t>
            </a:r>
            <a:r>
              <a:rPr dirty="0" smtClean="0" sz="1200" spc="-5">
                <a:latin typeface="Times New Roman"/>
                <a:cs typeface="Times New Roman"/>
              </a:rPr>
              <a:t>ść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wspó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czynnika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przepuszczaln</a:t>
            </a:r>
            <a:r>
              <a:rPr dirty="0" smtClean="0" sz="1200" spc="-15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ci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tak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aby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poprawnie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zerejestrow</a:t>
            </a:r>
            <a:r>
              <a:rPr dirty="0" smtClean="0" sz="1200" spc="-1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znaczki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owe</a:t>
            </a:r>
            <a:endParaRPr sz="1200">
              <a:latin typeface="Times New Roman"/>
              <a:cs typeface="Times New Roman"/>
            </a:endParaRPr>
          </a:p>
          <a:p>
            <a:pPr marL="12700" marR="12700">
              <a:lnSpc>
                <a:spcPts val="138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(naj</a:t>
            </a:r>
            <a:r>
              <a:rPr dirty="0" smtClean="0" sz="1200" spc="-15">
                <a:latin typeface="Times New Roman"/>
                <a:cs typeface="Times New Roman"/>
              </a:rPr>
              <a:t>c</a:t>
            </a:r>
            <a:r>
              <a:rPr dirty="0" smtClean="0" sz="1200" spc="-10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ęś</a:t>
            </a:r>
            <a:r>
              <a:rPr dirty="0" smtClean="0" sz="1200" spc="-5">
                <a:latin typeface="Times New Roman"/>
                <a:cs typeface="Times New Roman"/>
              </a:rPr>
              <a:t>ciej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jasne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krz</a:t>
            </a:r>
            <a:r>
              <a:rPr dirty="0" smtClean="0" sz="1200" spc="-15">
                <a:latin typeface="Times New Roman"/>
                <a:cs typeface="Times New Roman"/>
              </a:rPr>
              <a:t>y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cie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nym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tle)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oraz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tre</a:t>
            </a:r>
            <a:r>
              <a:rPr dirty="0" smtClean="0" sz="1200" spc="-5">
                <a:latin typeface="Times New Roman"/>
                <a:cs typeface="Times New Roman"/>
              </a:rPr>
              <a:t>ść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obrazu.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Dobór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odpowiednich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para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trów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 du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y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5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n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ko</a:t>
            </a:r>
            <a:r>
              <a:rPr dirty="0" smtClean="0" sz="1200" spc="0">
                <a:latin typeface="Times New Roman"/>
                <a:cs typeface="Times New Roman"/>
              </a:rPr>
              <a:t>ń</a:t>
            </a:r>
            <a:r>
              <a:rPr dirty="0" smtClean="0" sz="1200" spc="0">
                <a:latin typeface="Times New Roman"/>
                <a:cs typeface="Times New Roman"/>
              </a:rPr>
              <a:t>co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jako</a:t>
            </a:r>
            <a:r>
              <a:rPr dirty="0" smtClean="0" sz="1200" spc="-5">
                <a:latin typeface="Times New Roman"/>
                <a:cs typeface="Times New Roman"/>
              </a:rPr>
              <a:t>ść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obrazu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zasadzie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powinien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by</a:t>
            </a:r>
            <a:r>
              <a:rPr dirty="0" smtClean="0" sz="1200" spc="-10">
                <a:latin typeface="Times New Roman"/>
                <a:cs typeface="Times New Roman"/>
              </a:rPr>
              <a:t>ć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przeprowadzany</a:t>
            </a:r>
            <a:r>
              <a:rPr dirty="0" smtClean="0" sz="1200" spc="-10">
                <a:latin typeface="Times New Roman"/>
                <a:cs typeface="Times New Roman"/>
              </a:rPr>
              <a:t> indywidualni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dl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k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5">
                <a:latin typeface="Times New Roman"/>
                <a:cs typeface="Times New Roman"/>
              </a:rPr>
              <a:t>deg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zd</a:t>
            </a:r>
            <a:r>
              <a:rPr dirty="0" smtClean="0" sz="1200" spc="-5">
                <a:latin typeface="Times New Roman"/>
                <a:cs typeface="Times New Roman"/>
              </a:rPr>
              <a:t>j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5">
                <a:latin typeface="Times New Roman"/>
                <a:cs typeface="Times New Roman"/>
              </a:rPr>
              <a:t>cia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przynaj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niej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dla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grupy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zd</a:t>
            </a:r>
            <a:r>
              <a:rPr dirty="0" smtClean="0" sz="1200" spc="-10">
                <a:latin typeface="Times New Roman"/>
                <a:cs typeface="Times New Roman"/>
              </a:rPr>
              <a:t>j</a:t>
            </a:r>
            <a:r>
              <a:rPr dirty="0" smtClean="0" sz="1200" spc="-10">
                <a:latin typeface="Times New Roman"/>
                <a:cs typeface="Times New Roman"/>
              </a:rPr>
              <a:t>ęć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( np. </a:t>
            </a:r>
            <a:r>
              <a:rPr dirty="0" smtClean="0" sz="1200" spc="-5">
                <a:latin typeface="Times New Roman"/>
                <a:cs typeface="Times New Roman"/>
              </a:rPr>
              <a:t>szeregu)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wykonywanych w </a:t>
            </a:r>
            <a:r>
              <a:rPr dirty="0" smtClean="0" sz="1200" spc="-10">
                <a:latin typeface="Times New Roman"/>
                <a:cs typeface="Times New Roman"/>
              </a:rPr>
              <a:t>podobnych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warunkach</a:t>
            </a:r>
            <a:r>
              <a:rPr dirty="0" smtClean="0" sz="1200" spc="-10">
                <a:latin typeface="Times New Roman"/>
                <a:cs typeface="Times New Roman"/>
              </a:rPr>
              <a:t> o</a:t>
            </a:r>
            <a:r>
              <a:rPr dirty="0" smtClean="0" sz="1200" spc="-10">
                <a:latin typeface="Times New Roman"/>
                <a:cs typeface="Times New Roman"/>
              </a:rPr>
              <a:t>ś</a:t>
            </a:r>
            <a:r>
              <a:rPr dirty="0" smtClean="0" sz="1200" spc="-15">
                <a:latin typeface="Times New Roman"/>
                <a:cs typeface="Times New Roman"/>
              </a:rPr>
              <a:t>wietleniowych.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222" y="887726"/>
            <a:ext cx="5582285" cy="3702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spe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5">
                <a:latin typeface="Times New Roman"/>
                <a:cs typeface="Times New Roman"/>
              </a:rPr>
              <a:t>nion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 i="1">
                <a:latin typeface="Times New Roman"/>
                <a:cs typeface="Times New Roman"/>
              </a:rPr>
              <a:t>równani</a:t>
            </a:r>
            <a:r>
              <a:rPr dirty="0" smtClean="0" sz="1200" spc="-10" i="1">
                <a:latin typeface="Times New Roman"/>
                <a:cs typeface="Times New Roman"/>
              </a:rPr>
              <a:t>e</a:t>
            </a:r>
            <a:r>
              <a:rPr dirty="0" smtClean="0" sz="1200" spc="-10" i="1">
                <a:latin typeface="Times New Roman"/>
                <a:cs typeface="Times New Roman"/>
              </a:rPr>
              <a:t> </a:t>
            </a:r>
            <a:r>
              <a:rPr dirty="0" smtClean="0" sz="1200" spc="-15" i="1">
                <a:latin typeface="Times New Roman"/>
                <a:cs typeface="Times New Roman"/>
              </a:rPr>
              <a:t>soczewki</a:t>
            </a:r>
            <a:r>
              <a:rPr dirty="0" smtClean="0" sz="1200" spc="-5">
                <a:latin typeface="Times New Roman"/>
                <a:cs typeface="Times New Roman"/>
              </a:rPr>
              <a:t>: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su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 odwrotn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ci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odle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ci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10">
                <a:latin typeface="Times New Roman"/>
                <a:cs typeface="Times New Roman"/>
              </a:rPr>
              <a:t>razowej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</a:t>
            </a:r>
            <a:r>
              <a:rPr dirty="0" smtClean="0" sz="1200" spc="0" i="1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) 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przed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iotowej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80"/>
              </a:lnSpc>
            </a:pPr>
            <a:r>
              <a:rPr dirty="0" smtClean="0" sz="1200">
                <a:latin typeface="Times New Roman"/>
                <a:cs typeface="Times New Roman"/>
              </a:rPr>
              <a:t>(</a:t>
            </a:r>
            <a:r>
              <a:rPr dirty="0" smtClean="0" sz="1200" i="1">
                <a:latin typeface="Times New Roman"/>
                <a:cs typeface="Times New Roman"/>
              </a:rPr>
              <a:t>b</a:t>
            </a:r>
            <a:r>
              <a:rPr dirty="0" smtClean="0" sz="1200">
                <a:latin typeface="Times New Roman"/>
                <a:cs typeface="Times New Roman"/>
              </a:rPr>
              <a:t>) równa </a:t>
            </a:r>
            <a:r>
              <a:rPr dirty="0" smtClean="0" sz="1200" spc="-5">
                <a:latin typeface="Times New Roman"/>
                <a:cs typeface="Times New Roman"/>
              </a:rPr>
              <a:t>j</a:t>
            </a:r>
            <a:r>
              <a:rPr dirty="0" smtClean="0" sz="1200" spc="-1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 odwrotn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ci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ogniskowej</a:t>
            </a:r>
            <a:r>
              <a:rPr dirty="0" smtClean="0" sz="1200" spc="-10">
                <a:latin typeface="Times New Roman"/>
                <a:cs typeface="Times New Roman"/>
              </a:rPr>
              <a:t> (</a:t>
            </a:r>
            <a:r>
              <a:rPr dirty="0" smtClean="0" sz="1200" spc="-5" i="1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):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53767" y="1629155"/>
            <a:ext cx="96774" cy="0"/>
          </a:xfrm>
          <a:custGeom>
            <a:avLst/>
            <a:gdLst/>
            <a:ahLst/>
            <a:cxnLst/>
            <a:rect l="l" t="t" r="r" b="b"/>
            <a:pathLst>
              <a:path w="96774" h="0">
                <a:moveTo>
                  <a:pt x="0" y="0"/>
                </a:moveTo>
                <a:lnTo>
                  <a:pt x="96774" y="0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2204466" y="1629155"/>
            <a:ext cx="89153" cy="0"/>
          </a:xfrm>
          <a:custGeom>
            <a:avLst/>
            <a:gdLst/>
            <a:ahLst/>
            <a:cxnLst/>
            <a:rect l="l" t="t" r="r" b="b"/>
            <a:pathLst>
              <a:path w="89153" h="0">
                <a:moveTo>
                  <a:pt x="0" y="0"/>
                </a:moveTo>
                <a:lnTo>
                  <a:pt x="89153" y="0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2464307" y="1629155"/>
            <a:ext cx="121919" cy="0"/>
          </a:xfrm>
          <a:custGeom>
            <a:avLst/>
            <a:gdLst/>
            <a:ahLst/>
            <a:cxnLst/>
            <a:rect l="l" t="t" r="r" b="b"/>
            <a:pathLst>
              <a:path w="121919" h="0">
                <a:moveTo>
                  <a:pt x="0" y="0"/>
                </a:moveTo>
                <a:lnTo>
                  <a:pt x="121919" y="0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951736" y="1418840"/>
            <a:ext cx="624840" cy="41020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1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baseline="-34722" sz="1800" spc="-465">
                <a:latin typeface="Meiryo"/>
                <a:cs typeface="Meiryo"/>
              </a:rPr>
              <a:t>+</a:t>
            </a:r>
            <a:r>
              <a:rPr dirty="0" smtClean="0" baseline="-34722" sz="1800" spc="-120">
                <a:latin typeface="Meiryo"/>
                <a:cs typeface="Meiryo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baseline="-34722" sz="1800" spc="-465">
                <a:latin typeface="Meiryo"/>
                <a:cs typeface="Meiryo"/>
              </a:rPr>
              <a:t>=</a:t>
            </a:r>
            <a:r>
              <a:rPr dirty="0" smtClean="0" baseline="-34722" sz="1800" spc="150">
                <a:latin typeface="Meiryo"/>
                <a:cs typeface="Meiryo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50"/>
              </a:spcBef>
              <a:tabLst>
                <a:tab pos="257810" algn="l"/>
                <a:tab pos="550545" algn="l"/>
              </a:tabLst>
            </a:pPr>
            <a:r>
              <a:rPr dirty="0" smtClean="0" sz="1200" i="1">
                <a:latin typeface="Times New Roman"/>
                <a:cs typeface="Times New Roman"/>
              </a:rPr>
              <a:t>a	</a:t>
            </a:r>
            <a:r>
              <a:rPr dirty="0" smtClean="0" sz="1200" i="1">
                <a:latin typeface="Times New Roman"/>
                <a:cs typeface="Times New Roman"/>
              </a:rPr>
              <a:t>b	</a:t>
            </a:r>
            <a:r>
              <a:rPr dirty="0" smtClean="0" sz="1200" spc="-5" i="1">
                <a:latin typeface="Times New Roman"/>
                <a:cs typeface="Times New Roman"/>
              </a:rPr>
              <a:t>f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933441" y="1514852"/>
            <a:ext cx="30162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/1.1/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203198" y="3783325"/>
            <a:ext cx="5154167" cy="27630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887222" y="2013900"/>
            <a:ext cx="5686425" cy="20453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 indent="449580">
              <a:lnSpc>
                <a:spcPct val="967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Obiektyw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aparatu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fotograf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cznego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(rys.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1.3)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skupiaj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cy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5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d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optyczny</a:t>
            </a:r>
            <a:r>
              <a:rPr dirty="0" smtClean="0" sz="1200" spc="-5">
                <a:latin typeface="Times New Roman"/>
                <a:cs typeface="Times New Roman"/>
              </a:rPr>
              <a:t>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tak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zaprojekto</a:t>
            </a:r>
            <a:r>
              <a:rPr dirty="0" smtClean="0" sz="1200" spc="-20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any,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aby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zmini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alizowane</a:t>
            </a:r>
            <a:r>
              <a:rPr dirty="0" smtClean="0" sz="1200" spc="-10">
                <a:latin typeface="Times New Roman"/>
                <a:cs typeface="Times New Roman"/>
              </a:rPr>
              <a:t> b</a:t>
            </a:r>
            <a:r>
              <a:rPr dirty="0" smtClean="0" sz="1200" spc="-5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y </a:t>
            </a:r>
            <a:r>
              <a:rPr dirty="0" smtClean="0" sz="1200" spc="-5">
                <a:latin typeface="Times New Roman"/>
                <a:cs typeface="Times New Roman"/>
              </a:rPr>
              <a:t>najgr</a:t>
            </a:r>
            <a:r>
              <a:rPr dirty="0" smtClean="0" sz="1200" spc="-15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ź</a:t>
            </a:r>
            <a:r>
              <a:rPr dirty="0" smtClean="0" sz="1200" spc="-5">
                <a:latin typeface="Times New Roman"/>
                <a:cs typeface="Times New Roman"/>
              </a:rPr>
              <a:t>niejsze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aberracje.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-10">
                <a:latin typeface="Times New Roman"/>
                <a:cs typeface="Times New Roman"/>
              </a:rPr>
              <a:t>iektyw</a:t>
            </a:r>
            <a:r>
              <a:rPr dirty="0" smtClean="0" sz="1200" spc="-5">
                <a:latin typeface="Times New Roman"/>
                <a:cs typeface="Times New Roman"/>
              </a:rPr>
              <a:t> chara</a:t>
            </a:r>
            <a:r>
              <a:rPr dirty="0" smtClean="0" sz="1200" spc="-20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teryzuj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5">
                <a:latin typeface="Times New Roman"/>
                <a:cs typeface="Times New Roman"/>
              </a:rPr>
              <a:t>:</a:t>
            </a:r>
            <a:r>
              <a:rPr dirty="0" smtClean="0" sz="1200" spc="-5">
                <a:latin typeface="Times New Roman"/>
                <a:cs typeface="Times New Roman"/>
              </a:rPr>
              <a:t> ogniskow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-5" i="1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), otwór </a:t>
            </a:r>
            <a:r>
              <a:rPr dirty="0" smtClean="0" sz="1200" spc="-10">
                <a:latin typeface="Times New Roman"/>
                <a:cs typeface="Times New Roman"/>
              </a:rPr>
              <a:t>czynny</a:t>
            </a:r>
            <a:r>
              <a:rPr dirty="0" smtClean="0" sz="1200" spc="-10">
                <a:latin typeface="Times New Roman"/>
                <a:cs typeface="Times New Roman"/>
              </a:rPr>
              <a:t> (</a:t>
            </a:r>
            <a:r>
              <a:rPr dirty="0" smtClean="0" sz="1200" spc="-10" i="1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), otwór </a:t>
            </a:r>
            <a:r>
              <a:rPr dirty="0" smtClean="0" sz="1200" spc="-10">
                <a:latin typeface="Times New Roman"/>
                <a:cs typeface="Times New Roman"/>
              </a:rPr>
              <a:t>wzg</a:t>
            </a: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dny (</a:t>
            </a:r>
            <a:r>
              <a:rPr dirty="0" smtClean="0" sz="1200" spc="-10" i="1">
                <a:latin typeface="Times New Roman"/>
                <a:cs typeface="Times New Roman"/>
              </a:rPr>
              <a:t>d/</a:t>
            </a:r>
            <a:r>
              <a:rPr dirty="0" smtClean="0" sz="1200" spc="-5" i="1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), </a:t>
            </a:r>
            <a:r>
              <a:rPr dirty="0" smtClean="0" sz="1200" spc="-5">
                <a:latin typeface="Times New Roman"/>
                <a:cs typeface="Times New Roman"/>
              </a:rPr>
              <a:t>jasno</a:t>
            </a:r>
            <a:r>
              <a:rPr dirty="0" smtClean="0" sz="1200" spc="-5">
                <a:latin typeface="Times New Roman"/>
                <a:cs typeface="Times New Roman"/>
              </a:rPr>
              <a:t>ść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-20" i="1">
                <a:latin typeface="Times New Roman"/>
                <a:cs typeface="Times New Roman"/>
              </a:rPr>
              <a:t>d</a:t>
            </a:r>
            <a:r>
              <a:rPr dirty="0" smtClean="0" sz="1200" spc="-5" i="1">
                <a:latin typeface="Times New Roman"/>
                <a:cs typeface="Times New Roman"/>
              </a:rPr>
              <a:t>/f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baseline="38194" sz="1200" spc="-7">
                <a:latin typeface="Times New Roman"/>
                <a:cs typeface="Times New Roman"/>
              </a:rPr>
              <a:t>2</a:t>
            </a:r>
            <a:r>
              <a:rPr dirty="0" smtClean="0" baseline="38194" sz="1200" spc="142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yteczny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k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widzenia.</a:t>
            </a:r>
            <a:r>
              <a:rPr dirty="0" smtClean="0" sz="1200" spc="-5">
                <a:latin typeface="Times New Roman"/>
                <a:cs typeface="Times New Roman"/>
              </a:rPr>
              <a:t> Na rysunku 1.3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na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ponadto</a:t>
            </a:r>
            <a:r>
              <a:rPr dirty="0" smtClean="0" sz="1200" spc="-10">
                <a:latin typeface="Times New Roman"/>
                <a:cs typeface="Times New Roman"/>
              </a:rPr>
              <a:t> wyr</a:t>
            </a:r>
            <a:r>
              <a:rPr dirty="0" smtClean="0" sz="1200" spc="-10">
                <a:latin typeface="Times New Roman"/>
                <a:cs typeface="Times New Roman"/>
              </a:rPr>
              <a:t>ó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5">
                <a:latin typeface="Times New Roman"/>
                <a:cs typeface="Times New Roman"/>
              </a:rPr>
              <a:t>ni</a:t>
            </a:r>
            <a:r>
              <a:rPr dirty="0" smtClean="0" sz="1200" spc="-10">
                <a:latin typeface="Times New Roman"/>
                <a:cs typeface="Times New Roman"/>
              </a:rPr>
              <a:t>ć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nas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5">
                <a:latin typeface="Times New Roman"/>
                <a:cs typeface="Times New Roman"/>
              </a:rPr>
              <a:t>pu</a:t>
            </a:r>
            <a:r>
              <a:rPr dirty="0" smtClean="0" sz="1200" spc="-5">
                <a:latin typeface="Times New Roman"/>
                <a:cs typeface="Times New Roman"/>
              </a:rPr>
              <a:t>j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ce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ele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enty: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O</a:t>
            </a:r>
            <a:r>
              <a:rPr dirty="0" smtClean="0" baseline="-10416" sz="1200" spc="-15" i="1">
                <a:latin typeface="Times New Roman"/>
                <a:cs typeface="Times New Roman"/>
              </a:rPr>
              <a:t>P</a:t>
            </a:r>
            <a:r>
              <a:rPr dirty="0" smtClean="0" sz="1200" spc="0" i="1">
                <a:latin typeface="Times New Roman"/>
                <a:cs typeface="Times New Roman"/>
              </a:rPr>
              <a:t>,</a:t>
            </a:r>
            <a:r>
              <a:rPr dirty="0" smtClean="0" sz="1200" spc="0" i="1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O</a:t>
            </a:r>
            <a:r>
              <a:rPr dirty="0" smtClean="0" baseline="-10416" sz="1200" spc="-7" i="1">
                <a:latin typeface="Times New Roman"/>
                <a:cs typeface="Times New Roman"/>
              </a:rPr>
              <a:t>t</a:t>
            </a:r>
            <a:r>
              <a:rPr dirty="0" smtClean="0" baseline="-10416" sz="1200" spc="-7" i="1">
                <a:latin typeface="Times New Roman"/>
                <a:cs typeface="Times New Roman"/>
              </a:rPr>
              <a:t> </a:t>
            </a:r>
            <a:r>
              <a:rPr dirty="0" smtClean="0" baseline="-10416" sz="1200" spc="-150" i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– </a:t>
            </a:r>
            <a:r>
              <a:rPr dirty="0" smtClean="0" sz="1200" spc="-10">
                <a:latin typeface="Times New Roman"/>
                <a:cs typeface="Times New Roman"/>
              </a:rPr>
              <a:t>punkty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owe </a:t>
            </a:r>
            <a:r>
              <a:rPr dirty="0" smtClean="0" sz="1200" spc="-10">
                <a:latin typeface="Times New Roman"/>
                <a:cs typeface="Times New Roman"/>
              </a:rPr>
              <a:t>obiektywu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(przedni</a:t>
            </a:r>
            <a:r>
              <a:rPr dirty="0" smtClean="0" sz="1200" spc="-5">
                <a:latin typeface="Times New Roman"/>
                <a:cs typeface="Times New Roman"/>
              </a:rPr>
              <a:t> - </a:t>
            </a:r>
            <a:r>
              <a:rPr dirty="0" smtClean="0" sz="1200" spc="-5">
                <a:latin typeface="Times New Roman"/>
                <a:cs typeface="Times New Roman"/>
              </a:rPr>
              <a:t>prze</a:t>
            </a:r>
            <a:r>
              <a:rPr dirty="0" smtClean="0" sz="1200" spc="-20">
                <a:latin typeface="Times New Roman"/>
                <a:cs typeface="Times New Roman"/>
              </a:rPr>
              <a:t>d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otowy 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 </a:t>
            </a:r>
            <a:r>
              <a:rPr dirty="0" smtClean="0" sz="1200" spc="-5">
                <a:latin typeface="Times New Roman"/>
                <a:cs typeface="Times New Roman"/>
              </a:rPr>
              <a:t>tylny</a:t>
            </a:r>
            <a:r>
              <a:rPr dirty="0" smtClean="0" sz="1200" spc="-5">
                <a:latin typeface="Times New Roman"/>
                <a:cs typeface="Times New Roman"/>
              </a:rPr>
              <a:t> - </a:t>
            </a:r>
            <a:r>
              <a:rPr dirty="0" smtClean="0" sz="1200" spc="-10">
                <a:latin typeface="Times New Roman"/>
                <a:cs typeface="Times New Roman"/>
              </a:rPr>
              <a:t>obrazowy)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wyznacza</a:t>
            </a:r>
            <a:r>
              <a:rPr dirty="0" smtClean="0" sz="1200" spc="-15">
                <a:latin typeface="Times New Roman"/>
                <a:cs typeface="Times New Roman"/>
              </a:rPr>
              <a:t>j</a:t>
            </a:r>
            <a:r>
              <a:rPr dirty="0" smtClean="0" sz="1200" spc="-15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ce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ś </a:t>
            </a:r>
            <a:r>
              <a:rPr dirty="0" smtClean="0" sz="1200" spc="-10">
                <a:latin typeface="Times New Roman"/>
                <a:cs typeface="Times New Roman"/>
              </a:rPr>
              <a:t>optyczn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prostopad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d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os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optyczne</a:t>
            </a:r>
            <a:r>
              <a:rPr dirty="0" smtClean="0" sz="1200" spc="-5">
                <a:latin typeface="Times New Roman"/>
                <a:cs typeface="Times New Roman"/>
              </a:rPr>
              <a:t>j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dwi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aszczyzny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ówn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obiektyw</a:t>
            </a:r>
            <a:r>
              <a:rPr dirty="0" smtClean="0" sz="1200" spc="-10">
                <a:latin typeface="Times New Roman"/>
                <a:cs typeface="Times New Roman"/>
              </a:rPr>
              <a:t>u</a:t>
            </a:r>
            <a:r>
              <a:rPr dirty="0" smtClean="0" sz="1200" spc="-10">
                <a:latin typeface="Times New Roman"/>
                <a:cs typeface="Times New Roman"/>
              </a:rPr>
              <a:t> (</a:t>
            </a:r>
            <a:r>
              <a:rPr dirty="0" smtClean="0" sz="1200" spc="-5" i="1">
                <a:latin typeface="Times New Roman"/>
                <a:cs typeface="Times New Roman"/>
              </a:rPr>
              <a:t>H</a:t>
            </a:r>
            <a:r>
              <a:rPr dirty="0" smtClean="0" baseline="-10416" sz="1200" spc="-7" i="1">
                <a:latin typeface="Times New Roman"/>
                <a:cs typeface="Times New Roman"/>
              </a:rPr>
              <a:t>1</a:t>
            </a:r>
            <a:r>
              <a:rPr dirty="0" smtClean="0" baseline="-10416" sz="1200" spc="142" i="1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H</a:t>
            </a:r>
            <a:r>
              <a:rPr dirty="0" smtClean="0" baseline="-10416" sz="1200" spc="-7" i="1">
                <a:latin typeface="Times New Roman"/>
                <a:cs typeface="Times New Roman"/>
              </a:rPr>
              <a:t>2</a:t>
            </a:r>
            <a:r>
              <a:rPr dirty="0" smtClean="0" sz="1200" spc="-5">
                <a:latin typeface="Times New Roman"/>
                <a:cs typeface="Times New Roman"/>
              </a:rPr>
              <a:t>) 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oraz</a:t>
            </a:r>
            <a:r>
              <a:rPr dirty="0" smtClean="0" sz="1200" spc="-5">
                <a:latin typeface="Times New Roman"/>
                <a:cs typeface="Times New Roman"/>
              </a:rPr>
              <a:t>  </a:t>
            </a:r>
            <a:r>
              <a:rPr dirty="0" smtClean="0" sz="1200" spc="-10" i="1">
                <a:latin typeface="Times New Roman"/>
                <a:cs typeface="Times New Roman"/>
              </a:rPr>
              <a:t>e</a:t>
            </a:r>
            <a:r>
              <a:rPr dirty="0" smtClean="0" sz="1200" spc="-10" i="1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– </a:t>
            </a:r>
            <a:r>
              <a:rPr dirty="0" smtClean="0" sz="1200" spc="-5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rednic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otworu przys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ony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(ograniczaj</a:t>
            </a:r>
            <a:r>
              <a:rPr dirty="0" smtClean="0" sz="1200" spc="-15">
                <a:latin typeface="Times New Roman"/>
                <a:cs typeface="Times New Roman"/>
              </a:rPr>
              <a:t>ą</a:t>
            </a:r>
            <a:r>
              <a:rPr dirty="0" smtClean="0" sz="1200" spc="-5">
                <a:latin typeface="Times New Roman"/>
                <a:cs typeface="Times New Roman"/>
              </a:rPr>
              <a:t>cej</a:t>
            </a:r>
            <a:r>
              <a:rPr dirty="0" smtClean="0" sz="1200" spc="-5">
                <a:latin typeface="Times New Roman"/>
                <a:cs typeface="Times New Roman"/>
              </a:rPr>
              <a:t> wi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z</a:t>
            </a:r>
            <a:r>
              <a:rPr dirty="0" smtClean="0" sz="1200" spc="-20">
                <a:latin typeface="Times New Roman"/>
                <a:cs typeface="Times New Roman"/>
              </a:rPr>
              <a:t>k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pro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ieni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przechodz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cych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przez</a:t>
            </a:r>
            <a:r>
              <a:rPr dirty="0" smtClean="0" sz="1200" spc="-5">
                <a:latin typeface="Times New Roman"/>
                <a:cs typeface="Times New Roman"/>
              </a:rPr>
              <a:t> obiektyw).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Wspo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niany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otwór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czynny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 i="1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–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obraz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przys</a:t>
            </a:r>
            <a:r>
              <a:rPr dirty="0" smtClean="0" sz="1200" spc="-10">
                <a:latin typeface="Times New Roman"/>
                <a:cs typeface="Times New Roman"/>
              </a:rPr>
              <a:t>ł</a:t>
            </a:r>
            <a:r>
              <a:rPr dirty="0" smtClean="0" sz="1200" spc="0">
                <a:latin typeface="Times New Roman"/>
                <a:cs typeface="Times New Roman"/>
              </a:rPr>
              <a:t>ony </a:t>
            </a:r>
            <a:r>
              <a:rPr dirty="0" smtClean="0" sz="1200" spc="-10">
                <a:latin typeface="Times New Roman"/>
                <a:cs typeface="Times New Roman"/>
              </a:rPr>
              <a:t>widziany</a:t>
            </a:r>
            <a:r>
              <a:rPr dirty="0" smtClean="0" sz="1200" spc="-10">
                <a:latin typeface="Times New Roman"/>
                <a:cs typeface="Times New Roman"/>
              </a:rPr>
              <a:t> od strony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przed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iotu;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poza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zd</a:t>
            </a:r>
            <a:r>
              <a:rPr dirty="0" smtClean="0" sz="1200" spc="0">
                <a:latin typeface="Times New Roman"/>
                <a:cs typeface="Times New Roman"/>
              </a:rPr>
              <a:t>j</a:t>
            </a:r>
            <a:r>
              <a:rPr dirty="0" smtClean="0" sz="1200" spc="-15">
                <a:latin typeface="Times New Roman"/>
                <a:cs typeface="Times New Roman"/>
              </a:rPr>
              <a:t>ę</a:t>
            </a:r>
            <a:r>
              <a:rPr dirty="0" smtClean="0" sz="1200" spc="-5">
                <a:latin typeface="Times New Roman"/>
                <a:cs typeface="Times New Roman"/>
              </a:rPr>
              <a:t>ci</a:t>
            </a:r>
            <a:r>
              <a:rPr dirty="0" smtClean="0" sz="1200" spc="-15">
                <a:latin typeface="Times New Roman"/>
                <a:cs typeface="Times New Roman"/>
              </a:rPr>
              <a:t>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najbl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zej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odle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ci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na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przyj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ow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ć</a:t>
            </a:r>
            <a:r>
              <a:rPr dirty="0" smtClean="0" sz="1200" spc="-5">
                <a:latin typeface="Times New Roman"/>
                <a:cs typeface="Times New Roman"/>
              </a:rPr>
              <a:t>:</a:t>
            </a:r>
            <a:r>
              <a:rPr dirty="0" smtClean="0" sz="1200" spc="-5">
                <a:latin typeface="Times New Roman"/>
                <a:cs typeface="Times New Roman"/>
              </a:rPr>
              <a:t> d </a:t>
            </a:r>
            <a:r>
              <a:rPr dirty="0" smtClean="0" sz="1200" spc="-310">
                <a:latin typeface="Meiryo"/>
                <a:cs typeface="Meiryo"/>
              </a:rPr>
              <a:t>≅</a:t>
            </a:r>
            <a:r>
              <a:rPr dirty="0" smtClean="0" sz="1200" spc="-110">
                <a:latin typeface="Meiryo"/>
                <a:cs typeface="Meiryo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39"/>
              </a:spcBef>
            </a:pPr>
            <a:endParaRPr sz="1000"/>
          </a:p>
          <a:p>
            <a:pPr marL="2809240">
              <a:lnSpc>
                <a:spcPct val="100000"/>
              </a:lnSpc>
              <a:tabLst>
                <a:tab pos="3185795" algn="l"/>
                <a:tab pos="5133340" algn="l"/>
              </a:tabLst>
            </a:pPr>
            <a:r>
              <a:rPr dirty="0" smtClean="0" sz="1200" i="1">
                <a:latin typeface="Times New Roman"/>
                <a:cs typeface="Times New Roman"/>
              </a:rPr>
              <a:t>H	</a:t>
            </a:r>
            <a:r>
              <a:rPr dirty="0" smtClean="0" sz="1200" spc="-5" i="1">
                <a:latin typeface="Times New Roman"/>
                <a:cs typeface="Times New Roman"/>
              </a:rPr>
              <a:t>H</a:t>
            </a:r>
            <a:r>
              <a:rPr dirty="0" smtClean="0" sz="1200" spc="0" i="1">
                <a:latin typeface="Times New Roman"/>
                <a:cs typeface="Times New Roman"/>
              </a:rPr>
              <a:t>’	</a:t>
            </a:r>
            <a:r>
              <a:rPr dirty="0" smtClean="0" sz="1200" spc="-15" i="1">
                <a:latin typeface="Times New Roman"/>
                <a:cs typeface="Times New Roman"/>
              </a:rPr>
              <a:t>P’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6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97761" y="4752590"/>
            <a:ext cx="10160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i="1">
                <a:latin typeface="Times New Roman"/>
                <a:cs typeface="Times New Roman"/>
              </a:rPr>
              <a:t>d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500882" y="4752590"/>
            <a:ext cx="431800" cy="2044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50520" algn="l"/>
              </a:tabLst>
            </a:pPr>
            <a:r>
              <a:rPr dirty="0" smtClean="0" sz="1200" spc="-5" i="1">
                <a:latin typeface="Times New Roman"/>
                <a:cs typeface="Times New Roman"/>
              </a:rPr>
              <a:t>O</a:t>
            </a:r>
            <a:r>
              <a:rPr dirty="0" smtClean="0" baseline="-10416" sz="1200" spc="-7" i="1">
                <a:latin typeface="Times New Roman"/>
                <a:cs typeface="Times New Roman"/>
              </a:rPr>
              <a:t>p</a:t>
            </a:r>
            <a:r>
              <a:rPr dirty="0" smtClean="0" baseline="-10416" sz="1200" spc="-7" i="1">
                <a:latin typeface="Times New Roman"/>
                <a:cs typeface="Times New Roman"/>
              </a:rPr>
              <a:t>	</a:t>
            </a:r>
            <a:r>
              <a:rPr dirty="0" smtClean="0" sz="1200" spc="-10" i="1"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506721" y="4746240"/>
            <a:ext cx="159385" cy="2006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50" spc="-25">
                <a:latin typeface="Meiryo"/>
                <a:cs typeface="Meiryo"/>
              </a:rPr>
              <a:t>α′</a:t>
            </a:r>
            <a:endParaRPr sz="1250">
              <a:latin typeface="Meiryo"/>
              <a:cs typeface="Meiryo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119882" y="4932930"/>
            <a:ext cx="121920" cy="2006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50" spc="-10">
                <a:latin typeface="Meiryo"/>
                <a:cs typeface="Meiryo"/>
              </a:rPr>
              <a:t>α</a:t>
            </a:r>
            <a:endParaRPr sz="1250">
              <a:latin typeface="Meiryo"/>
              <a:cs typeface="Meiryo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095241" y="4939280"/>
            <a:ext cx="163830" cy="2044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 i="1">
                <a:latin typeface="Times New Roman"/>
                <a:cs typeface="Times New Roman"/>
              </a:rPr>
              <a:t>O</a:t>
            </a:r>
            <a:r>
              <a:rPr dirty="0" smtClean="0" baseline="-10416" sz="1200" spc="-7" i="1">
                <a:latin typeface="Times New Roman"/>
                <a:cs typeface="Times New Roman"/>
              </a:rPr>
              <a:t>t</a:t>
            </a:r>
            <a:endParaRPr baseline="-10416" sz="12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969761" y="4939280"/>
            <a:ext cx="16954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0" i="1">
                <a:latin typeface="Times New Roman"/>
                <a:cs typeface="Times New Roman"/>
              </a:rPr>
              <a:t>F’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87222" y="6001508"/>
            <a:ext cx="5717540" cy="37185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447040">
              <a:lnSpc>
                <a:spcPct val="100000"/>
              </a:lnSpc>
            </a:pPr>
            <a:r>
              <a:rPr dirty="0" smtClean="0" sz="1200" spc="-15" i="1">
                <a:latin typeface="Times New Roman"/>
                <a:cs typeface="Times New Roman"/>
              </a:rPr>
              <a:t>P</a:t>
            </a:r>
            <a:r>
              <a:rPr dirty="0" smtClean="0" baseline="-9803" sz="1275" spc="-434">
                <a:latin typeface="Meiryo"/>
                <a:cs typeface="Meiryo"/>
              </a:rPr>
              <a:t>∝</a:t>
            </a:r>
            <a:endParaRPr baseline="-9803" sz="1275">
              <a:latin typeface="Meiryo"/>
              <a:cs typeface="Meiryo"/>
            </a:endParaRPr>
          </a:p>
          <a:p>
            <a:pPr>
              <a:lnSpc>
                <a:spcPts val="850"/>
              </a:lnSpc>
              <a:spcBef>
                <a:spcPts val="0"/>
              </a:spcBef>
            </a:pPr>
            <a:endParaRPr sz="8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 marR="129539" indent="0">
              <a:lnSpc>
                <a:spcPts val="1380"/>
              </a:lnSpc>
            </a:pPr>
            <a:r>
              <a:rPr dirty="0" smtClean="0" sz="1200">
                <a:latin typeface="Times New Roman"/>
                <a:cs typeface="Times New Roman"/>
              </a:rPr>
              <a:t>Rys. 1.3. </a:t>
            </a:r>
            <a:r>
              <a:rPr dirty="0" smtClean="0" sz="1200" spc="-10">
                <a:latin typeface="Times New Roman"/>
                <a:cs typeface="Times New Roman"/>
              </a:rPr>
              <a:t>Obiektyw</a:t>
            </a:r>
            <a:r>
              <a:rPr dirty="0" smtClean="0" sz="1200" spc="-10">
                <a:latin typeface="Times New Roman"/>
                <a:cs typeface="Times New Roman"/>
              </a:rPr>
              <a:t> w </a:t>
            </a:r>
            <a:r>
              <a:rPr dirty="0" smtClean="0" sz="1200" spc="-5">
                <a:latin typeface="Times New Roman"/>
                <a:cs typeface="Times New Roman"/>
              </a:rPr>
              <a:t>aparacie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fotogra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icznym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tworzenie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obrazu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punktu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5">
                <a:latin typeface="Times New Roman"/>
                <a:cs typeface="Times New Roman"/>
              </a:rPr>
              <a:t>aszcz</a:t>
            </a:r>
            <a:r>
              <a:rPr dirty="0" smtClean="0" sz="1200" spc="-10">
                <a:latin typeface="Times New Roman"/>
                <a:cs typeface="Times New Roman"/>
              </a:rPr>
              <a:t>y</a:t>
            </a:r>
            <a:r>
              <a:rPr dirty="0" smtClean="0" sz="1200" spc="-10">
                <a:latin typeface="Times New Roman"/>
                <a:cs typeface="Times New Roman"/>
              </a:rPr>
              <a:t>ź</a:t>
            </a:r>
            <a:r>
              <a:rPr dirty="0" smtClean="0" sz="1200" spc="-5">
                <a:latin typeface="Times New Roman"/>
                <a:cs typeface="Times New Roman"/>
              </a:rPr>
              <a:t>nie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ogniskowej.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79"/>
              </a:spcBef>
            </a:pPr>
            <a:endParaRPr sz="1300"/>
          </a:p>
          <a:p>
            <a:pPr marL="12700" marR="123189" indent="449580">
              <a:lnSpc>
                <a:spcPts val="138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Zgodne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zasada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optyki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geo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etrycz</a:t>
            </a:r>
            <a:r>
              <a:rPr dirty="0" smtClean="0" sz="1200" spc="-15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ej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powstawanie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obrazu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(rys.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1.3)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za</a:t>
            </a:r>
            <a:r>
              <a:rPr dirty="0" smtClean="0" sz="1200" spc="-15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5">
                <a:latin typeface="Times New Roman"/>
                <a:cs typeface="Times New Roman"/>
              </a:rPr>
              <a:t>óca</a:t>
            </a:r>
            <a:r>
              <a:rPr dirty="0" smtClean="0" sz="1200" spc="0">
                <a:latin typeface="Times New Roman"/>
                <a:cs typeface="Times New Roman"/>
              </a:rPr>
              <a:t>j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aberracje</a:t>
            </a:r>
            <a:r>
              <a:rPr dirty="0" smtClean="0" sz="1200" spc="-5">
                <a:latin typeface="Times New Roman"/>
                <a:cs typeface="Times New Roman"/>
              </a:rPr>
              <a:t> o</a:t>
            </a: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-10">
                <a:latin typeface="Times New Roman"/>
                <a:cs typeface="Times New Roman"/>
              </a:rPr>
              <a:t>iektywu:</a:t>
            </a:r>
            <a:r>
              <a:rPr dirty="0" smtClean="0" sz="1200" spc="-10">
                <a:latin typeface="Times New Roman"/>
                <a:cs typeface="Times New Roman"/>
              </a:rPr>
              <a:t> d</a:t>
            </a:r>
            <a:r>
              <a:rPr dirty="0" smtClean="0" sz="1200" spc="-1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stor</a:t>
            </a:r>
            <a:r>
              <a:rPr dirty="0" smtClean="0" sz="1200" spc="-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ja,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aberracja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chr</a:t>
            </a:r>
            <a:r>
              <a:rPr dirty="0" smtClean="0" sz="1200" spc="-15">
                <a:latin typeface="Times New Roman"/>
                <a:cs typeface="Times New Roman"/>
              </a:rPr>
              <a:t>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atyczna,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aberracja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sferyczna,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astyg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atyz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krzywizna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la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ko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45"/>
              </a:lnSpc>
            </a:pPr>
            <a:r>
              <a:rPr dirty="0" smtClean="0" sz="1200">
                <a:latin typeface="Times New Roman"/>
                <a:cs typeface="Times New Roman"/>
              </a:rPr>
              <a:t>Dystorsj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obiektyw</a:t>
            </a:r>
            <a:r>
              <a:rPr dirty="0" smtClean="0" sz="1200" spc="-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nazyw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 wa</a:t>
            </a:r>
            <a:r>
              <a:rPr dirty="0" smtClean="0" sz="1200" spc="5">
                <a:latin typeface="Times New Roman"/>
                <a:cs typeface="Times New Roman"/>
              </a:rPr>
              <a:t>d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, </a:t>
            </a:r>
            <a:r>
              <a:rPr dirty="0" smtClean="0" sz="1200" spc="-5">
                <a:latin typeface="Times New Roman"/>
                <a:cs typeface="Times New Roman"/>
              </a:rPr>
              <a:t>która</a:t>
            </a:r>
            <a:r>
              <a:rPr dirty="0" smtClean="0" sz="1200" spc="-5">
                <a:latin typeface="Times New Roman"/>
                <a:cs typeface="Times New Roman"/>
              </a:rPr>
              <a:t> po</a:t>
            </a:r>
            <a:r>
              <a:rPr dirty="0" smtClean="0" sz="1200" spc="-10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oduje,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k</a:t>
            </a:r>
            <a:r>
              <a:rPr dirty="0" smtClean="0" sz="1200" spc="-15">
                <a:latin typeface="Times New Roman"/>
                <a:cs typeface="Times New Roman"/>
              </a:rPr>
              <a:t>ą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 pod </a:t>
            </a:r>
            <a:r>
              <a:rPr dirty="0" smtClean="0" sz="1200" spc="-10">
                <a:latin typeface="Times New Roman"/>
                <a:cs typeface="Times New Roman"/>
              </a:rPr>
              <a:t>którym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pro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ie</a:t>
            </a:r>
            <a:r>
              <a:rPr dirty="0" smtClean="0" sz="1200" spc="-5">
                <a:latin typeface="Times New Roman"/>
                <a:cs typeface="Times New Roman"/>
              </a:rPr>
              <a:t>ń </a:t>
            </a:r>
            <a:r>
              <a:rPr dirty="0" smtClean="0" sz="1200" spc="-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ówny</a:t>
            </a:r>
            <a:endParaRPr sz="1200">
              <a:latin typeface="Times New Roman"/>
              <a:cs typeface="Times New Roman"/>
            </a:endParaRPr>
          </a:p>
          <a:p>
            <a:pPr marL="12700" marR="44450">
              <a:lnSpc>
                <a:spcPct val="95400"/>
              </a:lnSpc>
              <a:spcBef>
                <a:spcPts val="55"/>
              </a:spcBef>
            </a:pPr>
            <a:r>
              <a:rPr dirty="0" smtClean="0" sz="1200" spc="-10">
                <a:latin typeface="Times New Roman"/>
                <a:cs typeface="Times New Roman"/>
              </a:rPr>
              <a:t>wchodzi</a:t>
            </a:r>
            <a:r>
              <a:rPr dirty="0" smtClean="0" sz="1200" spc="-10">
                <a:latin typeface="Times New Roman"/>
                <a:cs typeface="Times New Roman"/>
              </a:rPr>
              <a:t> do </a:t>
            </a:r>
            <a:r>
              <a:rPr dirty="0" smtClean="0" sz="1200" spc="-10">
                <a:latin typeface="Times New Roman"/>
                <a:cs typeface="Times New Roman"/>
              </a:rPr>
              <a:t>obiektywu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(</a:t>
            </a:r>
            <a:r>
              <a:rPr dirty="0" smtClean="0" sz="1250" spc="-10">
                <a:latin typeface="Meiryo"/>
                <a:cs typeface="Meiryo"/>
              </a:rPr>
              <a:t>α</a:t>
            </a:r>
            <a:r>
              <a:rPr dirty="0" smtClean="0" sz="1200" spc="-10">
                <a:latin typeface="Times New Roman"/>
                <a:cs typeface="Times New Roman"/>
              </a:rPr>
              <a:t>) </a:t>
            </a:r>
            <a:r>
              <a:rPr dirty="0" smtClean="0" sz="1200" spc="-5">
                <a:latin typeface="Times New Roman"/>
                <a:cs typeface="Times New Roman"/>
              </a:rPr>
              <a:t>je</a:t>
            </a:r>
            <a:r>
              <a:rPr dirty="0" smtClean="0" sz="1200" spc="-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 ró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 o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k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5">
                <a:latin typeface="Times New Roman"/>
                <a:cs typeface="Times New Roman"/>
              </a:rPr>
              <a:t>ta</a:t>
            </a:r>
            <a:r>
              <a:rPr dirty="0" smtClean="0" sz="1200" spc="-5">
                <a:latin typeface="Times New Roman"/>
                <a:cs typeface="Times New Roman"/>
              </a:rPr>
              <a:t> pod </a:t>
            </a:r>
            <a:r>
              <a:rPr dirty="0" smtClean="0" sz="1200" spc="-10">
                <a:latin typeface="Times New Roman"/>
                <a:cs typeface="Times New Roman"/>
              </a:rPr>
              <a:t>którym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wychodzi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obiektywu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50" spc="-10">
                <a:latin typeface="Meiryo"/>
                <a:cs typeface="Meiryo"/>
              </a:rPr>
              <a:t>α</a:t>
            </a:r>
            <a:r>
              <a:rPr dirty="0" smtClean="0" sz="1200" spc="-10">
                <a:latin typeface="Times New Roman"/>
                <a:cs typeface="Times New Roman"/>
              </a:rPr>
              <a:t>’).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</a:t>
            </a:r>
            <a:r>
              <a:rPr dirty="0" smtClean="0" sz="1200" spc="-10">
                <a:latin typeface="Times New Roman"/>
                <a:cs typeface="Times New Roman"/>
              </a:rPr>
              <a:t> punktu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widzenia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fotogra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etrii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jest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wada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najgro</a:t>
            </a:r>
            <a:r>
              <a:rPr dirty="0" smtClean="0" sz="1200" spc="-10">
                <a:latin typeface="Times New Roman"/>
                <a:cs typeface="Times New Roman"/>
              </a:rPr>
              <a:t>ź</a:t>
            </a:r>
            <a:r>
              <a:rPr dirty="0" smtClean="0" sz="1200" spc="-5">
                <a:latin typeface="Times New Roman"/>
                <a:cs typeface="Times New Roman"/>
              </a:rPr>
              <a:t>niejsza,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bowiem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powoduje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iany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natury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wy</a:t>
            </a:r>
            <a:r>
              <a:rPr dirty="0" smtClean="0" sz="1200" spc="-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iarowej;</a:t>
            </a:r>
            <a:r>
              <a:rPr dirty="0" smtClean="0" sz="1200" spc="-5">
                <a:latin typeface="Times New Roman"/>
                <a:cs typeface="Times New Roman"/>
              </a:rPr>
              <a:t>  do </a:t>
            </a:r>
            <a:r>
              <a:rPr dirty="0" smtClean="0" sz="1200" spc="-5">
                <a:latin typeface="Times New Roman"/>
                <a:cs typeface="Times New Roman"/>
              </a:rPr>
              <a:t>dystorsji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wróci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ia</a:t>
            </a:r>
            <a:r>
              <a:rPr dirty="0" smtClean="0" sz="1200" spc="-15">
                <a:latin typeface="Times New Roman"/>
                <a:cs typeface="Times New Roman"/>
              </a:rPr>
              <a:t>j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kalibracj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kamery.</a:t>
            </a:r>
            <a:endParaRPr sz="1200">
              <a:latin typeface="Times New Roman"/>
              <a:cs typeface="Times New Roman"/>
            </a:endParaRPr>
          </a:p>
          <a:p>
            <a:pPr marL="12700" marR="12700" indent="0">
              <a:lnSpc>
                <a:spcPts val="1380"/>
              </a:lnSpc>
              <a:spcBef>
                <a:spcPts val="35"/>
              </a:spcBef>
            </a:pPr>
            <a:r>
              <a:rPr dirty="0" smtClean="0" sz="1200" spc="-10">
                <a:latin typeface="Times New Roman"/>
                <a:cs typeface="Times New Roman"/>
              </a:rPr>
              <a:t>Przyczyn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aberracji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chr</a:t>
            </a:r>
            <a:r>
              <a:rPr dirty="0" smtClean="0" sz="1200" spc="-20">
                <a:latin typeface="Times New Roman"/>
                <a:cs typeface="Times New Roman"/>
              </a:rPr>
              <a:t>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atycznej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jest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zr</a:t>
            </a:r>
            <a:r>
              <a:rPr dirty="0" smtClean="0" sz="1200" spc="-15">
                <a:latin typeface="Times New Roman"/>
                <a:cs typeface="Times New Roman"/>
              </a:rPr>
              <a:t>ó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ic</a:t>
            </a:r>
            <a:r>
              <a:rPr dirty="0" smtClean="0" sz="1200" spc="-20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wanie</a:t>
            </a:r>
            <a:r>
              <a:rPr dirty="0" smtClean="0" sz="1200" spc="-10">
                <a:latin typeface="Times New Roman"/>
                <a:cs typeface="Times New Roman"/>
              </a:rPr>
              <a:t> wsp</a:t>
            </a:r>
            <a:r>
              <a:rPr dirty="0" smtClean="0" sz="1200" spc="-5">
                <a:latin typeface="Times New Roman"/>
                <a:cs typeface="Times New Roman"/>
              </a:rPr>
              <a:t>ó</a:t>
            </a:r>
            <a:r>
              <a:rPr dirty="0" smtClean="0" sz="1200" spc="-10">
                <a:latin typeface="Times New Roman"/>
                <a:cs typeface="Times New Roman"/>
              </a:rPr>
              <a:t>ł</a:t>
            </a:r>
            <a:r>
              <a:rPr dirty="0" smtClean="0" sz="1200" spc="-15">
                <a:latin typeface="Times New Roman"/>
                <a:cs typeface="Times New Roman"/>
              </a:rPr>
              <a:t>czynnik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ania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(na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granicy</a:t>
            </a:r>
            <a:r>
              <a:rPr dirty="0" smtClean="0" sz="1200" spc="-5">
                <a:latin typeface="Times New Roman"/>
                <a:cs typeface="Times New Roman"/>
              </a:rPr>
              <a:t> powietr</a:t>
            </a:r>
            <a:r>
              <a:rPr dirty="0" smtClean="0" sz="1200" spc="-15">
                <a:latin typeface="Times New Roman"/>
                <a:cs typeface="Times New Roman"/>
              </a:rPr>
              <a:t>z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</a:t>
            </a:r>
            <a:r>
              <a:rPr dirty="0" smtClean="0" sz="1200" spc="-10">
                <a:latin typeface="Times New Roman"/>
                <a:cs typeface="Times New Roman"/>
              </a:rPr>
              <a:t>z</a:t>
            </a:r>
            <a:r>
              <a:rPr dirty="0" smtClean="0" sz="1200" spc="-15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a)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la</a:t>
            </a:r>
            <a:r>
              <a:rPr dirty="0" smtClean="0" sz="1200" spc="-5">
                <a:latin typeface="Times New Roman"/>
                <a:cs typeface="Times New Roman"/>
              </a:rPr>
              <a:t> r</a:t>
            </a:r>
            <a:r>
              <a:rPr dirty="0" smtClean="0" sz="1200" spc="-10">
                <a:latin typeface="Times New Roman"/>
                <a:cs typeface="Times New Roman"/>
              </a:rPr>
              <a:t>ó</a:t>
            </a:r>
            <a:r>
              <a:rPr dirty="0" smtClean="0" sz="1200" spc="-15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nych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zakresów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wid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W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rezultacie</a:t>
            </a:r>
            <a:r>
              <a:rPr dirty="0" smtClean="0" sz="1200" spc="-5">
                <a:latin typeface="Times New Roman"/>
                <a:cs typeface="Times New Roman"/>
              </a:rPr>
              <a:t> – </a:t>
            </a:r>
            <a:r>
              <a:rPr dirty="0" smtClean="0" sz="1200" spc="-5">
                <a:latin typeface="Times New Roman"/>
                <a:cs typeface="Times New Roman"/>
              </a:rPr>
              <a:t>definiuj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aszczyz</a:t>
            </a:r>
            <a:r>
              <a:rPr dirty="0" smtClean="0" sz="1200" spc="-15">
                <a:latin typeface="Times New Roman"/>
                <a:cs typeface="Times New Roman"/>
              </a:rPr>
              <a:t>n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ognisko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jako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iejsce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skupienia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pro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ieni</a:t>
            </a:r>
            <a:r>
              <a:rPr dirty="0" smtClean="0" sz="1200" spc="-5">
                <a:latin typeface="Times New Roman"/>
                <a:cs typeface="Times New Roman"/>
              </a:rPr>
              <a:t>  </a:t>
            </a:r>
            <a:r>
              <a:rPr dirty="0" smtClean="0" sz="1200" spc="-5">
                <a:latin typeface="Times New Roman"/>
                <a:cs typeface="Times New Roman"/>
              </a:rPr>
              <a:t>bieg</a:t>
            </a:r>
            <a:r>
              <a:rPr dirty="0" smtClean="0" sz="1200" spc="-20">
                <a:latin typeface="Times New Roman"/>
                <a:cs typeface="Times New Roman"/>
              </a:rPr>
              <a:t>n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cych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</a:t>
            </a:r>
            <a:r>
              <a:rPr dirty="0" smtClean="0" sz="1200" spc="-10">
                <a:latin typeface="Times New Roman"/>
                <a:cs typeface="Times New Roman"/>
              </a:rPr>
              <a:t>  </a:t>
            </a:r>
            <a:r>
              <a:rPr dirty="0" smtClean="0" sz="1200" spc="-5">
                <a:latin typeface="Times New Roman"/>
                <a:cs typeface="Times New Roman"/>
              </a:rPr>
              <a:t>niesk</a:t>
            </a:r>
            <a:r>
              <a:rPr dirty="0" smtClean="0" sz="1200" spc="-1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ń</a:t>
            </a:r>
            <a:r>
              <a:rPr dirty="0" smtClean="0" sz="1200" spc="-10">
                <a:latin typeface="Times New Roman"/>
                <a:cs typeface="Times New Roman"/>
              </a:rPr>
              <a:t>czono</a:t>
            </a:r>
            <a:r>
              <a:rPr dirty="0" smtClean="0" sz="1200" spc="-5">
                <a:latin typeface="Times New Roman"/>
                <a:cs typeface="Times New Roman"/>
              </a:rPr>
              <a:t>ś</a:t>
            </a:r>
            <a:r>
              <a:rPr dirty="0" smtClean="0" sz="1200" spc="-1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-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powinni</a:t>
            </a:r>
            <a:r>
              <a:rPr dirty="0" smtClean="0" sz="1200" spc="0">
                <a:latin typeface="Times New Roman"/>
                <a:cs typeface="Times New Roman"/>
              </a:rPr>
              <a:t>ś</a:t>
            </a:r>
            <a:r>
              <a:rPr dirty="0" smtClean="0" sz="1200" spc="-20">
                <a:latin typeface="Times New Roman"/>
                <a:cs typeface="Times New Roman"/>
              </a:rPr>
              <a:t>my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okre</a:t>
            </a:r>
            <a:r>
              <a:rPr dirty="0" smtClean="0" sz="1200" spc="-10">
                <a:latin typeface="Times New Roman"/>
                <a:cs typeface="Times New Roman"/>
              </a:rPr>
              <a:t>ś</a:t>
            </a:r>
            <a:r>
              <a:rPr dirty="0" smtClean="0" sz="1200" spc="-1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ć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rodzaj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pro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ieniowania.</a:t>
            </a:r>
            <a:r>
              <a:rPr dirty="0" smtClean="0" sz="1200" spc="-5">
                <a:latin typeface="Times New Roman"/>
                <a:cs typeface="Times New Roman"/>
              </a:rPr>
              <a:t> Ognisko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obiektyw</a:t>
            </a:r>
            <a:r>
              <a:rPr dirty="0" smtClean="0" sz="1200" spc="-10">
                <a:latin typeface="Times New Roman"/>
                <a:cs typeface="Times New Roman"/>
              </a:rPr>
              <a:t>u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(dom</a:t>
            </a:r>
            <a:r>
              <a:rPr dirty="0" smtClean="0" sz="1200" spc="-10">
                <a:latin typeface="Times New Roman"/>
                <a:cs typeface="Times New Roman"/>
              </a:rPr>
              <a:t>y</a:t>
            </a:r>
            <a:r>
              <a:rPr dirty="0" smtClean="0" sz="1200" spc="-10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lnie)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podaje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</a:t>
            </a:r>
            <a:r>
              <a:rPr dirty="0" smtClean="0" sz="1200" spc="-15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dla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ś</a:t>
            </a:r>
            <a:r>
              <a:rPr dirty="0" smtClean="0" sz="1200" spc="-10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ó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to-zielonego,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ale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ognisko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podczerwieni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 b</a:t>
            </a:r>
            <a:r>
              <a:rPr dirty="0" smtClean="0" sz="1200" spc="-5">
                <a:latin typeface="Times New Roman"/>
                <a:cs typeface="Times New Roman"/>
              </a:rPr>
              <a:t>y</a:t>
            </a:r>
            <a:r>
              <a:rPr dirty="0" smtClean="0" sz="1200" spc="-10">
                <a:latin typeface="Times New Roman"/>
                <a:cs typeface="Times New Roman"/>
              </a:rPr>
              <a:t>ć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przesun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t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 sposó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istotn</a:t>
            </a:r>
            <a:r>
              <a:rPr dirty="0" smtClean="0" sz="1200" spc="-10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–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 ok</a:t>
            </a:r>
            <a:r>
              <a:rPr dirty="0" smtClean="0" sz="1200" spc="5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1/50</a:t>
            </a:r>
            <a:r>
              <a:rPr dirty="0" smtClean="0" sz="1200" spc="-10">
                <a:latin typeface="Times New Roman"/>
                <a:cs typeface="Times New Roman"/>
              </a:rPr>
              <a:t> d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ugo</a:t>
            </a:r>
            <a:r>
              <a:rPr dirty="0" smtClean="0" sz="1200" spc="-5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ci</a:t>
            </a:r>
            <a:r>
              <a:rPr dirty="0" smtClean="0" sz="1200" spc="-5">
                <a:latin typeface="Times New Roman"/>
                <a:cs typeface="Times New Roman"/>
              </a:rPr>
              <a:t> ognisko</a:t>
            </a:r>
            <a:r>
              <a:rPr dirty="0" smtClean="0" sz="1200" spc="-10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ej.</a:t>
            </a:r>
            <a:endParaRPr sz="1200">
              <a:latin typeface="Times New Roman"/>
              <a:cs typeface="Times New Roman"/>
            </a:endParaRPr>
          </a:p>
          <a:p>
            <a:pPr marL="12700" marR="177800" indent="0">
              <a:lnSpc>
                <a:spcPts val="138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Astyg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atyzm,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aberracja</a:t>
            </a:r>
            <a:r>
              <a:rPr dirty="0" smtClean="0" sz="1200" spc="-5">
                <a:latin typeface="Times New Roman"/>
                <a:cs typeface="Times New Roman"/>
              </a:rPr>
              <a:t> sfer</a:t>
            </a:r>
            <a:r>
              <a:rPr dirty="0" smtClean="0" sz="1200" spc="-10">
                <a:latin typeface="Times New Roman"/>
                <a:cs typeface="Times New Roman"/>
              </a:rPr>
              <a:t>yczna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krzywizna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pola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powodu</a:t>
            </a:r>
            <a:r>
              <a:rPr dirty="0" smtClean="0" sz="1200" spc="-10">
                <a:latin typeface="Times New Roman"/>
                <a:cs typeface="Times New Roman"/>
              </a:rPr>
              <a:t>j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ró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nego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rodzaju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nieostr</a:t>
            </a:r>
            <a:r>
              <a:rPr dirty="0" smtClean="0" sz="1200" spc="-1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ci</a:t>
            </a:r>
            <a:r>
              <a:rPr dirty="0" smtClean="0" sz="1200" spc="-5">
                <a:latin typeface="Times New Roman"/>
                <a:cs typeface="Times New Roman"/>
              </a:rPr>
              <a:t> obrazu.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04644" y="2258567"/>
            <a:ext cx="19050" cy="11429"/>
          </a:xfrm>
          <a:custGeom>
            <a:avLst/>
            <a:gdLst/>
            <a:ahLst/>
            <a:cxnLst/>
            <a:rect l="l" t="t" r="r" b="b"/>
            <a:pathLst>
              <a:path w="19050" h="11429">
                <a:moveTo>
                  <a:pt x="0" y="11429"/>
                </a:moveTo>
                <a:lnTo>
                  <a:pt x="19050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2123694" y="2261616"/>
            <a:ext cx="28193" cy="51815"/>
          </a:xfrm>
          <a:custGeom>
            <a:avLst/>
            <a:gdLst/>
            <a:ahLst/>
            <a:cxnLst/>
            <a:rect l="l" t="t" r="r" b="b"/>
            <a:pathLst>
              <a:path w="28193" h="51815">
                <a:moveTo>
                  <a:pt x="0" y="0"/>
                </a:moveTo>
                <a:lnTo>
                  <a:pt x="28193" y="51815"/>
                </a:lnTo>
              </a:path>
            </a:pathLst>
          </a:custGeom>
          <a:ln w="1267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2154935" y="2158745"/>
            <a:ext cx="36575" cy="154685"/>
          </a:xfrm>
          <a:custGeom>
            <a:avLst/>
            <a:gdLst/>
            <a:ahLst/>
            <a:cxnLst/>
            <a:rect l="l" t="t" r="r" b="b"/>
            <a:pathLst>
              <a:path w="36575" h="154685">
                <a:moveTo>
                  <a:pt x="0" y="154685"/>
                </a:moveTo>
                <a:lnTo>
                  <a:pt x="36575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2191511" y="2158745"/>
            <a:ext cx="90677" cy="0"/>
          </a:xfrm>
          <a:custGeom>
            <a:avLst/>
            <a:gdLst/>
            <a:ahLst/>
            <a:cxnLst/>
            <a:rect l="l" t="t" r="r" b="b"/>
            <a:pathLst>
              <a:path w="90677" h="0">
                <a:moveTo>
                  <a:pt x="0" y="0"/>
                </a:moveTo>
                <a:lnTo>
                  <a:pt x="90677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887222" y="899918"/>
            <a:ext cx="5751830" cy="32296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18110" indent="449580">
              <a:lnSpc>
                <a:spcPts val="1380"/>
              </a:lnSpc>
            </a:pPr>
            <a:r>
              <a:rPr dirty="0" smtClean="0" sz="1200">
                <a:latin typeface="Times New Roman"/>
                <a:cs typeface="Times New Roman"/>
              </a:rPr>
              <a:t>Jak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wynika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rys.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1.3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obiektyw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aparatu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fotograficznego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 wbudowa</a:t>
            </a:r>
            <a:r>
              <a:rPr dirty="0" smtClean="0" sz="1200" spc="-10">
                <a:latin typeface="Times New Roman"/>
                <a:cs typeface="Times New Roman"/>
              </a:rPr>
              <a:t>n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kolis</a:t>
            </a:r>
            <a:r>
              <a:rPr dirty="0" smtClean="0" sz="1200" spc="-10">
                <a:latin typeface="Times New Roman"/>
                <a:cs typeface="Times New Roman"/>
              </a:rPr>
              <a:t>t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przys</a:t>
            </a:r>
            <a:r>
              <a:rPr dirty="0" smtClean="0" sz="1200" spc="-5" i="1">
                <a:latin typeface="Times New Roman"/>
                <a:cs typeface="Times New Roman"/>
              </a:rPr>
              <a:t>ł</a:t>
            </a:r>
            <a:r>
              <a:rPr dirty="0" smtClean="0" sz="1200" spc="-5" i="1">
                <a:latin typeface="Times New Roman"/>
                <a:cs typeface="Times New Roman"/>
              </a:rPr>
              <a:t>on</a:t>
            </a:r>
            <a:r>
              <a:rPr dirty="0" smtClean="0" sz="1200" spc="-10" i="1">
                <a:latin typeface="Times New Roman"/>
                <a:cs typeface="Times New Roman"/>
              </a:rPr>
              <a:t>ę</a:t>
            </a:r>
            <a:r>
              <a:rPr dirty="0" smtClean="0" sz="1200" spc="-10" i="1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(</a:t>
            </a:r>
            <a:r>
              <a:rPr dirty="0" smtClean="0" sz="1200" spc="-10" i="1">
                <a:latin typeface="Times New Roman"/>
                <a:cs typeface="Times New Roman"/>
              </a:rPr>
              <a:t>d</a:t>
            </a:r>
            <a:r>
              <a:rPr dirty="0" smtClean="0" sz="1200" spc="-5" i="1">
                <a:latin typeface="Times New Roman"/>
                <a:cs typeface="Times New Roman"/>
              </a:rPr>
              <a:t>iafrag</a:t>
            </a:r>
            <a:r>
              <a:rPr dirty="0" smtClean="0" sz="1200" spc="-15" i="1">
                <a:latin typeface="Times New Roman"/>
                <a:cs typeface="Times New Roman"/>
              </a:rPr>
              <a:t>m</a:t>
            </a:r>
            <a:r>
              <a:rPr dirty="0" smtClean="0" sz="1200" spc="-10" i="1">
                <a:latin typeface="Times New Roman"/>
                <a:cs typeface="Times New Roman"/>
              </a:rPr>
              <a:t>ę</a:t>
            </a:r>
            <a:r>
              <a:rPr dirty="0" smtClean="0" sz="1200" spc="-10" i="1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5">
                <a:latin typeface="Times New Roman"/>
                <a:cs typeface="Times New Roman"/>
              </a:rPr>
              <a:t>ograniczaj</a:t>
            </a:r>
            <a:r>
              <a:rPr dirty="0" smtClean="0" sz="1200" spc="-15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szeroko</a:t>
            </a:r>
            <a:r>
              <a:rPr dirty="0" smtClean="0" sz="1200" spc="-5">
                <a:latin typeface="Times New Roman"/>
                <a:cs typeface="Times New Roman"/>
              </a:rPr>
              <a:t>ść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5">
                <a:latin typeface="Times New Roman"/>
                <a:cs typeface="Times New Roman"/>
              </a:rPr>
              <a:t>zki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ś</a:t>
            </a:r>
            <a:r>
              <a:rPr dirty="0" smtClean="0" sz="1200" spc="-10">
                <a:latin typeface="Times New Roman"/>
                <a:cs typeface="Times New Roman"/>
              </a:rPr>
              <a:t>wiat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wpadaj</a:t>
            </a:r>
            <a:r>
              <a:rPr dirty="0" smtClean="0" sz="1200" spc="-15">
                <a:latin typeface="Times New Roman"/>
                <a:cs typeface="Times New Roman"/>
              </a:rPr>
              <a:t>ą</a:t>
            </a:r>
            <a:r>
              <a:rPr dirty="0" smtClean="0" sz="1200" spc="-15">
                <a:latin typeface="Times New Roman"/>
                <a:cs typeface="Times New Roman"/>
              </a:rPr>
              <a:t>ceg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obiektywu.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ieniaj</a:t>
            </a:r>
            <a:r>
              <a:rPr dirty="0" smtClean="0" sz="1200" spc="-15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redni</a:t>
            </a:r>
            <a:r>
              <a:rPr dirty="0" smtClean="0" sz="1200" spc="-15">
                <a:latin typeface="Times New Roman"/>
                <a:cs typeface="Times New Roman"/>
              </a:rPr>
              <a:t>c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ot</a:t>
            </a:r>
            <a:r>
              <a:rPr dirty="0" smtClean="0" sz="1200" spc="-10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ru </a:t>
            </a:r>
            <a:r>
              <a:rPr dirty="0" smtClean="0" sz="1200" spc="-10">
                <a:latin typeface="Times New Roman"/>
                <a:cs typeface="Times New Roman"/>
              </a:rPr>
              <a:t>czynnego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na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kszta</a:t>
            </a:r>
            <a:r>
              <a:rPr dirty="0" smtClean="0" sz="1200" spc="-10">
                <a:latin typeface="Times New Roman"/>
                <a:cs typeface="Times New Roman"/>
              </a:rPr>
              <a:t>ł</a:t>
            </a:r>
            <a:r>
              <a:rPr dirty="0" smtClean="0" sz="1200" spc="-15">
                <a:latin typeface="Times New Roman"/>
                <a:cs typeface="Times New Roman"/>
              </a:rPr>
              <a:t>tow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ć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 i="1">
                <a:latin typeface="Times New Roman"/>
                <a:cs typeface="Times New Roman"/>
              </a:rPr>
              <a:t>gr</a:t>
            </a:r>
            <a:r>
              <a:rPr dirty="0" smtClean="0" sz="1200" spc="-10" i="1">
                <a:latin typeface="Times New Roman"/>
                <a:cs typeface="Times New Roman"/>
              </a:rPr>
              <a:t>a</a:t>
            </a:r>
            <a:r>
              <a:rPr dirty="0" smtClean="0" sz="1200" spc="0" i="1">
                <a:latin typeface="Times New Roman"/>
                <a:cs typeface="Times New Roman"/>
              </a:rPr>
              <a:t>n</a:t>
            </a:r>
            <a:r>
              <a:rPr dirty="0" smtClean="0" sz="1200" spc="-5" i="1">
                <a:latin typeface="Times New Roman"/>
                <a:cs typeface="Times New Roman"/>
              </a:rPr>
              <a:t>ice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g</a:t>
            </a:r>
            <a:r>
              <a:rPr dirty="0" smtClean="0" sz="1200" spc="-10" i="1">
                <a:latin typeface="Times New Roman"/>
                <a:cs typeface="Times New Roman"/>
              </a:rPr>
              <a:t>ł</a:t>
            </a:r>
            <a:r>
              <a:rPr dirty="0" smtClean="0" sz="1200" spc="-10" i="1">
                <a:latin typeface="Times New Roman"/>
                <a:cs typeface="Times New Roman"/>
              </a:rPr>
              <a:t>ę</a:t>
            </a:r>
            <a:r>
              <a:rPr dirty="0" smtClean="0" sz="1200" spc="-5" i="1">
                <a:latin typeface="Times New Roman"/>
                <a:cs typeface="Times New Roman"/>
              </a:rPr>
              <a:t>bi</a:t>
            </a:r>
            <a:r>
              <a:rPr dirty="0" smtClean="0" sz="1200" spc="-5" i="1">
                <a:latin typeface="Times New Roman"/>
                <a:cs typeface="Times New Roman"/>
              </a:rPr>
              <a:t> ostro</a:t>
            </a:r>
            <a:r>
              <a:rPr dirty="0" smtClean="0" sz="1200" spc="-5" i="1">
                <a:latin typeface="Times New Roman"/>
                <a:cs typeface="Times New Roman"/>
              </a:rPr>
              <a:t>ś</a:t>
            </a:r>
            <a:r>
              <a:rPr dirty="0" smtClean="0" sz="1200" spc="-10" i="1">
                <a:latin typeface="Times New Roman"/>
                <a:cs typeface="Times New Roman"/>
              </a:rPr>
              <a:t>c</a:t>
            </a:r>
            <a:r>
              <a:rPr dirty="0" smtClean="0" sz="1200" spc="-10" i="1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: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im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szerszy</a:t>
            </a:r>
            <a:r>
              <a:rPr dirty="0" smtClean="0" sz="1200" spc="-5">
                <a:latin typeface="Times New Roman"/>
                <a:cs typeface="Times New Roman"/>
              </a:rPr>
              <a:t> jest</a:t>
            </a:r>
            <a:r>
              <a:rPr dirty="0" smtClean="0" sz="1200" spc="-5">
                <a:latin typeface="Times New Roman"/>
                <a:cs typeface="Times New Roman"/>
              </a:rPr>
              <a:t> otwór </a:t>
            </a:r>
            <a:r>
              <a:rPr dirty="0" smtClean="0" sz="1200" spc="-10">
                <a:latin typeface="Times New Roman"/>
                <a:cs typeface="Times New Roman"/>
              </a:rPr>
              <a:t>czynny,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tym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ęż</a:t>
            </a:r>
            <a:r>
              <a:rPr dirty="0" smtClean="0" sz="1200" spc="-5">
                <a:latin typeface="Times New Roman"/>
                <a:cs typeface="Times New Roman"/>
              </a:rPr>
              <a:t>sza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jest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strefa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ostrego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obrazu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(ch</a:t>
            </a:r>
            <a:r>
              <a:rPr dirty="0" smtClean="0" sz="1200" spc="-15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ć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obraz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jest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j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niejszy)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odwrót.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oprawie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obiektywu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je</a:t>
            </a:r>
            <a:r>
              <a:rPr dirty="0" smtClean="0" sz="1200" spc="-15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zawsze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za</a:t>
            </a:r>
            <a:r>
              <a:rPr dirty="0" smtClean="0" sz="1200" spc="-2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isana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liczb</a:t>
            </a:r>
            <a:r>
              <a:rPr dirty="0" smtClean="0" sz="1200" spc="-15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wart</a:t>
            </a:r>
            <a:r>
              <a:rPr dirty="0" smtClean="0" sz="1200" spc="-15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ść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„przys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5">
                <a:latin typeface="Times New Roman"/>
                <a:cs typeface="Times New Roman"/>
              </a:rPr>
              <a:t>ony”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(odwrotno</a:t>
            </a:r>
            <a:r>
              <a:rPr dirty="0" smtClean="0" sz="1200" spc="-5">
                <a:latin typeface="Times New Roman"/>
                <a:cs typeface="Times New Roman"/>
              </a:rPr>
              <a:t>ść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otworu </a:t>
            </a:r>
            <a:r>
              <a:rPr dirty="0" smtClean="0" sz="1200" spc="-10">
                <a:latin typeface="Times New Roman"/>
                <a:cs typeface="Times New Roman"/>
              </a:rPr>
              <a:t>wzgl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dnego),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jaka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charakteryzuje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obiektyw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przy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ksy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alnym</a:t>
            </a:r>
            <a:r>
              <a:rPr dirty="0" smtClean="0" sz="1200" spc="-5">
                <a:latin typeface="Times New Roman"/>
                <a:cs typeface="Times New Roman"/>
              </a:rPr>
              <a:t> rozja</a:t>
            </a:r>
            <a:r>
              <a:rPr dirty="0" smtClean="0" sz="1200" spc="-5">
                <a:latin typeface="Times New Roman"/>
                <a:cs typeface="Times New Roman"/>
              </a:rPr>
              <a:t>ś</a:t>
            </a:r>
            <a:r>
              <a:rPr dirty="0" smtClean="0" sz="1200" spc="-10">
                <a:latin typeface="Times New Roman"/>
                <a:cs typeface="Times New Roman"/>
              </a:rPr>
              <a:t>nieniu</a:t>
            </a:r>
            <a:r>
              <a:rPr dirty="0" smtClean="0" sz="1200" spc="-5">
                <a:latin typeface="Times New Roman"/>
                <a:cs typeface="Times New Roman"/>
              </a:rPr>
              <a:t>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Standardow</a:t>
            </a:r>
            <a:r>
              <a:rPr dirty="0" smtClean="0" sz="1200" spc="-10">
                <a:latin typeface="Times New Roman"/>
                <a:cs typeface="Times New Roman"/>
              </a:rPr>
              <a:t>y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szere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„przy</a:t>
            </a:r>
            <a:r>
              <a:rPr dirty="0" smtClean="0" sz="1200" spc="-5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5">
                <a:latin typeface="Times New Roman"/>
                <a:cs typeface="Times New Roman"/>
              </a:rPr>
              <a:t>on</a:t>
            </a:r>
            <a:r>
              <a:rPr dirty="0" smtClean="0" sz="1200" spc="-10">
                <a:latin typeface="Times New Roman"/>
                <a:cs typeface="Times New Roman"/>
              </a:rPr>
              <a:t>”</a:t>
            </a:r>
            <a:r>
              <a:rPr dirty="0" smtClean="0" sz="1200" spc="-5">
                <a:latin typeface="Times New Roman"/>
                <a:cs typeface="Times New Roman"/>
              </a:rPr>
              <a:t> (1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-5">
                <a:latin typeface="Times New Roman"/>
                <a:cs typeface="Times New Roman"/>
              </a:rPr>
              <a:t> 1,4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-5">
                <a:latin typeface="Times New Roman"/>
                <a:cs typeface="Times New Roman"/>
              </a:rPr>
              <a:t> 2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-5">
                <a:latin typeface="Times New Roman"/>
                <a:cs typeface="Times New Roman"/>
              </a:rPr>
              <a:t> 2,8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-5">
                <a:latin typeface="Times New Roman"/>
                <a:cs typeface="Times New Roman"/>
              </a:rPr>
              <a:t> ....32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wynik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kolejnego</a:t>
            </a:r>
            <a:endParaRPr sz="1200">
              <a:latin typeface="Times New Roman"/>
              <a:cs typeface="Times New Roman"/>
            </a:endParaRPr>
          </a:p>
          <a:p>
            <a:pPr marL="12700" marR="133985" indent="0">
              <a:lnSpc>
                <a:spcPts val="1400"/>
              </a:lnSpc>
              <a:spcBef>
                <a:spcPts val="300"/>
              </a:spcBef>
              <a:tabLst>
                <a:tab pos="1313815" algn="l"/>
              </a:tabLst>
            </a:pP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5">
                <a:latin typeface="Times New Roman"/>
                <a:cs typeface="Times New Roman"/>
              </a:rPr>
              <a:t>y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5">
                <a:latin typeface="Times New Roman"/>
                <a:cs typeface="Times New Roman"/>
              </a:rPr>
              <a:t>ania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przez</a:t>
            </a:r>
            <a:r>
              <a:rPr dirty="0" smtClean="0" sz="1200" spc="-10">
                <a:latin typeface="Times New Roman"/>
                <a:cs typeface="Times New Roman"/>
              </a:rPr>
              <a:t>	</a:t>
            </a:r>
            <a:r>
              <a:rPr dirty="0" smtClean="0" sz="1200" spc="5">
                <a:latin typeface="Times New Roman"/>
                <a:cs typeface="Times New Roman"/>
              </a:rPr>
              <a:t>2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;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ka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5">
                <a:latin typeface="Times New Roman"/>
                <a:cs typeface="Times New Roman"/>
              </a:rPr>
              <a:t>d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kolejnyc</a:t>
            </a:r>
            <a:r>
              <a:rPr dirty="0" smtClean="0" sz="1200" spc="-10">
                <a:latin typeface="Times New Roman"/>
                <a:cs typeface="Times New Roman"/>
              </a:rPr>
              <a:t>h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warto</a:t>
            </a:r>
            <a:r>
              <a:rPr dirty="0" smtClean="0" sz="1200" spc="0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ci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znacza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zatem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dwukrotne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niejszenie</a:t>
            </a:r>
            <a:r>
              <a:rPr dirty="0" smtClean="0" sz="1200" spc="-5">
                <a:latin typeface="Times New Roman"/>
                <a:cs typeface="Times New Roman"/>
              </a:rPr>
              <a:t> jasn</a:t>
            </a:r>
            <a:r>
              <a:rPr dirty="0" smtClean="0" sz="1200" spc="-1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ś</a:t>
            </a:r>
            <a:r>
              <a:rPr dirty="0" smtClean="0" sz="1200" spc="-1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obiektyw</a:t>
            </a:r>
            <a:r>
              <a:rPr dirty="0" smtClean="0" sz="1200" spc="-10">
                <a:latin typeface="Times New Roman"/>
                <a:cs typeface="Times New Roman"/>
              </a:rPr>
              <a:t>u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(b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 i="1">
                <a:latin typeface="Times New Roman"/>
                <a:cs typeface="Times New Roman"/>
              </a:rPr>
              <a:t>J=</a:t>
            </a:r>
            <a:r>
              <a:rPr dirty="0" smtClean="0" sz="1200" spc="-10" i="1">
                <a:latin typeface="Times New Roman"/>
                <a:cs typeface="Times New Roman"/>
              </a:rPr>
              <a:t>(</a:t>
            </a:r>
            <a:r>
              <a:rPr dirty="0" smtClean="0" sz="1200" spc="-5" i="1">
                <a:latin typeface="Times New Roman"/>
                <a:cs typeface="Times New Roman"/>
              </a:rPr>
              <a:t>d</a:t>
            </a:r>
            <a:r>
              <a:rPr dirty="0" smtClean="0" sz="1200" spc="-5" i="1">
                <a:latin typeface="Times New Roman"/>
                <a:cs typeface="Times New Roman"/>
              </a:rPr>
              <a:t>/f</a:t>
            </a:r>
            <a:r>
              <a:rPr dirty="0" smtClean="0" sz="1200" spc="-15" i="1">
                <a:latin typeface="Times New Roman"/>
                <a:cs typeface="Times New Roman"/>
              </a:rPr>
              <a:t>)</a:t>
            </a:r>
            <a:r>
              <a:rPr dirty="0" smtClean="0" baseline="38194" sz="1200" spc="0" i="1">
                <a:latin typeface="Times New Roman"/>
                <a:cs typeface="Times New Roman"/>
              </a:rPr>
              <a:t>2</a:t>
            </a:r>
            <a:r>
              <a:rPr dirty="0" smtClean="0" sz="1200" spc="-10" i="1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12700" marR="12700" indent="449580">
              <a:lnSpc>
                <a:spcPct val="96600"/>
              </a:lnSpc>
              <a:spcBef>
                <a:spcPts val="45"/>
              </a:spcBef>
            </a:pPr>
            <a:r>
              <a:rPr dirty="0" smtClean="0" sz="1200">
                <a:latin typeface="Times New Roman"/>
                <a:cs typeface="Times New Roman"/>
              </a:rPr>
              <a:t>Jak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wynika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równania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czewki,</a:t>
            </a:r>
            <a:r>
              <a:rPr dirty="0" smtClean="0" sz="1200" spc="-10">
                <a:latin typeface="Times New Roman"/>
                <a:cs typeface="Times New Roman"/>
              </a:rPr>
              <a:t> g</a:t>
            </a:r>
            <a:r>
              <a:rPr dirty="0" smtClean="0" sz="1200" spc="-1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odleg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ś</a:t>
            </a:r>
            <a:r>
              <a:rPr dirty="0" smtClean="0" sz="1200" spc="-10">
                <a:latin typeface="Times New Roman"/>
                <a:cs typeface="Times New Roman"/>
              </a:rPr>
              <a:t>ć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przed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iotowa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jest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równa </a:t>
            </a:r>
            <a:r>
              <a:rPr dirty="0" smtClean="0" sz="1200" spc="-350">
                <a:latin typeface="Meiryo"/>
                <a:cs typeface="Meiryo"/>
              </a:rPr>
              <a:t>∞</a:t>
            </a:r>
            <a:r>
              <a:rPr dirty="0" smtClean="0" sz="1200" spc="-350">
                <a:latin typeface="Times New Roman"/>
                <a:cs typeface="Times New Roman"/>
              </a:rPr>
              <a:t>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t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 ostry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obraz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utworzy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aszcz</a:t>
            </a:r>
            <a:r>
              <a:rPr dirty="0" smtClean="0" sz="1200" spc="-15">
                <a:latin typeface="Times New Roman"/>
                <a:cs typeface="Times New Roman"/>
              </a:rPr>
              <a:t>y</a:t>
            </a:r>
            <a:r>
              <a:rPr dirty="0" smtClean="0" sz="1200" spc="-10">
                <a:latin typeface="Times New Roman"/>
                <a:cs typeface="Times New Roman"/>
              </a:rPr>
              <a:t>ź</a:t>
            </a:r>
            <a:r>
              <a:rPr dirty="0" smtClean="0" sz="1200" spc="-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gniskowej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–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co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pokazano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rys.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1.3.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Je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5">
                <a:latin typeface="Times New Roman"/>
                <a:cs typeface="Times New Roman"/>
              </a:rPr>
              <a:t>eli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kolei</a:t>
            </a:r>
            <a:r>
              <a:rPr dirty="0" smtClean="0" sz="1200" spc="-5">
                <a:latin typeface="Times New Roman"/>
                <a:cs typeface="Times New Roman"/>
              </a:rPr>
              <a:t> fotografujemy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przed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ot</a:t>
            </a:r>
            <a:r>
              <a:rPr dirty="0" smtClean="0" sz="1200" spc="-5">
                <a:latin typeface="Times New Roman"/>
                <a:cs typeface="Times New Roman"/>
              </a:rPr>
              <a:t> usytuowany w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odle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10">
                <a:latin typeface="Times New Roman"/>
                <a:cs typeface="Times New Roman"/>
              </a:rPr>
              <a:t>ł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ci</a:t>
            </a:r>
            <a:r>
              <a:rPr dirty="0" smtClean="0" sz="1200" spc="-5">
                <a:latin typeface="Times New Roman"/>
                <a:cs typeface="Times New Roman"/>
              </a:rPr>
              <a:t>  </a:t>
            </a:r>
            <a:r>
              <a:rPr dirty="0" smtClean="0" sz="1200" spc="-5" i="1">
                <a:latin typeface="Times New Roman"/>
                <a:cs typeface="Times New Roman"/>
              </a:rPr>
              <a:t>a 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s</a:t>
            </a:r>
            <a:r>
              <a:rPr dirty="0" smtClean="0" sz="1200" spc="-10">
                <a:latin typeface="Times New Roman"/>
                <a:cs typeface="Times New Roman"/>
              </a:rPr>
              <a:t>p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nione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jest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równanie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soczewki</a:t>
            </a:r>
            <a:r>
              <a:rPr dirty="0" smtClean="0" sz="1200" spc="-5">
                <a:latin typeface="Times New Roman"/>
                <a:cs typeface="Times New Roman"/>
              </a:rPr>
              <a:t> (nastawil</a:t>
            </a:r>
            <a:r>
              <a:rPr dirty="0" smtClean="0" sz="1200" spc="-15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ś</a:t>
            </a:r>
            <a:r>
              <a:rPr dirty="0" smtClean="0" sz="1200" spc="-10">
                <a:latin typeface="Times New Roman"/>
                <a:cs typeface="Times New Roman"/>
              </a:rPr>
              <a:t>my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aparat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„na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ostr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ś</a:t>
            </a:r>
            <a:r>
              <a:rPr dirty="0" smtClean="0" sz="1200" spc="-15">
                <a:latin typeface="Times New Roman"/>
                <a:cs typeface="Times New Roman"/>
              </a:rPr>
              <a:t>ć</a:t>
            </a:r>
            <a:r>
              <a:rPr dirty="0" smtClean="0" sz="1200" spc="-5">
                <a:latin typeface="Times New Roman"/>
                <a:cs typeface="Times New Roman"/>
              </a:rPr>
              <a:t>”),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5">
                <a:latin typeface="Times New Roman"/>
                <a:cs typeface="Times New Roman"/>
              </a:rPr>
              <a:t>przyj</a:t>
            </a:r>
            <a:r>
              <a:rPr dirty="0" smtClean="0" sz="1200" spc="-10">
                <a:latin typeface="Times New Roman"/>
                <a:cs typeface="Times New Roman"/>
              </a:rPr>
              <a:t>ąć</a:t>
            </a:r>
            <a:r>
              <a:rPr dirty="0" smtClean="0" sz="1200" spc="-10">
                <a:latin typeface="Times New Roman"/>
                <a:cs typeface="Times New Roman"/>
              </a:rPr>
              <a:t>, </a:t>
            </a:r>
            <a:r>
              <a:rPr dirty="0" smtClean="0" sz="1200" spc="-15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obraz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ostry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–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granicach</a:t>
            </a:r>
            <a:r>
              <a:rPr dirty="0" smtClean="0" sz="1200" spc="-5">
                <a:latin typeface="Times New Roman"/>
                <a:cs typeface="Times New Roman"/>
              </a:rPr>
              <a:t> tolerancji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–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uzyskuje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 </a:t>
            </a:r>
            <a:r>
              <a:rPr dirty="0" smtClean="0" sz="1200" spc="-10">
                <a:latin typeface="Times New Roman"/>
                <a:cs typeface="Times New Roman"/>
              </a:rPr>
              <a:t>pewnej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strefie,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kt</a:t>
            </a:r>
            <a:r>
              <a:rPr dirty="0" smtClean="0" sz="1200" spc="-20">
                <a:latin typeface="Times New Roman"/>
                <a:cs typeface="Times New Roman"/>
              </a:rPr>
              <a:t>ó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ej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przednia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-20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lna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gra</a:t>
            </a:r>
            <a:r>
              <a:rPr dirty="0" smtClean="0" sz="1200" spc="-2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ica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zal</a:t>
            </a:r>
            <a:r>
              <a:rPr dirty="0" smtClean="0" sz="1200" spc="-20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 o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przy</a:t>
            </a:r>
            <a:r>
              <a:rPr dirty="0" smtClean="0" sz="1200" spc="-5">
                <a:latin typeface="Times New Roman"/>
                <a:cs typeface="Times New Roman"/>
              </a:rPr>
              <a:t>j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5">
                <a:latin typeface="Times New Roman"/>
                <a:cs typeface="Times New Roman"/>
              </a:rPr>
              <a:t>tego</a:t>
            </a:r>
            <a:r>
              <a:rPr dirty="0" smtClean="0" sz="1200" spc="-5">
                <a:latin typeface="Times New Roman"/>
                <a:cs typeface="Times New Roman"/>
              </a:rPr>
              <a:t> kryterium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dopuszczalnej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nieostr</a:t>
            </a:r>
            <a:r>
              <a:rPr dirty="0" smtClean="0" sz="1200" spc="-15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ci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obrazu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-10" i="1">
                <a:latin typeface="Times New Roman"/>
                <a:cs typeface="Times New Roman"/>
              </a:rPr>
              <a:t>c</a:t>
            </a:r>
            <a:r>
              <a:rPr dirty="0" smtClean="0" sz="1200" spc="-10">
                <a:latin typeface="Times New Roman"/>
                <a:cs typeface="Times New Roman"/>
              </a:rPr>
              <a:t>).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ś</a:t>
            </a:r>
            <a:r>
              <a:rPr dirty="0" smtClean="0" sz="1200" spc="-10">
                <a:latin typeface="Times New Roman"/>
                <a:cs typeface="Times New Roman"/>
              </a:rPr>
              <a:t>ni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 i="1">
                <a:latin typeface="Times New Roman"/>
                <a:cs typeface="Times New Roman"/>
              </a:rPr>
              <a:t>granice</a:t>
            </a:r>
            <a:r>
              <a:rPr dirty="0" smtClean="0" sz="1200" spc="-10" i="1">
                <a:latin typeface="Times New Roman"/>
                <a:cs typeface="Times New Roman"/>
              </a:rPr>
              <a:t> </a:t>
            </a:r>
            <a:r>
              <a:rPr dirty="0" smtClean="0" sz="1200" spc="-10" i="1">
                <a:latin typeface="Times New Roman"/>
                <a:cs typeface="Times New Roman"/>
              </a:rPr>
              <a:t>g</a:t>
            </a:r>
            <a:r>
              <a:rPr dirty="0" smtClean="0" sz="1200" spc="-10" i="1">
                <a:latin typeface="Times New Roman"/>
                <a:cs typeface="Times New Roman"/>
              </a:rPr>
              <a:t>ł</a:t>
            </a:r>
            <a:r>
              <a:rPr dirty="0" smtClean="0" sz="1200" spc="-10" i="1">
                <a:latin typeface="Times New Roman"/>
                <a:cs typeface="Times New Roman"/>
              </a:rPr>
              <a:t>ę</a:t>
            </a:r>
            <a:r>
              <a:rPr dirty="0" smtClean="0" sz="1200" spc="-5" i="1">
                <a:latin typeface="Times New Roman"/>
                <a:cs typeface="Times New Roman"/>
              </a:rPr>
              <a:t>bi</a:t>
            </a:r>
            <a:r>
              <a:rPr dirty="0" smtClean="0" sz="1200" spc="-5" i="1">
                <a:latin typeface="Times New Roman"/>
                <a:cs typeface="Times New Roman"/>
              </a:rPr>
              <a:t> ostr</a:t>
            </a:r>
            <a:r>
              <a:rPr dirty="0" smtClean="0" sz="1200" spc="-10" i="1">
                <a:latin typeface="Times New Roman"/>
                <a:cs typeface="Times New Roman"/>
              </a:rPr>
              <a:t>o</a:t>
            </a:r>
            <a:r>
              <a:rPr dirty="0" smtClean="0" sz="1200" spc="0" i="1">
                <a:latin typeface="Times New Roman"/>
                <a:cs typeface="Times New Roman"/>
              </a:rPr>
              <a:t>ś</a:t>
            </a:r>
            <a:r>
              <a:rPr dirty="0" smtClean="0" sz="1200" spc="-5" i="1">
                <a:latin typeface="Times New Roman"/>
                <a:cs typeface="Times New Roman"/>
              </a:rPr>
              <a:t>ci</a:t>
            </a:r>
            <a:r>
              <a:rPr dirty="0" smtClean="0" sz="1200" spc="-5">
                <a:latin typeface="Times New Roman"/>
                <a:cs typeface="Times New Roman"/>
              </a:rPr>
              <a:t>.</a:t>
            </a:r>
            <a:r>
              <a:rPr dirty="0" smtClean="0" sz="1200" spc="-5">
                <a:latin typeface="Times New Roman"/>
                <a:cs typeface="Times New Roman"/>
              </a:rPr>
              <a:t> D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praktyki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fotogra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etrycznej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najw</a:t>
            </a:r>
            <a:r>
              <a:rPr dirty="0" smtClean="0" sz="1200" spc="-15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5">
                <a:latin typeface="Times New Roman"/>
                <a:cs typeface="Times New Roman"/>
              </a:rPr>
              <a:t>niejszy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jest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przypadek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nastawienia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„na</a:t>
            </a:r>
            <a:r>
              <a:rPr dirty="0" smtClean="0" sz="1200" spc="-10">
                <a:latin typeface="Times New Roman"/>
                <a:cs typeface="Times New Roman"/>
              </a:rPr>
              <a:t> ostro</a:t>
            </a:r>
            <a:r>
              <a:rPr dirty="0" smtClean="0" sz="1200" spc="-5">
                <a:latin typeface="Times New Roman"/>
                <a:cs typeface="Times New Roman"/>
              </a:rPr>
              <a:t>ś</a:t>
            </a:r>
            <a:r>
              <a:rPr dirty="0" smtClean="0" sz="1200" spc="-15">
                <a:latin typeface="Times New Roman"/>
                <a:cs typeface="Times New Roman"/>
              </a:rPr>
              <a:t>ć</a:t>
            </a:r>
            <a:r>
              <a:rPr dirty="0" smtClean="0" sz="1200" spc="-10">
                <a:latin typeface="Times New Roman"/>
                <a:cs typeface="Times New Roman"/>
              </a:rPr>
              <a:t>”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odle</a:t>
            </a:r>
            <a:r>
              <a:rPr dirty="0" smtClean="0" sz="1200" spc="-15" i="1">
                <a:latin typeface="Times New Roman"/>
                <a:cs typeface="Times New Roman"/>
              </a:rPr>
              <a:t>g</a:t>
            </a:r>
            <a:r>
              <a:rPr dirty="0" smtClean="0" sz="1200" spc="-5" i="1">
                <a:latin typeface="Times New Roman"/>
                <a:cs typeface="Times New Roman"/>
              </a:rPr>
              <a:t>ł</a:t>
            </a:r>
            <a:r>
              <a:rPr dirty="0" smtClean="0" sz="1200" spc="-5" i="1">
                <a:latin typeface="Times New Roman"/>
                <a:cs typeface="Times New Roman"/>
              </a:rPr>
              <a:t>o</a:t>
            </a:r>
            <a:r>
              <a:rPr dirty="0" smtClean="0" sz="1200" spc="-10" i="1">
                <a:latin typeface="Times New Roman"/>
                <a:cs typeface="Times New Roman"/>
              </a:rPr>
              <a:t>ś</a:t>
            </a:r>
            <a:r>
              <a:rPr dirty="0" smtClean="0" sz="1200" spc="-10" i="1">
                <a:latin typeface="Times New Roman"/>
                <a:cs typeface="Times New Roman"/>
              </a:rPr>
              <a:t>ć</a:t>
            </a:r>
            <a:r>
              <a:rPr dirty="0" smtClean="0" sz="1200" spc="-10" i="1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hiperfokal</a:t>
            </a:r>
            <a:r>
              <a:rPr dirty="0" smtClean="0" sz="1200" spc="-15" i="1">
                <a:latin typeface="Times New Roman"/>
                <a:cs typeface="Times New Roman"/>
              </a:rPr>
              <a:t>n</a:t>
            </a:r>
            <a:r>
              <a:rPr dirty="0" smtClean="0" sz="1200" spc="0" i="1">
                <a:latin typeface="Times New Roman"/>
                <a:cs typeface="Times New Roman"/>
              </a:rPr>
              <a:t>ą</a:t>
            </a:r>
            <a:r>
              <a:rPr dirty="0" smtClean="0" sz="1200" spc="0" i="1">
                <a:latin typeface="Times New Roman"/>
                <a:cs typeface="Times New Roman"/>
              </a:rPr>
              <a:t>”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– </a:t>
            </a:r>
            <a:r>
              <a:rPr dirty="0" smtClean="0" sz="1200" spc="-5">
                <a:latin typeface="Times New Roman"/>
                <a:cs typeface="Times New Roman"/>
              </a:rPr>
              <a:t>obliczo</a:t>
            </a:r>
            <a:r>
              <a:rPr dirty="0" smtClean="0" sz="1200" spc="-20">
                <a:latin typeface="Times New Roman"/>
                <a:cs typeface="Times New Roman"/>
              </a:rPr>
              <a:t>n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wed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ug wzoru 1.2. </a:t>
            </a:r>
            <a:r>
              <a:rPr dirty="0" smtClean="0" sz="1200" spc="-15">
                <a:latin typeface="Times New Roman"/>
                <a:cs typeface="Times New Roman"/>
              </a:rPr>
              <a:t>W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tym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przypadku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os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ga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najwi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ks</a:t>
            </a:r>
            <a:r>
              <a:rPr dirty="0" smtClean="0" sz="1200" spc="-5">
                <a:latin typeface="Times New Roman"/>
                <a:cs typeface="Times New Roman"/>
              </a:rPr>
              <a:t>z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rozp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-2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ść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stref</a:t>
            </a:r>
            <a:r>
              <a:rPr dirty="0" smtClean="0" sz="1200" spc="-10">
                <a:latin typeface="Times New Roman"/>
                <a:cs typeface="Times New Roman"/>
              </a:rPr>
              <a:t>y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ostro</a:t>
            </a:r>
            <a:r>
              <a:rPr dirty="0" smtClean="0" sz="1200" spc="0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ci: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przednia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granica</a:t>
            </a:r>
            <a:r>
              <a:rPr dirty="0" smtClean="0" sz="1200" spc="-5">
                <a:latin typeface="Times New Roman"/>
                <a:cs typeface="Times New Roman"/>
              </a:rPr>
              <a:t> wynosi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h/2</a:t>
            </a:r>
            <a:r>
              <a:rPr dirty="0" smtClean="0" sz="1200" spc="-5">
                <a:latin typeface="Times New Roman"/>
                <a:cs typeface="Times New Roman"/>
              </a:rPr>
              <a:t>, </a:t>
            </a:r>
            <a:r>
              <a:rPr dirty="0" smtClean="0" sz="1200" spc="-10">
                <a:latin typeface="Times New Roman"/>
                <a:cs typeface="Times New Roman"/>
              </a:rPr>
              <a:t>z</a:t>
            </a:r>
            <a:r>
              <a:rPr dirty="0" smtClean="0" sz="1200" spc="-1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ś </a:t>
            </a:r>
            <a:r>
              <a:rPr dirty="0" smtClean="0" sz="1200" spc="-5">
                <a:latin typeface="Times New Roman"/>
                <a:cs typeface="Times New Roman"/>
              </a:rPr>
              <a:t>tylna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ga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350">
                <a:latin typeface="Meiryo"/>
                <a:cs typeface="Meiryo"/>
              </a:rPr>
              <a:t>∞</a:t>
            </a:r>
            <a:r>
              <a:rPr dirty="0" smtClean="0" sz="1200" spc="-35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116579" y="4526279"/>
            <a:ext cx="268223" cy="0"/>
          </a:xfrm>
          <a:custGeom>
            <a:avLst/>
            <a:gdLst/>
            <a:ahLst/>
            <a:cxnLst/>
            <a:rect l="l" t="t" r="r" b="b"/>
            <a:pathLst>
              <a:path w="268224" h="0">
                <a:moveTo>
                  <a:pt x="0" y="0"/>
                </a:moveTo>
                <a:lnTo>
                  <a:pt x="268223" y="0"/>
                </a:lnTo>
              </a:path>
            </a:pathLst>
          </a:custGeom>
          <a:ln w="63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133659" y="4531610"/>
            <a:ext cx="255270" cy="1955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i="1">
                <a:latin typeface="Times New Roman"/>
                <a:cs typeface="Times New Roman"/>
              </a:rPr>
              <a:t>p</a:t>
            </a:r>
            <a:r>
              <a:rPr dirty="0" smtClean="0" sz="1200" spc="-100" i="1">
                <a:latin typeface="Times New Roman"/>
                <a:cs typeface="Times New Roman"/>
              </a:rPr>
              <a:t> </a:t>
            </a:r>
            <a:r>
              <a:rPr dirty="0" smtClean="0" sz="1200" spc="-120">
                <a:latin typeface="Meiryo"/>
                <a:cs typeface="Meiryo"/>
              </a:rPr>
              <a:t>⋅</a:t>
            </a:r>
            <a:r>
              <a:rPr dirty="0" smtClean="0" sz="1200" spc="-245">
                <a:latin typeface="Meiryo"/>
                <a:cs typeface="Meiryo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c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7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177058" y="4315226"/>
            <a:ext cx="68580" cy="1955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i="1">
                <a:latin typeface="Times New Roman"/>
                <a:cs typeface="Times New Roman"/>
              </a:rPr>
              <a:t>f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60840" y="4411993"/>
            <a:ext cx="226695" cy="1955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i="1">
                <a:latin typeface="Times New Roman"/>
                <a:cs typeface="Times New Roman"/>
              </a:rPr>
              <a:t>h</a:t>
            </a:r>
            <a:r>
              <a:rPr dirty="0" smtClean="0" sz="1200" spc="15" i="1">
                <a:latin typeface="Times New Roman"/>
                <a:cs typeface="Times New Roman"/>
              </a:rPr>
              <a:t> </a:t>
            </a:r>
            <a:r>
              <a:rPr dirty="0" smtClean="0" sz="1200" spc="-310">
                <a:latin typeface="Meiryo"/>
                <a:cs typeface="Meiryo"/>
              </a:rPr>
              <a:t>=</a:t>
            </a:r>
            <a:endParaRPr sz="1200">
              <a:latin typeface="Meiryo"/>
              <a:cs typeface="Meiryo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266185" y="4310122"/>
            <a:ext cx="70485" cy="1193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00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832602" y="4413500"/>
            <a:ext cx="30162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/1.2/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87222" y="4744208"/>
            <a:ext cx="5786120" cy="49485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93700" marR="118745" indent="-381000">
              <a:lnSpc>
                <a:spcPts val="138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gdzie: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p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–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„przy</a:t>
            </a:r>
            <a:r>
              <a:rPr dirty="0" smtClean="0" sz="1200" spc="-5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5">
                <a:latin typeface="Times New Roman"/>
                <a:cs typeface="Times New Roman"/>
              </a:rPr>
              <a:t>ona</a:t>
            </a:r>
            <a:r>
              <a:rPr dirty="0" smtClean="0" sz="1200" spc="-10">
                <a:latin typeface="Times New Roman"/>
                <a:cs typeface="Times New Roman"/>
              </a:rPr>
              <a:t>”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–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opisan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n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obudowi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obiektyw</a:t>
            </a:r>
            <a:r>
              <a:rPr dirty="0" smtClean="0" sz="1200" spc="-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 odwrotn</a:t>
            </a:r>
            <a:r>
              <a:rPr dirty="0" smtClean="0" sz="1200" spc="5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ść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„otwor</a:t>
            </a:r>
            <a:r>
              <a:rPr dirty="0" smtClean="0" sz="1200" spc="-10">
                <a:latin typeface="Times New Roman"/>
                <a:cs typeface="Times New Roman"/>
              </a:rPr>
              <a:t>u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wzg</a:t>
            </a:r>
            <a:r>
              <a:rPr dirty="0" smtClean="0" sz="1200" spc="-5">
                <a:latin typeface="Times New Roman"/>
                <a:cs typeface="Times New Roman"/>
              </a:rPr>
              <a:t>l</a:t>
            </a:r>
            <a:r>
              <a:rPr dirty="0" smtClean="0" sz="1200" spc="-15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dnego”.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 i="1">
                <a:latin typeface="Times New Roman"/>
                <a:cs typeface="Times New Roman"/>
              </a:rPr>
              <a:t>c</a:t>
            </a:r>
            <a:r>
              <a:rPr dirty="0" smtClean="0" sz="1200" spc="-10" i="1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-   </a:t>
            </a:r>
            <a:r>
              <a:rPr dirty="0" smtClean="0" sz="1200" spc="-5">
                <a:latin typeface="Times New Roman"/>
                <a:cs typeface="Times New Roman"/>
              </a:rPr>
              <a:t>pla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ka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roz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azania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(nieo</a:t>
            </a:r>
            <a:r>
              <a:rPr dirty="0" smtClean="0" sz="1200" spc="-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tro</a:t>
            </a:r>
            <a:r>
              <a:rPr dirty="0" smtClean="0" sz="1200" spc="-5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ci)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obrazu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punktu,</a:t>
            </a:r>
            <a:r>
              <a:rPr dirty="0" smtClean="0" sz="1200" spc="-10">
                <a:latin typeface="Times New Roman"/>
                <a:cs typeface="Times New Roman"/>
              </a:rPr>
              <a:t> spowodowana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niezachowaniem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warunku </a:t>
            </a:r>
            <a:r>
              <a:rPr dirty="0" smtClean="0" sz="1200" spc="-10">
                <a:latin typeface="Times New Roman"/>
                <a:cs typeface="Times New Roman"/>
              </a:rPr>
              <a:t>soczewki;</a:t>
            </a:r>
            <a:r>
              <a:rPr dirty="0" smtClean="0" sz="1200" spc="-10">
                <a:latin typeface="Times New Roman"/>
                <a:cs typeface="Times New Roman"/>
              </a:rPr>
              <a:t> w </a:t>
            </a:r>
            <a:r>
              <a:rPr dirty="0" smtClean="0" sz="1200" spc="-5">
                <a:latin typeface="Times New Roman"/>
                <a:cs typeface="Times New Roman"/>
              </a:rPr>
              <a:t>fotografii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oobrazkowe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jako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standard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dopuszczalnej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pla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ki</a:t>
            </a:r>
            <a:endParaRPr sz="1200">
              <a:latin typeface="Times New Roman"/>
              <a:cs typeface="Times New Roman"/>
            </a:endParaRPr>
          </a:p>
          <a:p>
            <a:pPr marL="393700">
              <a:lnSpc>
                <a:spcPts val="134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roz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azania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przyj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uje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</a:t>
            </a:r>
            <a:r>
              <a:rPr dirty="0" smtClean="0" sz="1200" spc="-15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1/3000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ogniskowej;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fotogra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etrii</a:t>
            </a:r>
            <a:r>
              <a:rPr dirty="0" smtClean="0" sz="1200" spc="-5">
                <a:latin typeface="Times New Roman"/>
                <a:cs typeface="Times New Roman"/>
              </a:rPr>
              <a:t> wy</a:t>
            </a:r>
            <a:r>
              <a:rPr dirty="0" smtClean="0" sz="1200" spc="-1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agania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wy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5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z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19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 marL="12700" marR="314325" indent="0">
              <a:lnSpc>
                <a:spcPts val="137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Drug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cech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odleg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ci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hiperfokalnej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jest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to,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przy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zogniskowaniu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aparatu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350">
                <a:latin typeface="Meiryo"/>
                <a:cs typeface="Meiryo"/>
              </a:rPr>
              <a:t>∝</a:t>
            </a:r>
            <a:r>
              <a:rPr dirty="0" smtClean="0" sz="1200" spc="-114">
                <a:latin typeface="Meiryo"/>
                <a:cs typeface="Meiryo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</a:t>
            </a:r>
            <a:r>
              <a:rPr dirty="0" smtClean="0" sz="1200" spc="0" i="1">
                <a:latin typeface="Times New Roman"/>
                <a:cs typeface="Times New Roman"/>
              </a:rPr>
              <a:t>b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-10" i="1">
                <a:latin typeface="Times New Roman"/>
                <a:cs typeface="Times New Roman"/>
              </a:rPr>
              <a:t>=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),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przedn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grani</a:t>
            </a:r>
            <a:r>
              <a:rPr dirty="0" smtClean="0" sz="1200" spc="-15">
                <a:latin typeface="Times New Roman"/>
                <a:cs typeface="Times New Roman"/>
              </a:rPr>
              <a:t>c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-10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5">
                <a:latin typeface="Times New Roman"/>
                <a:cs typeface="Times New Roman"/>
              </a:rPr>
              <a:t>bi</a:t>
            </a:r>
            <a:r>
              <a:rPr dirty="0" smtClean="0" sz="1200" spc="-5">
                <a:latin typeface="Times New Roman"/>
                <a:cs typeface="Times New Roman"/>
              </a:rPr>
              <a:t> ostro</a:t>
            </a:r>
            <a:r>
              <a:rPr dirty="0" smtClean="0" sz="1200" spc="-5">
                <a:latin typeface="Times New Roman"/>
                <a:cs typeface="Times New Roman"/>
              </a:rPr>
              <a:t>ś</a:t>
            </a:r>
            <a:r>
              <a:rPr dirty="0" smtClean="0" sz="1200" spc="-1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j</a:t>
            </a:r>
            <a:r>
              <a:rPr dirty="0" smtClean="0" sz="1200" spc="-10">
                <a:latin typeface="Times New Roman"/>
                <a:cs typeface="Times New Roman"/>
              </a:rPr>
              <a:t>es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12700" marR="27940" indent="0">
              <a:lnSpc>
                <a:spcPts val="1380"/>
              </a:lnSpc>
            </a:pPr>
            <a:r>
              <a:rPr dirty="0" smtClean="0" sz="1200">
                <a:latin typeface="Times New Roman"/>
                <a:cs typeface="Times New Roman"/>
              </a:rPr>
              <a:t>Na </a:t>
            </a:r>
            <a:r>
              <a:rPr dirty="0" smtClean="0" sz="1200" spc="-5">
                <a:latin typeface="Times New Roman"/>
                <a:cs typeface="Times New Roman"/>
              </a:rPr>
              <a:t>odle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ś</a:t>
            </a:r>
            <a:r>
              <a:rPr dirty="0" smtClean="0" sz="1200" spc="-10">
                <a:latin typeface="Times New Roman"/>
                <a:cs typeface="Times New Roman"/>
              </a:rPr>
              <a:t>ć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hiperfokal</a:t>
            </a:r>
            <a:r>
              <a:rPr dirty="0" smtClean="0" sz="1200" spc="-10">
                <a:latin typeface="Times New Roman"/>
                <a:cs typeface="Times New Roman"/>
              </a:rPr>
              <a:t>n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s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zogniskowane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(na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st</a:t>
            </a:r>
            <a:r>
              <a:rPr dirty="0" smtClean="0" sz="1200" spc="-15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e)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najpr</a:t>
            </a:r>
            <a:r>
              <a:rPr dirty="0" smtClean="0" sz="1200" spc="-2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stsze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2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araty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fotograficzne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tak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niektóre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fotogra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etryczne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nazie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ne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ka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iarowe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(patrz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rozdz.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2.2.1);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dz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5">
                <a:latin typeface="Times New Roman"/>
                <a:cs typeface="Times New Roman"/>
              </a:rPr>
              <a:t>ki</a:t>
            </a:r>
            <a:r>
              <a:rPr dirty="0" smtClean="0" sz="1200" spc="-5">
                <a:latin typeface="Times New Roman"/>
                <a:cs typeface="Times New Roman"/>
              </a:rPr>
              <a:t> te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u np. </a:t>
            </a:r>
            <a:r>
              <a:rPr dirty="0" smtClean="0" sz="1200" spc="-10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era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Photheo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19/1318,</a:t>
            </a:r>
            <a:r>
              <a:rPr dirty="0" smtClean="0" sz="1200" spc="-10">
                <a:latin typeface="Times New Roman"/>
                <a:cs typeface="Times New Roman"/>
              </a:rPr>
              <a:t>  </a:t>
            </a:r>
            <a:r>
              <a:rPr dirty="0" smtClean="0" sz="1200" spc="-10">
                <a:latin typeface="Times New Roman"/>
                <a:cs typeface="Times New Roman"/>
              </a:rPr>
              <a:t>zogniskowana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na</a:t>
            </a:r>
            <a:r>
              <a:rPr dirty="0" smtClean="0" sz="1200" spc="-10">
                <a:latin typeface="Times New Roman"/>
                <a:cs typeface="Times New Roman"/>
              </a:rPr>
              <a:t> h </a:t>
            </a:r>
            <a:r>
              <a:rPr dirty="0" smtClean="0" sz="1200" spc="-10">
                <a:latin typeface="Times New Roman"/>
                <a:cs typeface="Times New Roman"/>
              </a:rPr>
              <a:t>=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72m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daje</a:t>
            </a:r>
            <a:r>
              <a:rPr dirty="0" smtClean="0" sz="1200" spc="-5">
                <a:latin typeface="Times New Roman"/>
                <a:cs typeface="Times New Roman"/>
              </a:rPr>
              <a:t> ostry </a:t>
            </a:r>
            <a:r>
              <a:rPr dirty="0" smtClean="0" sz="1200" spc="-10">
                <a:latin typeface="Times New Roman"/>
                <a:cs typeface="Times New Roman"/>
              </a:rPr>
              <a:t>obraz</a:t>
            </a:r>
            <a:r>
              <a:rPr dirty="0" smtClean="0" sz="1200" spc="-10">
                <a:latin typeface="Times New Roman"/>
                <a:cs typeface="Times New Roman"/>
              </a:rPr>
              <a:t> od 36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trów.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Równi</a:t>
            </a:r>
            <a:r>
              <a:rPr dirty="0" smtClean="0" sz="1200" spc="-15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fotografu</a:t>
            </a:r>
            <a:r>
              <a:rPr dirty="0" smtClean="0" sz="1200" spc="-5">
                <a:latin typeface="Times New Roman"/>
                <a:cs typeface="Times New Roman"/>
              </a:rPr>
              <a:t>j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20">
                <a:latin typeface="Times New Roman"/>
                <a:cs typeface="Times New Roman"/>
              </a:rPr>
              <a:t>p</a:t>
            </a:r>
            <a:r>
              <a:rPr dirty="0" smtClean="0" sz="1200" spc="-10">
                <a:latin typeface="Times New Roman"/>
                <a:cs typeface="Times New Roman"/>
              </a:rPr>
              <a:t>aratem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nastawianym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na</a:t>
            </a:r>
            <a:r>
              <a:rPr dirty="0" smtClean="0" sz="1200" spc="-10">
                <a:latin typeface="Times New Roman"/>
                <a:cs typeface="Times New Roman"/>
              </a:rPr>
              <a:t> ostr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ść</a:t>
            </a:r>
            <a:r>
              <a:rPr dirty="0" smtClean="0" sz="1200" spc="-5">
                <a:latin typeface="Times New Roman"/>
                <a:cs typeface="Times New Roman"/>
              </a:rPr>
              <a:t>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wart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uwzg</a:t>
            </a:r>
            <a:r>
              <a:rPr dirty="0" smtClean="0" sz="1200" spc="-5">
                <a:latin typeface="Times New Roman"/>
                <a:cs typeface="Times New Roman"/>
              </a:rPr>
              <a:t>l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dni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ć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ś</a:t>
            </a:r>
            <a:r>
              <a:rPr dirty="0" smtClean="0" sz="1200" spc="-1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wo</a:t>
            </a:r>
            <a:r>
              <a:rPr dirty="0" smtClean="0" sz="1200" spc="0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ci</a:t>
            </a:r>
            <a:r>
              <a:rPr dirty="0" smtClean="0" sz="1200" spc="-5">
                <a:latin typeface="Times New Roman"/>
                <a:cs typeface="Times New Roman"/>
              </a:rPr>
              <a:t> odle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ś</a:t>
            </a:r>
            <a:r>
              <a:rPr dirty="0" smtClean="0" sz="1200" spc="-1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hiperfokalnej.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84"/>
              </a:spcBef>
            </a:pPr>
            <a:endParaRPr sz="1200"/>
          </a:p>
          <a:p>
            <a:pPr marL="12700">
              <a:lnSpc>
                <a:spcPct val="100000"/>
              </a:lnSpc>
            </a:pPr>
            <a:r>
              <a:rPr dirty="0" smtClean="0" sz="1200" u="sng">
                <a:latin typeface="Times New Roman"/>
                <a:cs typeface="Times New Roman"/>
              </a:rPr>
              <a:t>1.1.2.</a:t>
            </a:r>
            <a:r>
              <a:rPr dirty="0" smtClean="0" sz="1200" u="sng">
                <a:latin typeface="Times New Roman"/>
                <a:cs typeface="Times New Roman"/>
              </a:rPr>
              <a:t>  </a:t>
            </a:r>
            <a:r>
              <a:rPr dirty="0" smtClean="0" sz="1200" spc="-5" u="sng">
                <a:latin typeface="Times New Roman"/>
                <a:cs typeface="Times New Roman"/>
              </a:rPr>
              <a:t>Fotografia</a:t>
            </a:r>
            <a:r>
              <a:rPr dirty="0" smtClean="0" sz="1200" spc="-5" u="sng">
                <a:latin typeface="Times New Roman"/>
                <a:cs typeface="Times New Roman"/>
              </a:rPr>
              <a:t> </a:t>
            </a:r>
            <a:r>
              <a:rPr dirty="0" smtClean="0" sz="1200" spc="-5" u="sng">
                <a:latin typeface="Times New Roman"/>
                <a:cs typeface="Times New Roman"/>
              </a:rPr>
              <a:t>czarno-bi</a:t>
            </a:r>
            <a:r>
              <a:rPr dirty="0" smtClean="0" sz="1200" spc="-15" u="sng">
                <a:latin typeface="Times New Roman"/>
                <a:cs typeface="Times New Roman"/>
              </a:rPr>
              <a:t>a</a:t>
            </a:r>
            <a:r>
              <a:rPr dirty="0" smtClean="0" sz="1200" spc="-5" u="sng">
                <a:latin typeface="Times New Roman"/>
                <a:cs typeface="Times New Roman"/>
              </a:rPr>
              <a:t>ł</a:t>
            </a:r>
            <a:r>
              <a:rPr dirty="0" smtClean="0" sz="1200" spc="-10" u="sng">
                <a:latin typeface="Times New Roman"/>
                <a:cs typeface="Times New Roman"/>
              </a:rPr>
              <a:t>a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20"/>
              </a:spcBef>
            </a:pPr>
            <a:endParaRPr sz="1300"/>
          </a:p>
          <a:p>
            <a:pPr algn="just" marL="12700" marR="309245" indent="0">
              <a:lnSpc>
                <a:spcPct val="1000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Cykl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powstawania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obrazu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fo</a:t>
            </a:r>
            <a:r>
              <a:rPr dirty="0" smtClean="0" sz="1200" spc="-10">
                <a:latin typeface="Times New Roman"/>
                <a:cs typeface="Times New Roman"/>
              </a:rPr>
              <a:t>t</a:t>
            </a:r>
            <a:r>
              <a:rPr dirty="0" smtClean="0" sz="1200" spc="-10">
                <a:latin typeface="Times New Roman"/>
                <a:cs typeface="Times New Roman"/>
              </a:rPr>
              <a:t>ograficznego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prze</a:t>
            </a:r>
            <a:r>
              <a:rPr dirty="0" smtClean="0" sz="1200" spc="-2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stawia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nas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pu</a:t>
            </a:r>
            <a:r>
              <a:rPr dirty="0" smtClean="0" sz="1200" spc="-10">
                <a:latin typeface="Times New Roman"/>
                <a:cs typeface="Times New Roman"/>
              </a:rPr>
              <a:t>j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5">
                <a:latin typeface="Times New Roman"/>
                <a:cs typeface="Times New Roman"/>
              </a:rPr>
              <a:t>co: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ś</a:t>
            </a:r>
            <a:r>
              <a:rPr dirty="0" smtClean="0" sz="1200" spc="-5" i="1">
                <a:latin typeface="Times New Roman"/>
                <a:cs typeface="Times New Roman"/>
              </a:rPr>
              <a:t>wiat</a:t>
            </a:r>
            <a:r>
              <a:rPr dirty="0" smtClean="0" sz="1200" spc="-5" i="1">
                <a:latin typeface="Times New Roman"/>
                <a:cs typeface="Times New Roman"/>
              </a:rPr>
              <a:t>ł</a:t>
            </a:r>
            <a:r>
              <a:rPr dirty="0" smtClean="0" sz="1200" spc="-5" i="1">
                <a:latin typeface="Times New Roman"/>
                <a:cs typeface="Times New Roman"/>
              </a:rPr>
              <a:t>o </a:t>
            </a:r>
            <a:r>
              <a:rPr dirty="0" smtClean="0" sz="1200" spc="-10">
                <a:latin typeface="Times New Roman"/>
                <a:cs typeface="Times New Roman"/>
              </a:rPr>
              <a:t>odbit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od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przed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iotu</a:t>
            </a:r>
            <a:r>
              <a:rPr dirty="0" smtClean="0" sz="1200" spc="-5">
                <a:latin typeface="Times New Roman"/>
                <a:cs typeface="Times New Roman"/>
              </a:rPr>
              <a:t>  </a:t>
            </a:r>
            <a:r>
              <a:rPr dirty="0" smtClean="0" sz="1200" spc="-25">
                <a:latin typeface="Meiryo"/>
                <a:cs typeface="Meiryo"/>
              </a:rPr>
              <a:t>→</a:t>
            </a:r>
            <a:r>
              <a:rPr dirty="0" smtClean="0" sz="1200" spc="190">
                <a:latin typeface="Meiryo"/>
                <a:cs typeface="Meiryo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kamera </a:t>
            </a:r>
            <a:r>
              <a:rPr dirty="0" smtClean="0" sz="1200" spc="-5">
                <a:latin typeface="Times New Roman"/>
                <a:cs typeface="Times New Roman"/>
              </a:rPr>
              <a:t>fotograficz</a:t>
            </a:r>
            <a:r>
              <a:rPr dirty="0" smtClean="0" sz="1200" spc="-20">
                <a:latin typeface="Times New Roman"/>
                <a:cs typeface="Times New Roman"/>
              </a:rPr>
              <a:t>n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ateria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5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wiat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5">
                <a:latin typeface="Times New Roman"/>
                <a:cs typeface="Times New Roman"/>
              </a:rPr>
              <a:t>ocz</a:t>
            </a:r>
            <a:r>
              <a:rPr dirty="0" smtClean="0" sz="1200" spc="-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ym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Meiryo"/>
                <a:cs typeface="Meiryo"/>
              </a:rPr>
              <a:t>→</a:t>
            </a:r>
            <a:r>
              <a:rPr dirty="0" smtClean="0" sz="1200" spc="-110">
                <a:latin typeface="Meiryo"/>
                <a:cs typeface="Meiryo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obraz </a:t>
            </a:r>
            <a:r>
              <a:rPr dirty="0" smtClean="0" sz="1200" spc="-10">
                <a:latin typeface="Times New Roman"/>
                <a:cs typeface="Times New Roman"/>
              </a:rPr>
              <a:t>optyczny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Meiryo"/>
                <a:cs typeface="Meiryo"/>
              </a:rPr>
              <a:t>→</a:t>
            </a:r>
            <a:r>
              <a:rPr dirty="0" smtClean="0" sz="1200" spc="-10">
                <a:latin typeface="Meiryo"/>
                <a:cs typeface="Meiryo"/>
              </a:rPr>
              <a:t> </a:t>
            </a:r>
            <a:r>
              <a:rPr dirty="0" smtClean="0" sz="1200" spc="-10" i="1">
                <a:latin typeface="Times New Roman"/>
                <a:cs typeface="Times New Roman"/>
              </a:rPr>
              <a:t>na</a:t>
            </a:r>
            <a:r>
              <a:rPr dirty="0" smtClean="0" sz="1200" spc="-10" i="1">
                <a:latin typeface="Times New Roman"/>
                <a:cs typeface="Times New Roman"/>
              </a:rPr>
              <a:t>ś</a:t>
            </a:r>
            <a:r>
              <a:rPr dirty="0" smtClean="0" sz="1200" spc="-5" i="1">
                <a:latin typeface="Times New Roman"/>
                <a:cs typeface="Times New Roman"/>
              </a:rPr>
              <a:t>wietlenie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ate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2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u </a:t>
            </a:r>
            <a:r>
              <a:rPr dirty="0" smtClean="0" sz="1200" spc="-5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wiat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5">
                <a:latin typeface="Times New Roman"/>
                <a:cs typeface="Times New Roman"/>
              </a:rPr>
              <a:t>oczu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2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o </a:t>
            </a:r>
            <a:r>
              <a:rPr dirty="0" smtClean="0" sz="1200" spc="-25">
                <a:latin typeface="Meiryo"/>
                <a:cs typeface="Meiryo"/>
              </a:rPr>
              <a:t>→</a:t>
            </a:r>
            <a:r>
              <a:rPr dirty="0" smtClean="0" sz="1200" spc="-110">
                <a:latin typeface="Meiryo"/>
                <a:cs typeface="Meiryo"/>
              </a:rPr>
              <a:t> </a:t>
            </a:r>
            <a:r>
              <a:rPr dirty="0" smtClean="0" sz="1200" spc="-15" i="1">
                <a:latin typeface="Times New Roman"/>
                <a:cs typeface="Times New Roman"/>
              </a:rPr>
              <a:t>wyw</a:t>
            </a:r>
            <a:r>
              <a:rPr dirty="0" smtClean="0" sz="1200" spc="-10" i="1">
                <a:latin typeface="Times New Roman"/>
                <a:cs typeface="Times New Roman"/>
              </a:rPr>
              <a:t>o</a:t>
            </a:r>
            <a:r>
              <a:rPr dirty="0" smtClean="0" sz="1200" spc="-5" i="1">
                <a:latin typeface="Times New Roman"/>
                <a:cs typeface="Times New Roman"/>
              </a:rPr>
              <a:t>ł</a:t>
            </a:r>
            <a:r>
              <a:rPr dirty="0" smtClean="0" sz="1200" spc="-5" i="1">
                <a:latin typeface="Times New Roman"/>
                <a:cs typeface="Times New Roman"/>
              </a:rPr>
              <a:t>anie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-15" i="1">
                <a:latin typeface="Times New Roman"/>
                <a:cs typeface="Times New Roman"/>
              </a:rPr>
              <a:t>negatyw</a:t>
            </a:r>
            <a:r>
              <a:rPr dirty="0" smtClean="0" sz="1200" spc="-10" i="1">
                <a:latin typeface="Times New Roman"/>
                <a:cs typeface="Times New Roman"/>
              </a:rPr>
              <a:t>u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Meiryo"/>
                <a:cs typeface="Meiryo"/>
              </a:rPr>
              <a:t>→</a:t>
            </a:r>
            <a:r>
              <a:rPr dirty="0" smtClean="0" sz="1200" spc="190">
                <a:latin typeface="Meiryo"/>
                <a:cs typeface="Meiryo"/>
              </a:rPr>
              <a:t> </a:t>
            </a:r>
            <a:r>
              <a:rPr dirty="0" smtClean="0" sz="1200" spc="-10" i="1">
                <a:latin typeface="Times New Roman"/>
                <a:cs typeface="Times New Roman"/>
              </a:rPr>
              <a:t>kopiowanie</a:t>
            </a:r>
            <a:r>
              <a:rPr dirty="0" smtClean="0" sz="1200" spc="-10" i="1">
                <a:latin typeface="Times New Roman"/>
                <a:cs typeface="Times New Roman"/>
              </a:rPr>
              <a:t> </a:t>
            </a:r>
            <a:r>
              <a:rPr dirty="0" smtClean="0" sz="1200" spc="-10" i="1">
                <a:latin typeface="Times New Roman"/>
                <a:cs typeface="Times New Roman"/>
              </a:rPr>
              <a:t>(pozytyw</a:t>
            </a:r>
            <a:r>
              <a:rPr dirty="0" smtClean="0" sz="1200" spc="-15" i="1">
                <a:latin typeface="Times New Roman"/>
                <a:cs typeface="Times New Roman"/>
              </a:rPr>
              <a:t>)</a:t>
            </a:r>
            <a:r>
              <a:rPr dirty="0" smtClean="0" sz="1200" spc="0" i="1">
                <a:latin typeface="Times New Roman"/>
                <a:cs typeface="Times New Roman"/>
              </a:rPr>
              <a:t>.</a:t>
            </a:r>
            <a:r>
              <a:rPr dirty="0" smtClean="0" sz="1200" spc="0" i="1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Poszczegól</a:t>
            </a:r>
            <a:r>
              <a:rPr dirty="0" smtClean="0" sz="1200" spc="-20">
                <a:latin typeface="Times New Roman"/>
                <a:cs typeface="Times New Roman"/>
              </a:rPr>
              <a:t>n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etapy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</a:t>
            </a:r>
            <a:r>
              <a:rPr dirty="0" smtClean="0" sz="1200" spc="-2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sta</a:t>
            </a:r>
            <a:r>
              <a:rPr dirty="0" smtClean="0" sz="1200" spc="-15">
                <a:latin typeface="Times New Roman"/>
                <a:cs typeface="Times New Roman"/>
              </a:rPr>
              <a:t>n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krótk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omówione.</a:t>
            </a:r>
            <a:endParaRPr sz="1200">
              <a:latin typeface="Times New Roman"/>
              <a:cs typeface="Times New Roman"/>
            </a:endParaRPr>
          </a:p>
          <a:p>
            <a:pPr marL="12700" marR="22225" indent="448945">
              <a:lnSpc>
                <a:spcPts val="1380"/>
              </a:lnSpc>
              <a:spcBef>
                <a:spcPts val="35"/>
              </a:spcBef>
            </a:pPr>
            <a:r>
              <a:rPr dirty="0" smtClean="0" sz="1200" spc="-5">
                <a:latin typeface="Times New Roman"/>
                <a:cs typeface="Times New Roman"/>
              </a:rPr>
              <a:t>Ab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15">
                <a:latin typeface="Times New Roman"/>
                <a:cs typeface="Times New Roman"/>
              </a:rPr>
              <a:t>obra</a:t>
            </a:r>
            <a:r>
              <a:rPr dirty="0" smtClean="0" sz="1200" spc="-10">
                <a:latin typeface="Times New Roman"/>
                <a:cs typeface="Times New Roman"/>
              </a:rPr>
              <a:t>z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fotograficzn</a:t>
            </a:r>
            <a:r>
              <a:rPr dirty="0" smtClean="0" sz="1200" spc="-10">
                <a:latin typeface="Times New Roman"/>
                <a:cs typeface="Times New Roman"/>
              </a:rPr>
              <a:t>y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ia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ś</a:t>
            </a:r>
            <a:r>
              <a:rPr dirty="0" smtClean="0" sz="1200" spc="-15">
                <a:latin typeface="Times New Roman"/>
                <a:cs typeface="Times New Roman"/>
              </a:rPr>
              <a:t>ciw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5">
                <a:latin typeface="Times New Roman"/>
                <a:cs typeface="Times New Roman"/>
              </a:rPr>
              <a:t>sto</a:t>
            </a:r>
            <a:r>
              <a:rPr dirty="0" smtClean="0" sz="1200" spc="-5">
                <a:latin typeface="Times New Roman"/>
                <a:cs typeface="Times New Roman"/>
              </a:rPr>
              <a:t>ść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czerni,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nal</a:t>
            </a:r>
            <a:r>
              <a:rPr dirty="0" smtClean="0" sz="1200" spc="-15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 dostosow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ć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czas</a:t>
            </a:r>
            <a:r>
              <a:rPr dirty="0" smtClean="0" sz="1200" spc="-5">
                <a:latin typeface="Times New Roman"/>
                <a:cs typeface="Times New Roman"/>
              </a:rPr>
              <a:t> na</a:t>
            </a:r>
            <a:r>
              <a:rPr dirty="0" smtClean="0" sz="1200" spc="-5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wietlania</a:t>
            </a:r>
            <a:r>
              <a:rPr dirty="0" smtClean="0" sz="1200" spc="-5">
                <a:latin typeface="Times New Roman"/>
                <a:cs typeface="Times New Roman"/>
              </a:rPr>
              <a:t> do </a:t>
            </a:r>
            <a:r>
              <a:rPr dirty="0" smtClean="0" sz="1200" spc="-5">
                <a:latin typeface="Times New Roman"/>
                <a:cs typeface="Times New Roman"/>
              </a:rPr>
              <a:t>para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trów </a:t>
            </a:r>
            <a:r>
              <a:rPr dirty="0" smtClean="0" sz="1200" spc="-10">
                <a:latin typeface="Times New Roman"/>
                <a:cs typeface="Times New Roman"/>
              </a:rPr>
              <a:t>obiektywu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oraz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ś</a:t>
            </a:r>
            <a:r>
              <a:rPr dirty="0" smtClean="0" sz="1200" spc="-15">
                <a:latin typeface="Times New Roman"/>
                <a:cs typeface="Times New Roman"/>
              </a:rPr>
              <a:t>wia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5">
                <a:latin typeface="Times New Roman"/>
                <a:cs typeface="Times New Roman"/>
              </a:rPr>
              <a:t>oczu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ci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ulsji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fotograficznej.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Emulsj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fotograficz</a:t>
            </a:r>
            <a:r>
              <a:rPr dirty="0" smtClean="0" sz="1200" spc="-20">
                <a:latin typeface="Times New Roman"/>
                <a:cs typeface="Times New Roman"/>
              </a:rPr>
              <a:t>n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tworz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sole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srebra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(bro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k, </a:t>
            </a:r>
            <a:r>
              <a:rPr dirty="0" smtClean="0" sz="1200" spc="-5">
                <a:latin typeface="Times New Roman"/>
                <a:cs typeface="Times New Roman"/>
              </a:rPr>
              <a:t>chlorek,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jodek)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zawieszone</a:t>
            </a:r>
            <a:r>
              <a:rPr dirty="0" smtClean="0" sz="1200" spc="-10">
                <a:latin typeface="Times New Roman"/>
                <a:cs typeface="Times New Roman"/>
              </a:rPr>
              <a:t> w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5">
                <a:latin typeface="Times New Roman"/>
                <a:cs typeface="Times New Roman"/>
              </a:rPr>
              <a:t>elatynie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(koloid</a:t>
            </a:r>
            <a:r>
              <a:rPr dirty="0" smtClean="0" sz="1200" spc="-5">
                <a:latin typeface="Times New Roman"/>
                <a:cs typeface="Times New Roman"/>
              </a:rPr>
              <a:t> ochronny).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ulsja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taka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jest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niebarwocz</a:t>
            </a:r>
            <a:r>
              <a:rPr dirty="0" smtClean="0" sz="1200" spc="-2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(wr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5">
                <a:latin typeface="Times New Roman"/>
                <a:cs typeface="Times New Roman"/>
              </a:rPr>
              <a:t>liwa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awie</a:t>
            </a:r>
            <a:r>
              <a:rPr dirty="0" smtClean="0" sz="1200" spc="-10">
                <a:latin typeface="Times New Roman"/>
                <a:cs typeface="Times New Roman"/>
              </a:rPr>
              <a:t> wy</a:t>
            </a:r>
            <a:r>
              <a:rPr dirty="0" smtClean="0" sz="1200" spc="-5">
                <a:latin typeface="Times New Roman"/>
                <a:cs typeface="Times New Roman"/>
              </a:rPr>
              <a:t>łą</a:t>
            </a:r>
            <a:r>
              <a:rPr dirty="0" smtClean="0" sz="1200" spc="-5">
                <a:latin typeface="Times New Roman"/>
                <a:cs typeface="Times New Roman"/>
              </a:rPr>
              <a:t>cznie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na</a:t>
            </a:r>
            <a:r>
              <a:rPr dirty="0" smtClean="0" sz="1200" spc="-10">
                <a:latin typeface="Times New Roman"/>
                <a:cs typeface="Times New Roman"/>
              </a:rPr>
              <a:t> bar</a:t>
            </a:r>
            <a:r>
              <a:rPr dirty="0" smtClean="0" sz="1200" spc="-1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niebies</a:t>
            </a:r>
            <a:r>
              <a:rPr dirty="0" smtClean="0" sz="1200" spc="-15">
                <a:latin typeface="Times New Roman"/>
                <a:cs typeface="Times New Roman"/>
              </a:rPr>
              <a:t>k</a:t>
            </a:r>
            <a:r>
              <a:rPr dirty="0" smtClean="0" sz="1200" spc="-15">
                <a:latin typeface="Times New Roman"/>
                <a:cs typeface="Times New Roman"/>
              </a:rPr>
              <a:t>ą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  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dlatego</a:t>
            </a:r>
            <a:r>
              <a:rPr dirty="0" smtClean="0" sz="1200" spc="-5">
                <a:latin typeface="Times New Roman"/>
                <a:cs typeface="Times New Roman"/>
              </a:rPr>
              <a:t> w </a:t>
            </a:r>
            <a:r>
              <a:rPr dirty="0" smtClean="0" sz="1200" spc="-5">
                <a:latin typeface="Times New Roman"/>
                <a:cs typeface="Times New Roman"/>
              </a:rPr>
              <a:t>trakcie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jej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produkcji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dodaje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</a:t>
            </a:r>
            <a:r>
              <a:rPr dirty="0" smtClean="0" sz="1200" spc="-15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substancj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uczula</a:t>
            </a:r>
            <a:r>
              <a:rPr dirty="0" smtClean="0" sz="1200" spc="-15">
                <a:latin typeface="Times New Roman"/>
                <a:cs typeface="Times New Roman"/>
              </a:rPr>
              <a:t>j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5">
                <a:latin typeface="Times New Roman"/>
                <a:cs typeface="Times New Roman"/>
              </a:rPr>
              <a:t>cyc</a:t>
            </a:r>
            <a:r>
              <a:rPr dirty="0" smtClean="0" sz="1200" spc="-10">
                <a:latin typeface="Times New Roman"/>
                <a:cs typeface="Times New Roman"/>
              </a:rPr>
              <a:t>h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n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barw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–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tzw.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sensybilizatorów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optycznych.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W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rezultacie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os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ania</a:t>
            </a:r>
            <a:r>
              <a:rPr dirty="0" smtClean="0" sz="1200" spc="-5">
                <a:latin typeface="Times New Roman"/>
                <a:cs typeface="Times New Roman"/>
              </a:rPr>
              <a:t> r</a:t>
            </a:r>
            <a:r>
              <a:rPr dirty="0" smtClean="0" sz="1200" spc="-5">
                <a:latin typeface="Times New Roman"/>
                <a:cs typeface="Times New Roman"/>
              </a:rPr>
              <a:t>ó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n</a:t>
            </a:r>
            <a:r>
              <a:rPr dirty="0" smtClean="0" sz="1200" spc="-10">
                <a:latin typeface="Times New Roman"/>
                <a:cs typeface="Times New Roman"/>
              </a:rPr>
              <a:t>y</a:t>
            </a:r>
            <a:r>
              <a:rPr dirty="0" smtClean="0" sz="1200" spc="-10">
                <a:latin typeface="Times New Roman"/>
                <a:cs typeface="Times New Roman"/>
              </a:rPr>
              <a:t>ch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sensybilizacji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na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otrzy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5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ć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nast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5">
                <a:latin typeface="Times New Roman"/>
                <a:cs typeface="Times New Roman"/>
              </a:rPr>
              <a:t>pu</a:t>
            </a:r>
            <a:r>
              <a:rPr dirty="0" smtClean="0" sz="1200" spc="-5">
                <a:latin typeface="Times New Roman"/>
                <a:cs typeface="Times New Roman"/>
              </a:rPr>
              <a:t>j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ce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rodzaje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ulsji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czarno-</a:t>
            </a:r>
            <a:r>
              <a:rPr dirty="0" smtClean="0" sz="1200" spc="-2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ych:</a:t>
            </a:r>
            <a:endParaRPr sz="1200">
              <a:latin typeface="Times New Roman"/>
              <a:cs typeface="Times New Roman"/>
            </a:endParaRPr>
          </a:p>
          <a:p>
            <a:pPr marL="101600" indent="-89535">
              <a:lnSpc>
                <a:spcPts val="1345"/>
              </a:lnSpc>
              <a:buFont typeface="Times New Roman"/>
              <a:buChar char="-"/>
              <a:tabLst>
                <a:tab pos="101600" algn="l"/>
              </a:tabLst>
            </a:pPr>
            <a:r>
              <a:rPr dirty="0" smtClean="0" sz="1200" spc="-15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eba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15">
                <a:latin typeface="Times New Roman"/>
                <a:cs typeface="Times New Roman"/>
              </a:rPr>
              <a:t>wocz</a:t>
            </a:r>
            <a:r>
              <a:rPr dirty="0" smtClean="0" sz="1200" spc="-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(tzw.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lepa)</a:t>
            </a:r>
            <a:r>
              <a:rPr dirty="0" smtClean="0" sz="1200" spc="-5">
                <a:latin typeface="Times New Roman"/>
                <a:cs typeface="Times New Roman"/>
              </a:rPr>
              <a:t> -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reaguje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tylko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kolor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niebieski,</a:t>
            </a:r>
            <a:endParaRPr sz="1200">
              <a:latin typeface="Times New Roman"/>
              <a:cs typeface="Times New Roman"/>
            </a:endParaRPr>
          </a:p>
          <a:p>
            <a:pPr marL="101600" indent="-89535">
              <a:lnSpc>
                <a:spcPts val="1380"/>
              </a:lnSpc>
              <a:buFont typeface="Times New Roman"/>
              <a:buChar char="-"/>
              <a:tabLst>
                <a:tab pos="101600" algn="l"/>
              </a:tabLst>
            </a:pPr>
            <a:r>
              <a:rPr dirty="0" smtClean="0" sz="1200" spc="-5">
                <a:latin typeface="Times New Roman"/>
                <a:cs typeface="Times New Roman"/>
              </a:rPr>
              <a:t>ortoc</a:t>
            </a:r>
            <a:r>
              <a:rPr dirty="0" smtClean="0" sz="1200" spc="-20">
                <a:latin typeface="Times New Roman"/>
                <a:cs typeface="Times New Roman"/>
              </a:rPr>
              <a:t>h</a:t>
            </a:r>
            <a:r>
              <a:rPr dirty="0" smtClean="0" sz="1200" spc="-10">
                <a:latin typeface="Times New Roman"/>
                <a:cs typeface="Times New Roman"/>
              </a:rPr>
              <a:t>romatyczna</a:t>
            </a:r>
            <a:r>
              <a:rPr dirty="0" smtClean="0" sz="1200" spc="-10">
                <a:latin typeface="Times New Roman"/>
                <a:cs typeface="Times New Roman"/>
              </a:rPr>
              <a:t> – </a:t>
            </a: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-15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rwocz</a:t>
            </a:r>
            <a:r>
              <a:rPr dirty="0" smtClean="0" sz="1200" spc="-15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a,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ale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niecz</a:t>
            </a:r>
            <a:r>
              <a:rPr dirty="0" smtClean="0" sz="1200" spc="-2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czerwi</a:t>
            </a:r>
            <a:r>
              <a:rPr dirty="0" smtClean="0" sz="1200" spc="-1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ń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8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87222" y="887726"/>
            <a:ext cx="5778500" cy="87934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00965" indent="-88900">
              <a:lnSpc>
                <a:spcPct val="100000"/>
              </a:lnSpc>
              <a:buFont typeface="Times New Roman"/>
              <a:buChar char="-"/>
              <a:tabLst>
                <a:tab pos="100965" algn="l"/>
              </a:tabLst>
            </a:pPr>
            <a:r>
              <a:rPr dirty="0" smtClean="0" sz="1200" spc="-10">
                <a:latin typeface="Times New Roman"/>
                <a:cs typeface="Times New Roman"/>
              </a:rPr>
              <a:t>panchro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atyczna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wszechbarwocz</a:t>
            </a:r>
            <a:r>
              <a:rPr dirty="0" smtClean="0" sz="1200" spc="-15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a,</a:t>
            </a:r>
            <a:endParaRPr sz="1200">
              <a:latin typeface="Times New Roman"/>
              <a:cs typeface="Times New Roman"/>
            </a:endParaRPr>
          </a:p>
          <a:p>
            <a:pPr marL="139065" indent="-127000">
              <a:lnSpc>
                <a:spcPct val="100000"/>
              </a:lnSpc>
              <a:spcBef>
                <a:spcPts val="35"/>
              </a:spcBef>
              <a:buFont typeface="Times New Roman"/>
              <a:buChar char="-"/>
              <a:tabLst>
                <a:tab pos="139065" algn="l"/>
              </a:tabLst>
            </a:pPr>
            <a:r>
              <a:rPr dirty="0" smtClean="0" sz="1200" spc="-5">
                <a:latin typeface="Times New Roman"/>
                <a:cs typeface="Times New Roman"/>
              </a:rPr>
              <a:t>infrac</a:t>
            </a:r>
            <a:r>
              <a:rPr dirty="0" smtClean="0" sz="1200" spc="-2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atyczna</a:t>
            </a:r>
            <a:r>
              <a:rPr dirty="0" smtClean="0" sz="1200" spc="-10">
                <a:latin typeface="Times New Roman"/>
                <a:cs typeface="Times New Roman"/>
              </a:rPr>
              <a:t> - </a:t>
            </a:r>
            <a:r>
              <a:rPr dirty="0" smtClean="0" sz="1200" spc="-10">
                <a:latin typeface="Times New Roman"/>
                <a:cs typeface="Times New Roman"/>
              </a:rPr>
              <a:t>uczulona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ta</a:t>
            </a:r>
            <a:r>
              <a:rPr dirty="0" smtClean="0" sz="1200" spc="-25">
                <a:latin typeface="Times New Roman"/>
                <a:cs typeface="Times New Roman"/>
              </a:rPr>
              <a:t>k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blis</a:t>
            </a:r>
            <a:r>
              <a:rPr dirty="0" smtClean="0" sz="1200" spc="-15">
                <a:latin typeface="Times New Roman"/>
                <a:cs typeface="Times New Roman"/>
              </a:rPr>
              <a:t>k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podczerwie</a:t>
            </a:r>
            <a:r>
              <a:rPr dirty="0" smtClean="0" sz="1200" spc="-10">
                <a:latin typeface="Times New Roman"/>
                <a:cs typeface="Times New Roman"/>
              </a:rPr>
              <a:t>ń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(0,76 - 1,5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60">
                <a:latin typeface="Meiryo"/>
                <a:cs typeface="Meiryo"/>
              </a:rPr>
              <a:t>μ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-5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12700" marR="106680" indent="419100">
              <a:lnSpc>
                <a:spcPts val="1380"/>
              </a:lnSpc>
              <a:spcBef>
                <a:spcPts val="30"/>
              </a:spcBef>
            </a:pPr>
            <a:r>
              <a:rPr dirty="0" smtClean="0" sz="1200">
                <a:latin typeface="Times New Roman"/>
                <a:cs typeface="Times New Roman"/>
              </a:rPr>
              <a:t>Dru</a:t>
            </a:r>
            <a:r>
              <a:rPr dirty="0" smtClean="0" sz="1200" spc="-5">
                <a:latin typeface="Times New Roman"/>
                <a:cs typeface="Times New Roman"/>
              </a:rPr>
              <a:t>g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– obok </a:t>
            </a:r>
            <a:r>
              <a:rPr dirty="0" smtClean="0" sz="1200" spc="-10" i="1">
                <a:latin typeface="Times New Roman"/>
                <a:cs typeface="Times New Roman"/>
              </a:rPr>
              <a:t>barwoczu</a:t>
            </a:r>
            <a:r>
              <a:rPr dirty="0" smtClean="0" sz="1200" spc="-5" i="1">
                <a:latin typeface="Times New Roman"/>
                <a:cs typeface="Times New Roman"/>
              </a:rPr>
              <a:t>ł</a:t>
            </a:r>
            <a:r>
              <a:rPr dirty="0" smtClean="0" sz="1200" spc="-5" i="1">
                <a:latin typeface="Times New Roman"/>
                <a:cs typeface="Times New Roman"/>
              </a:rPr>
              <a:t>o</a:t>
            </a:r>
            <a:r>
              <a:rPr dirty="0" smtClean="0" sz="1200" spc="-5" i="1">
                <a:latin typeface="Times New Roman"/>
                <a:cs typeface="Times New Roman"/>
              </a:rPr>
              <a:t>ś</a:t>
            </a:r>
            <a:r>
              <a:rPr dirty="0" smtClean="0" sz="1200" spc="-5" i="1">
                <a:latin typeface="Times New Roman"/>
                <a:cs typeface="Times New Roman"/>
              </a:rPr>
              <a:t>ci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–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najw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niejs</a:t>
            </a:r>
            <a:r>
              <a:rPr dirty="0" smtClean="0" sz="1200" spc="-10">
                <a:latin typeface="Times New Roman"/>
                <a:cs typeface="Times New Roman"/>
              </a:rPr>
              <a:t>z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cec</a:t>
            </a:r>
            <a:r>
              <a:rPr dirty="0" smtClean="0" sz="1200" spc="-20">
                <a:latin typeface="Times New Roman"/>
                <a:cs typeface="Times New Roman"/>
              </a:rPr>
              <a:t>h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e</a:t>
            </a:r>
            <a:r>
              <a:rPr dirty="0" smtClean="0" sz="1200" spc="-15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ulsji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to</a:t>
            </a:r>
            <a:r>
              <a:rPr dirty="0" smtClean="0" sz="1200" spc="-2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iczn</a:t>
            </a:r>
            <a:r>
              <a:rPr dirty="0" smtClean="0" sz="1200" spc="-1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j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je</a:t>
            </a:r>
            <a:r>
              <a:rPr dirty="0" smtClean="0" sz="1200" spc="-15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j</a:t>
            </a:r>
            <a:r>
              <a:rPr dirty="0" smtClean="0" sz="1200" spc="-1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j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ś</a:t>
            </a:r>
            <a:r>
              <a:rPr dirty="0" smtClean="0" sz="1200" spc="-5" i="1">
                <a:latin typeface="Times New Roman"/>
                <a:cs typeface="Times New Roman"/>
              </a:rPr>
              <a:t>wiat</a:t>
            </a:r>
            <a:r>
              <a:rPr dirty="0" smtClean="0" sz="1200" spc="-5" i="1">
                <a:latin typeface="Times New Roman"/>
                <a:cs typeface="Times New Roman"/>
              </a:rPr>
              <a:t>ł</a:t>
            </a:r>
            <a:r>
              <a:rPr dirty="0" smtClean="0" sz="1200" spc="-5" i="1">
                <a:latin typeface="Times New Roman"/>
                <a:cs typeface="Times New Roman"/>
              </a:rPr>
              <a:t>ocz</a:t>
            </a:r>
            <a:r>
              <a:rPr dirty="0" smtClean="0" sz="1200" spc="0" i="1">
                <a:latin typeface="Times New Roman"/>
                <a:cs typeface="Times New Roman"/>
              </a:rPr>
              <a:t>u</a:t>
            </a:r>
            <a:r>
              <a:rPr dirty="0" smtClean="0" sz="1200" spc="-5" i="1">
                <a:latin typeface="Times New Roman"/>
                <a:cs typeface="Times New Roman"/>
              </a:rPr>
              <a:t>ł</a:t>
            </a:r>
            <a:r>
              <a:rPr dirty="0" smtClean="0" sz="1200" spc="-10" i="1">
                <a:latin typeface="Times New Roman"/>
                <a:cs typeface="Times New Roman"/>
              </a:rPr>
              <a:t>o</a:t>
            </a:r>
            <a:r>
              <a:rPr dirty="0" smtClean="0" sz="1200" spc="-5" i="1">
                <a:latin typeface="Times New Roman"/>
                <a:cs typeface="Times New Roman"/>
              </a:rPr>
              <a:t>ść</a:t>
            </a:r>
            <a:r>
              <a:rPr dirty="0" smtClean="0" sz="1200" spc="-5">
                <a:latin typeface="Times New Roman"/>
                <a:cs typeface="Times New Roman"/>
              </a:rPr>
              <a:t>. </a:t>
            </a:r>
            <a:r>
              <a:rPr dirty="0" smtClean="0" sz="1200" spc="-5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wiat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20">
                <a:latin typeface="Times New Roman"/>
                <a:cs typeface="Times New Roman"/>
              </a:rPr>
              <a:t>oc</a:t>
            </a:r>
            <a:r>
              <a:rPr dirty="0" smtClean="0" sz="1200" spc="-10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ść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ulsji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bada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laboratoryjnie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okre</a:t>
            </a:r>
            <a:r>
              <a:rPr dirty="0" smtClean="0" sz="1200" spc="-5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la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j</a:t>
            </a:r>
            <a:r>
              <a:rPr dirty="0" smtClean="0" sz="1200" spc="-1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j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wart</a:t>
            </a:r>
            <a:r>
              <a:rPr dirty="0" smtClean="0" sz="1200" spc="-15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ść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przyj</a:t>
            </a:r>
            <a:r>
              <a:rPr dirty="0" smtClean="0" sz="1200" spc="-15">
                <a:latin typeface="Times New Roman"/>
                <a:cs typeface="Times New Roman"/>
              </a:rPr>
              <a:t>ę</a:t>
            </a:r>
            <a:r>
              <a:rPr dirty="0" smtClean="0" sz="1200" spc="-5">
                <a:latin typeface="Times New Roman"/>
                <a:cs typeface="Times New Roman"/>
              </a:rPr>
              <a:t>tej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skali.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Obecnie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powszechnie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ywa </a:t>
            </a:r>
            <a:r>
              <a:rPr dirty="0" smtClean="0" sz="1200" spc="-5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skali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ISO.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Jest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skala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„aryt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etycz</a:t>
            </a:r>
            <a:r>
              <a:rPr dirty="0" smtClean="0" sz="1200" spc="-20">
                <a:latin typeface="Times New Roman"/>
                <a:cs typeface="Times New Roman"/>
              </a:rPr>
              <a:t>n</a:t>
            </a:r>
            <a:r>
              <a:rPr dirty="0" smtClean="0" sz="1200" spc="-10">
                <a:latin typeface="Times New Roman"/>
                <a:cs typeface="Times New Roman"/>
              </a:rPr>
              <a:t>a”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–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podwojona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warto</a:t>
            </a:r>
            <a:r>
              <a:rPr dirty="0" smtClean="0" sz="1200" spc="-5">
                <a:latin typeface="Times New Roman"/>
                <a:cs typeface="Times New Roman"/>
              </a:rPr>
              <a:t>ść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ISO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ś</a:t>
            </a:r>
            <a:r>
              <a:rPr dirty="0" smtClean="0" sz="1200" spc="-10">
                <a:latin typeface="Times New Roman"/>
                <a:cs typeface="Times New Roman"/>
              </a:rPr>
              <a:t>wiadczy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dwukrotnym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wzr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cie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wiat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5">
                <a:latin typeface="Times New Roman"/>
                <a:cs typeface="Times New Roman"/>
              </a:rPr>
              <a:t>oczu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ci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ulsji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(m</a:t>
            </a:r>
            <a:r>
              <a:rPr dirty="0" smtClean="0" sz="1200" spc="-15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na</a:t>
            </a:r>
            <a:r>
              <a:rPr dirty="0" smtClean="0" sz="1200" spc="-10">
                <a:latin typeface="Times New Roman"/>
                <a:cs typeface="Times New Roman"/>
              </a:rPr>
              <a:t> zatem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zasto</a:t>
            </a:r>
            <a:r>
              <a:rPr dirty="0" smtClean="0" sz="1200" spc="-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wa</a:t>
            </a:r>
            <a:r>
              <a:rPr dirty="0" smtClean="0" sz="1200" spc="-10">
                <a:latin typeface="Times New Roman"/>
                <a:cs typeface="Times New Roman"/>
              </a:rPr>
              <a:t>ć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 po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krótszy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czas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na</a:t>
            </a:r>
            <a:r>
              <a:rPr dirty="0" smtClean="0" sz="1200" spc="-10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wietlania).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ulsje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niskocz</a:t>
            </a:r>
            <a:r>
              <a:rPr dirty="0" smtClean="0" sz="1200" spc="-15">
                <a:latin typeface="Times New Roman"/>
                <a:cs typeface="Times New Roman"/>
              </a:rPr>
              <a:t>u</a:t>
            </a:r>
            <a:r>
              <a:rPr dirty="0" smtClean="0" sz="1200" spc="-10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cechu</a:t>
            </a:r>
            <a:r>
              <a:rPr dirty="0" smtClean="0" sz="1200" spc="-10">
                <a:latin typeface="Times New Roman"/>
                <a:cs typeface="Times New Roman"/>
              </a:rPr>
              <a:t>j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warto</a:t>
            </a:r>
            <a:r>
              <a:rPr dirty="0" smtClean="0" sz="1200" spc="-10">
                <a:latin typeface="Times New Roman"/>
                <a:cs typeface="Times New Roman"/>
              </a:rPr>
              <a:t>ś</a:t>
            </a:r>
            <a:r>
              <a:rPr dirty="0" smtClean="0" sz="1200" spc="-10">
                <a:latin typeface="Times New Roman"/>
                <a:cs typeface="Times New Roman"/>
              </a:rPr>
              <a:t>ci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ISO:  25, </a:t>
            </a:r>
            <a:r>
              <a:rPr dirty="0" smtClean="0" sz="1200" spc="-5">
                <a:latin typeface="Times New Roman"/>
                <a:cs typeface="Times New Roman"/>
              </a:rPr>
              <a:t>50;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red</a:t>
            </a:r>
            <a:r>
              <a:rPr dirty="0" smtClean="0" sz="1200" spc="-2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iocz</a:t>
            </a:r>
            <a:r>
              <a:rPr dirty="0" smtClean="0" sz="1200" spc="-2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e:</a:t>
            </a:r>
            <a:r>
              <a:rPr dirty="0" smtClean="0" sz="1200" spc="-5">
                <a:latin typeface="Times New Roman"/>
                <a:cs typeface="Times New Roman"/>
              </a:rPr>
              <a:t> 100, 200, </a:t>
            </a:r>
            <a:r>
              <a:rPr dirty="0" smtClean="0" sz="1200" spc="-10">
                <a:latin typeface="Times New Roman"/>
                <a:cs typeface="Times New Roman"/>
              </a:rPr>
              <a:t>400;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ulsje</a:t>
            </a:r>
            <a:r>
              <a:rPr dirty="0" smtClean="0" sz="1200" spc="-5">
                <a:latin typeface="Times New Roman"/>
                <a:cs typeface="Times New Roman"/>
              </a:rPr>
              <a:t> wysokocz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 800, 1600 </a:t>
            </a:r>
            <a:r>
              <a:rPr dirty="0" smtClean="0" sz="1200" spc="-5">
                <a:latin typeface="Times New Roman"/>
                <a:cs typeface="Times New Roman"/>
              </a:rPr>
              <a:t>itd..</a:t>
            </a:r>
            <a:endParaRPr sz="1200">
              <a:latin typeface="Times New Roman"/>
              <a:cs typeface="Times New Roman"/>
            </a:endParaRPr>
          </a:p>
          <a:p>
            <a:pPr marL="12700" marR="12700" indent="449580">
              <a:lnSpc>
                <a:spcPts val="1380"/>
              </a:lnSpc>
            </a:pPr>
            <a:r>
              <a:rPr dirty="0" smtClean="0" sz="1200" spc="-15">
                <a:latin typeface="Times New Roman"/>
                <a:cs typeface="Times New Roman"/>
              </a:rPr>
              <a:t>W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fotografowaniu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zaa</a:t>
            </a:r>
            <a:r>
              <a:rPr dirty="0" smtClean="0" sz="1200" spc="-2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ansowanym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w </a:t>
            </a:r>
            <a:r>
              <a:rPr dirty="0" smtClean="0" sz="1200" spc="-5">
                <a:latin typeface="Times New Roman"/>
                <a:cs typeface="Times New Roman"/>
              </a:rPr>
              <a:t>fotogra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etrii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czasem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stosuje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s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iltry</a:t>
            </a:r>
            <a:r>
              <a:rPr dirty="0" smtClean="0" sz="1200" spc="-5">
                <a:latin typeface="Times New Roman"/>
                <a:cs typeface="Times New Roman"/>
              </a:rPr>
              <a:t> optyczne.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</a:t>
            </a:r>
            <a:r>
              <a:rPr dirty="0" smtClean="0" sz="1200" spc="-10">
                <a:latin typeface="Times New Roman"/>
                <a:cs typeface="Times New Roman"/>
              </a:rPr>
              <a:t>ozwala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uzyskanie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okr</a:t>
            </a:r>
            <a:r>
              <a:rPr dirty="0" smtClean="0" sz="1200" spc="-1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ś</a:t>
            </a:r>
            <a:r>
              <a:rPr dirty="0" smtClean="0" sz="1200" spc="-15">
                <a:latin typeface="Times New Roman"/>
                <a:cs typeface="Times New Roman"/>
              </a:rPr>
              <a:t>lonyc</a:t>
            </a:r>
            <a:r>
              <a:rPr dirty="0" smtClean="0" sz="1200" spc="-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efektów</a:t>
            </a:r>
            <a:r>
              <a:rPr dirty="0" smtClean="0" sz="1200" spc="-5">
                <a:latin typeface="Times New Roman"/>
                <a:cs typeface="Times New Roman"/>
              </a:rPr>
              <a:t>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ta</a:t>
            </a:r>
            <a:r>
              <a:rPr dirty="0" smtClean="0" sz="1200" spc="-10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ch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uzysk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ć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obraz</a:t>
            </a:r>
            <a:r>
              <a:rPr dirty="0" smtClean="0" sz="1200" spc="-10">
                <a:latin typeface="Times New Roman"/>
                <a:cs typeface="Times New Roman"/>
              </a:rPr>
              <a:t> w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podczerwie</a:t>
            </a:r>
            <a:r>
              <a:rPr dirty="0" smtClean="0" sz="1200" spc="-2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(na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ateriale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infrac</a:t>
            </a:r>
            <a:r>
              <a:rPr dirty="0" smtClean="0" sz="1200" spc="-2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atyczny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stosuje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5">
                <a:latin typeface="Times New Roman"/>
                <a:cs typeface="Times New Roman"/>
              </a:rPr>
              <a:t>filtr</a:t>
            </a:r>
            <a:r>
              <a:rPr dirty="0" smtClean="0" sz="1200" spc="-5">
                <a:latin typeface="Times New Roman"/>
                <a:cs typeface="Times New Roman"/>
              </a:rPr>
              <a:t> IR </a:t>
            </a:r>
            <a:r>
              <a:rPr dirty="0" smtClean="0" sz="1200" spc="-20">
                <a:latin typeface="Times New Roman"/>
                <a:cs typeface="Times New Roman"/>
              </a:rPr>
              <a:t>(</a:t>
            </a:r>
            <a:r>
              <a:rPr dirty="0" smtClean="0" sz="1200" spc="-5" i="1">
                <a:latin typeface="Times New Roman"/>
                <a:cs typeface="Times New Roman"/>
              </a:rPr>
              <a:t>infr</a:t>
            </a:r>
            <a:r>
              <a:rPr dirty="0" smtClean="0" sz="1200" spc="-20" i="1">
                <a:latin typeface="Times New Roman"/>
                <a:cs typeface="Times New Roman"/>
              </a:rPr>
              <a:t>a</a:t>
            </a:r>
            <a:r>
              <a:rPr dirty="0" smtClean="0" sz="1200" spc="0" i="1">
                <a:latin typeface="Times New Roman"/>
                <a:cs typeface="Times New Roman"/>
              </a:rPr>
              <a:t>r</a:t>
            </a:r>
            <a:r>
              <a:rPr dirty="0" smtClean="0" sz="1200" spc="-10" i="1">
                <a:latin typeface="Times New Roman"/>
                <a:cs typeface="Times New Roman"/>
              </a:rPr>
              <a:t>ed</a:t>
            </a:r>
            <a:r>
              <a:rPr dirty="0" smtClean="0" sz="1200" spc="-10">
                <a:latin typeface="Times New Roman"/>
                <a:cs typeface="Times New Roman"/>
              </a:rPr>
              <a:t>) </a:t>
            </a:r>
            <a:r>
              <a:rPr dirty="0" smtClean="0" sz="1200" spc="-5">
                <a:latin typeface="Times New Roman"/>
                <a:cs typeface="Times New Roman"/>
              </a:rPr>
              <a:t>który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„obetnie”</a:t>
            </a:r>
            <a:r>
              <a:rPr dirty="0" smtClean="0" sz="1200" spc="-5">
                <a:latin typeface="Times New Roman"/>
                <a:cs typeface="Times New Roman"/>
              </a:rPr>
              <a:t> pro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ieniowanie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widzialne.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Nal</a:t>
            </a:r>
            <a:r>
              <a:rPr dirty="0" smtClean="0" sz="1200" spc="-15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y </a:t>
            </a:r>
            <a:r>
              <a:rPr dirty="0" smtClean="0" sz="1200" spc="-10">
                <a:latin typeface="Times New Roman"/>
                <a:cs typeface="Times New Roman"/>
              </a:rPr>
              <a:t>jednak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5">
                <a:latin typeface="Times New Roman"/>
                <a:cs typeface="Times New Roman"/>
              </a:rPr>
              <a:t>ta</a:t>
            </a:r>
            <a:r>
              <a:rPr dirty="0" smtClean="0" sz="1200" spc="-10">
                <a:latin typeface="Times New Roman"/>
                <a:cs typeface="Times New Roman"/>
              </a:rPr>
              <a:t>ć</a:t>
            </a:r>
            <a:r>
              <a:rPr dirty="0" smtClean="0" sz="1200" spc="-10">
                <a:latin typeface="Times New Roman"/>
                <a:cs typeface="Times New Roman"/>
              </a:rPr>
              <a:t>, 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 s</a:t>
            </a:r>
            <a:r>
              <a:rPr dirty="0" smtClean="0" sz="1200" spc="-10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utek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aberacji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chro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atycznej</a:t>
            </a:r>
            <a:r>
              <a:rPr dirty="0" smtClean="0" sz="1200" spc="-5">
                <a:latin typeface="Times New Roman"/>
                <a:cs typeface="Times New Roman"/>
              </a:rPr>
              <a:t> ognisko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dla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pro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ieni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podczerwonych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oddali</a:t>
            </a:r>
            <a:r>
              <a:rPr dirty="0" smtClean="0" sz="1200" spc="-10">
                <a:latin typeface="Times New Roman"/>
                <a:cs typeface="Times New Roman"/>
              </a:rPr>
              <a:t>ć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 ok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o </a:t>
            </a:r>
            <a:r>
              <a:rPr dirty="0" smtClean="0" sz="1200" spc="-10">
                <a:latin typeface="Times New Roman"/>
                <a:cs typeface="Times New Roman"/>
              </a:rPr>
              <a:t>1/50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ogniskowej)</a:t>
            </a:r>
            <a:r>
              <a:rPr dirty="0" smtClean="0" sz="1200" spc="-10">
                <a:latin typeface="Times New Roman"/>
                <a:cs typeface="Times New Roman"/>
              </a:rPr>
              <a:t> – </a:t>
            </a:r>
            <a:r>
              <a:rPr dirty="0" smtClean="0" sz="1200" spc="-5">
                <a:latin typeface="Times New Roman"/>
                <a:cs typeface="Times New Roman"/>
              </a:rPr>
              <a:t>nal</a:t>
            </a:r>
            <a:r>
              <a:rPr dirty="0" smtClean="0" sz="1200" spc="-15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y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zatem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– </a:t>
            </a:r>
            <a:r>
              <a:rPr dirty="0" smtClean="0" sz="1200" spc="-5">
                <a:latin typeface="Times New Roman"/>
                <a:cs typeface="Times New Roman"/>
              </a:rPr>
              <a:t>dla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uzyskania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ostrego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obrazu</a:t>
            </a:r>
            <a:r>
              <a:rPr dirty="0" smtClean="0" sz="1200" spc="-10">
                <a:latin typeface="Times New Roman"/>
                <a:cs typeface="Times New Roman"/>
              </a:rPr>
              <a:t>  - </a:t>
            </a:r>
            <a:r>
              <a:rPr dirty="0" smtClean="0" sz="1200" spc="-10">
                <a:latin typeface="Times New Roman"/>
                <a:cs typeface="Times New Roman"/>
              </a:rPr>
              <a:t>odpowiednio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zw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5">
                <a:latin typeface="Times New Roman"/>
                <a:cs typeface="Times New Roman"/>
              </a:rPr>
              <a:t>kszy</a:t>
            </a:r>
            <a:r>
              <a:rPr dirty="0" smtClean="0" sz="1200" spc="-10">
                <a:latin typeface="Times New Roman"/>
                <a:cs typeface="Times New Roman"/>
              </a:rPr>
              <a:t>ć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odle</a:t>
            </a:r>
            <a:r>
              <a:rPr dirty="0" smtClean="0" sz="1200" spc="-2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ś</a:t>
            </a:r>
            <a:r>
              <a:rPr dirty="0" smtClean="0" sz="1200" spc="-10">
                <a:latin typeface="Times New Roman"/>
                <a:cs typeface="Times New Roman"/>
              </a:rPr>
              <a:t>ć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obrazo</a:t>
            </a:r>
            <a:r>
              <a:rPr dirty="0" smtClean="0" sz="1200" spc="-15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.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  </a:t>
            </a:r>
            <a:r>
              <a:rPr dirty="0" smtClean="0" sz="1200" spc="-5">
                <a:latin typeface="Times New Roman"/>
                <a:cs typeface="Times New Roman"/>
              </a:rPr>
              <a:t>Stosuj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ltry</a:t>
            </a:r>
            <a:r>
              <a:rPr dirty="0" smtClean="0" sz="1200" spc="-5">
                <a:latin typeface="Times New Roman"/>
                <a:cs typeface="Times New Roman"/>
              </a:rPr>
              <a:t> w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togra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etrii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nal</a:t>
            </a:r>
            <a:r>
              <a:rPr dirty="0" smtClean="0" sz="1200" spc="-15">
                <a:latin typeface="Times New Roman"/>
                <a:cs typeface="Times New Roman"/>
              </a:rPr>
              <a:t>e</a:t>
            </a:r>
            <a:r>
              <a:rPr dirty="0" smtClean="0" sz="1200" spc="-15">
                <a:latin typeface="Times New Roman"/>
                <a:cs typeface="Times New Roman"/>
              </a:rPr>
              <a:t>ż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5">
                <a:latin typeface="Times New Roman"/>
                <a:cs typeface="Times New Roman"/>
              </a:rPr>
              <a:t>tak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5">
                <a:latin typeface="Times New Roman"/>
                <a:cs typeface="Times New Roman"/>
              </a:rPr>
              <a:t>ta</a:t>
            </a:r>
            <a:r>
              <a:rPr dirty="0" smtClean="0" sz="1200" spc="-10">
                <a:latin typeface="Times New Roman"/>
                <a:cs typeface="Times New Roman"/>
              </a:rPr>
              <a:t>ć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ty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5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iltr</a:t>
            </a:r>
            <a:r>
              <a:rPr dirty="0" smtClean="0" sz="1200" spc="-5">
                <a:latin typeface="Times New Roman"/>
                <a:cs typeface="Times New Roman"/>
              </a:rPr>
              <a:t> –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to</a:t>
            </a:r>
            <a:r>
              <a:rPr dirty="0" smtClean="0" sz="1200" spc="-5">
                <a:latin typeface="Times New Roman"/>
                <a:cs typeface="Times New Roman"/>
              </a:rPr>
              <a:t> p</a:t>
            </a:r>
            <a:r>
              <a:rPr dirty="0" smtClean="0" sz="1200" spc="-10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ytka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askorównoleg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a,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która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zdefor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uje</a:t>
            </a:r>
            <a:r>
              <a:rPr dirty="0" smtClean="0" sz="1200" spc="-5">
                <a:latin typeface="Times New Roman"/>
                <a:cs typeface="Times New Roman"/>
              </a:rPr>
              <a:t> odwzor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-15">
                <a:latin typeface="Times New Roman"/>
                <a:cs typeface="Times New Roman"/>
              </a:rPr>
              <a:t>wani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perspektywiczne</a:t>
            </a:r>
            <a:r>
              <a:rPr dirty="0" smtClean="0" sz="1200" spc="-5">
                <a:latin typeface="Times New Roman"/>
                <a:cs typeface="Times New Roman"/>
              </a:rPr>
              <a:t>;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nal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y </a:t>
            </a:r>
            <a:r>
              <a:rPr dirty="0" smtClean="0" sz="1200" spc="-10">
                <a:latin typeface="Times New Roman"/>
                <a:cs typeface="Times New Roman"/>
              </a:rPr>
              <a:t>zatem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uwzg</a:t>
            </a:r>
            <a:r>
              <a:rPr dirty="0" smtClean="0" sz="1200" spc="-5">
                <a:latin typeface="Times New Roman"/>
                <a:cs typeface="Times New Roman"/>
              </a:rPr>
              <a:t>l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5">
                <a:latin typeface="Times New Roman"/>
                <a:cs typeface="Times New Roman"/>
              </a:rPr>
              <a:t>dni</a:t>
            </a:r>
            <a:r>
              <a:rPr dirty="0" smtClean="0" sz="1200" spc="-10">
                <a:latin typeface="Times New Roman"/>
                <a:cs typeface="Times New Roman"/>
              </a:rPr>
              <a:t>ć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przy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kali</a:t>
            </a:r>
            <a:r>
              <a:rPr dirty="0" smtClean="0" sz="1200" spc="-2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rac</a:t>
            </a:r>
            <a:r>
              <a:rPr dirty="0" smtClean="0" sz="1200" spc="-10">
                <a:latin typeface="Times New Roman"/>
                <a:cs typeface="Times New Roman"/>
              </a:rPr>
              <a:t>j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ka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ry </a:t>
            </a:r>
            <a:r>
              <a:rPr dirty="0" smtClean="0" sz="1200" spc="-10">
                <a:latin typeface="Times New Roman"/>
                <a:cs typeface="Times New Roman"/>
              </a:rPr>
              <a:t>(wyznacza</a:t>
            </a:r>
            <a:r>
              <a:rPr dirty="0" smtClean="0" sz="1200" spc="-15">
                <a:latin typeface="Times New Roman"/>
                <a:cs typeface="Times New Roman"/>
              </a:rPr>
              <a:t>j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dystorsj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obiektywu)</a:t>
            </a:r>
            <a:r>
              <a:rPr dirty="0" smtClean="0" sz="1200" spc="-5">
                <a:latin typeface="Times New Roman"/>
                <a:cs typeface="Times New Roman"/>
              </a:rPr>
              <a:t>.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Fotografu</a:t>
            </a:r>
            <a:r>
              <a:rPr dirty="0" smtClean="0" sz="1200" spc="5">
                <a:latin typeface="Times New Roman"/>
                <a:cs typeface="Times New Roman"/>
              </a:rPr>
              <a:t>j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yciem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iltrów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trze</a:t>
            </a:r>
            <a:r>
              <a:rPr dirty="0" smtClean="0" sz="1200" spc="-20">
                <a:latin typeface="Times New Roman"/>
                <a:cs typeface="Times New Roman"/>
              </a:rPr>
              <a:t>b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te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odpowiednio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prze</a:t>
            </a:r>
            <a:r>
              <a:rPr dirty="0" smtClean="0" sz="1200" spc="-2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-15">
                <a:latin typeface="Times New Roman"/>
                <a:cs typeface="Times New Roman"/>
              </a:rPr>
              <a:t>ż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0">
                <a:latin typeface="Times New Roman"/>
                <a:cs typeface="Times New Roman"/>
              </a:rPr>
              <a:t>ć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czas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wietla</a:t>
            </a:r>
            <a:r>
              <a:rPr dirty="0" smtClean="0" sz="1200" spc="-2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ia,</a:t>
            </a:r>
            <a:endParaRPr sz="1200">
              <a:latin typeface="Times New Roman"/>
              <a:cs typeface="Times New Roman"/>
            </a:endParaRPr>
          </a:p>
          <a:p>
            <a:pPr marL="12700" marR="111760" indent="449580">
              <a:lnSpc>
                <a:spcPts val="1380"/>
              </a:lnSpc>
            </a:pPr>
            <a:r>
              <a:rPr dirty="0" smtClean="0" sz="1200" spc="-15" i="1">
                <a:latin typeface="Times New Roman"/>
                <a:cs typeface="Times New Roman"/>
              </a:rPr>
              <a:t>Wyw</a:t>
            </a:r>
            <a:r>
              <a:rPr dirty="0" smtClean="0" sz="1200" spc="-10" i="1">
                <a:latin typeface="Times New Roman"/>
                <a:cs typeface="Times New Roman"/>
              </a:rPr>
              <a:t>o</a:t>
            </a:r>
            <a:r>
              <a:rPr dirty="0" smtClean="0" sz="1200" spc="-5" i="1">
                <a:latin typeface="Times New Roman"/>
                <a:cs typeface="Times New Roman"/>
              </a:rPr>
              <a:t>ł</a:t>
            </a:r>
            <a:r>
              <a:rPr dirty="0" smtClean="0" sz="1200" spc="-15" i="1">
                <a:latin typeface="Times New Roman"/>
                <a:cs typeface="Times New Roman"/>
              </a:rPr>
              <a:t>ywani</a:t>
            </a:r>
            <a:r>
              <a:rPr dirty="0" smtClean="0" sz="1200" spc="-10" i="1">
                <a:latin typeface="Times New Roman"/>
                <a:cs typeface="Times New Roman"/>
              </a:rPr>
              <a:t>e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negatywu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polega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poddaniu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na</a:t>
            </a:r>
            <a:r>
              <a:rPr dirty="0" smtClean="0" sz="1200" spc="-10">
                <a:latin typeface="Times New Roman"/>
                <a:cs typeface="Times New Roman"/>
              </a:rPr>
              <a:t>ś</a:t>
            </a:r>
            <a:r>
              <a:rPr dirty="0" smtClean="0" sz="1200" spc="-10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ietlonej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ulsji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obróbce</a:t>
            </a:r>
            <a:r>
              <a:rPr dirty="0" smtClean="0" sz="1200" spc="-5">
                <a:latin typeface="Times New Roman"/>
                <a:cs typeface="Times New Roman"/>
              </a:rPr>
              <a:t> fotoche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icznej</a:t>
            </a:r>
            <a:r>
              <a:rPr dirty="0" smtClean="0" sz="1200" spc="-5">
                <a:latin typeface="Times New Roman"/>
                <a:cs typeface="Times New Roman"/>
              </a:rPr>
              <a:t> w </a:t>
            </a:r>
            <a:r>
              <a:rPr dirty="0" smtClean="0" sz="1200" spc="-5">
                <a:latin typeface="Times New Roman"/>
                <a:cs typeface="Times New Roman"/>
              </a:rPr>
              <a:t>tra</a:t>
            </a:r>
            <a:r>
              <a:rPr dirty="0" smtClean="0" sz="1200" spc="-20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cie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której</a:t>
            </a:r>
            <a:r>
              <a:rPr dirty="0" smtClean="0" sz="1200" spc="-5">
                <a:latin typeface="Times New Roman"/>
                <a:cs typeface="Times New Roman"/>
              </a:rPr>
              <a:t> w </a:t>
            </a:r>
            <a:r>
              <a:rPr dirty="0" smtClean="0" sz="1200" spc="-10">
                <a:latin typeface="Times New Roman"/>
                <a:cs typeface="Times New Roman"/>
              </a:rPr>
              <a:t>miej</a:t>
            </a:r>
            <a:r>
              <a:rPr dirty="0" smtClean="0" sz="1200" spc="-10">
                <a:latin typeface="Times New Roman"/>
                <a:cs typeface="Times New Roman"/>
              </a:rPr>
              <a:t>s</a:t>
            </a:r>
            <a:r>
              <a:rPr dirty="0" smtClean="0" sz="1200" spc="-10">
                <a:latin typeface="Times New Roman"/>
                <a:cs typeface="Times New Roman"/>
              </a:rPr>
              <a:t>cach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na</a:t>
            </a:r>
            <a:r>
              <a:rPr dirty="0" smtClean="0" sz="1200" spc="-5">
                <a:latin typeface="Times New Roman"/>
                <a:cs typeface="Times New Roman"/>
              </a:rPr>
              <a:t>ś</a:t>
            </a:r>
            <a:r>
              <a:rPr dirty="0" smtClean="0" sz="1200" spc="-10">
                <a:latin typeface="Times New Roman"/>
                <a:cs typeface="Times New Roman"/>
              </a:rPr>
              <a:t>wietlonych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sole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srebra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zosta</a:t>
            </a:r>
            <a:r>
              <a:rPr dirty="0" smtClean="0" sz="1200" spc="-10">
                <a:latin typeface="Times New Roman"/>
                <a:cs typeface="Times New Roman"/>
              </a:rPr>
              <a:t>j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zredukowane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40"/>
              </a:lnSpc>
            </a:pPr>
            <a:r>
              <a:rPr dirty="0" smtClean="0" sz="1200">
                <a:latin typeface="Times New Roman"/>
                <a:cs typeface="Times New Roman"/>
              </a:rPr>
              <a:t>do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srebra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etaliczneg</a:t>
            </a:r>
            <a:r>
              <a:rPr dirty="0" smtClean="0" sz="1200" spc="-15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;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il</a:t>
            </a:r>
            <a:r>
              <a:rPr dirty="0" smtClean="0" sz="1200" spc="-15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ść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czar</a:t>
            </a:r>
            <a:r>
              <a:rPr dirty="0" smtClean="0" sz="1200" spc="-2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go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str</a:t>
            </a:r>
            <a:r>
              <a:rPr dirty="0" smtClean="0" sz="1200" spc="-15">
                <a:latin typeface="Times New Roman"/>
                <a:cs typeface="Times New Roman"/>
              </a:rPr>
              <a:t>ą</a:t>
            </a:r>
            <a:r>
              <a:rPr dirty="0" smtClean="0" sz="1200" spc="-5">
                <a:latin typeface="Times New Roman"/>
                <a:cs typeface="Times New Roman"/>
              </a:rPr>
              <a:t>tu</a:t>
            </a:r>
            <a:r>
              <a:rPr dirty="0" smtClean="0" sz="1200" spc="-5">
                <a:latin typeface="Times New Roman"/>
                <a:cs typeface="Times New Roman"/>
              </a:rPr>
              <a:t> srebrowego </a:t>
            </a:r>
            <a:r>
              <a:rPr dirty="0" smtClean="0" sz="1200" spc="-5">
                <a:latin typeface="Times New Roman"/>
                <a:cs typeface="Times New Roman"/>
              </a:rPr>
              <a:t>jest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proporcjonalna</a:t>
            </a:r>
            <a:r>
              <a:rPr dirty="0" smtClean="0" sz="1200" spc="-10">
                <a:latin typeface="Times New Roman"/>
                <a:cs typeface="Times New Roman"/>
              </a:rPr>
              <a:t> do </a:t>
            </a:r>
            <a:r>
              <a:rPr dirty="0" smtClean="0" sz="1200" spc="-5">
                <a:latin typeface="Times New Roman"/>
                <a:cs typeface="Times New Roman"/>
              </a:rPr>
              <a:t>ilo</a:t>
            </a:r>
            <a:r>
              <a:rPr dirty="0" smtClean="0" sz="1200" spc="-5">
                <a:latin typeface="Times New Roman"/>
                <a:cs typeface="Times New Roman"/>
              </a:rPr>
              <a:t>ś</a:t>
            </a:r>
            <a:r>
              <a:rPr dirty="0" smtClean="0" sz="1200" spc="-1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ś</a:t>
            </a:r>
            <a:r>
              <a:rPr dirty="0" smtClean="0" sz="1200" spc="-10">
                <a:latin typeface="Times New Roman"/>
                <a:cs typeface="Times New Roman"/>
              </a:rPr>
              <a:t>wia</a:t>
            </a:r>
            <a:r>
              <a:rPr dirty="0" smtClean="0" sz="1200" spc="-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endParaRPr sz="1200">
              <a:latin typeface="Times New Roman"/>
              <a:cs typeface="Times New Roman"/>
            </a:endParaRPr>
          </a:p>
          <a:p>
            <a:pPr marL="12700" marR="297815">
              <a:lnSpc>
                <a:spcPts val="1380"/>
              </a:lnSpc>
              <a:spcBef>
                <a:spcPts val="35"/>
              </a:spcBef>
            </a:pPr>
            <a:r>
              <a:rPr dirty="0" smtClean="0" sz="1200">
                <a:latin typeface="Times New Roman"/>
                <a:cs typeface="Times New Roman"/>
              </a:rPr>
              <a:t>(w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granicach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poprawnych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na</a:t>
            </a:r>
            <a:r>
              <a:rPr dirty="0" smtClean="0" sz="1200" spc="-10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wietl</a:t>
            </a:r>
            <a:r>
              <a:rPr dirty="0" smtClean="0" sz="1200" spc="-2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ń</a:t>
            </a:r>
            <a:r>
              <a:rPr dirty="0" smtClean="0" sz="1200" spc="0">
                <a:latin typeface="Times New Roman"/>
                <a:cs typeface="Times New Roman"/>
              </a:rPr>
              <a:t>). </a:t>
            </a:r>
            <a:r>
              <a:rPr dirty="0" smtClean="0" sz="1200" spc="-10" i="1">
                <a:latin typeface="Times New Roman"/>
                <a:cs typeface="Times New Roman"/>
              </a:rPr>
              <a:t>Utrwalanie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polega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rozpuszczeniu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wy</a:t>
            </a:r>
            <a:r>
              <a:rPr dirty="0" smtClean="0" sz="1200" spc="-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5">
                <a:latin typeface="Times New Roman"/>
                <a:cs typeface="Times New Roman"/>
              </a:rPr>
              <a:t>uk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resztek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halogenków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srebra</a:t>
            </a:r>
            <a:r>
              <a:rPr dirty="0" smtClean="0" sz="1200" spc="-5">
                <a:latin typeface="Times New Roman"/>
                <a:cs typeface="Times New Roman"/>
              </a:rPr>
              <a:t> (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-10">
                <a:latin typeface="Times New Roman"/>
                <a:cs typeface="Times New Roman"/>
              </a:rPr>
              <a:t>iezredukowane</a:t>
            </a:r>
            <a:r>
              <a:rPr dirty="0" smtClean="0" sz="1200" spc="-10">
                <a:latin typeface="Times New Roman"/>
                <a:cs typeface="Times New Roman"/>
              </a:rPr>
              <a:t> do </a:t>
            </a:r>
            <a:r>
              <a:rPr dirty="0" smtClean="0" sz="1200" spc="-5">
                <a:latin typeface="Times New Roman"/>
                <a:cs typeface="Times New Roman"/>
              </a:rPr>
              <a:t>srebra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s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wci</a:t>
            </a:r>
            <a:r>
              <a:rPr dirty="0" smtClean="0" sz="1200" spc="-10">
                <a:latin typeface="Times New Roman"/>
                <a:cs typeface="Times New Roman"/>
              </a:rPr>
              <a:t>ąż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wr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liw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n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ś</a:t>
            </a:r>
            <a:r>
              <a:rPr dirty="0" smtClean="0" sz="1200" spc="-10">
                <a:latin typeface="Times New Roman"/>
                <a:cs typeface="Times New Roman"/>
              </a:rPr>
              <a:t>wia</a:t>
            </a:r>
            <a:r>
              <a:rPr dirty="0" smtClean="0" sz="1200" spc="-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o).</a:t>
            </a:r>
            <a:endParaRPr sz="1200">
              <a:latin typeface="Times New Roman"/>
              <a:cs typeface="Times New Roman"/>
            </a:endParaRPr>
          </a:p>
          <a:p>
            <a:pPr marL="12700" marR="334010" indent="449580">
              <a:lnSpc>
                <a:spcPts val="138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wietle</a:t>
            </a:r>
            <a:r>
              <a:rPr dirty="0" smtClean="0" sz="1200" spc="-20">
                <a:latin typeface="Times New Roman"/>
                <a:cs typeface="Times New Roman"/>
              </a:rPr>
              <a:t>n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 i="1">
                <a:latin typeface="Times New Roman"/>
                <a:cs typeface="Times New Roman"/>
              </a:rPr>
              <a:t>papieru</a:t>
            </a:r>
            <a:r>
              <a:rPr dirty="0" smtClean="0" sz="1200" spc="-10" i="1">
                <a:latin typeface="Times New Roman"/>
                <a:cs typeface="Times New Roman"/>
              </a:rPr>
              <a:t> </a:t>
            </a:r>
            <a:r>
              <a:rPr dirty="0" smtClean="0" sz="1200" spc="-10" i="1">
                <a:latin typeface="Times New Roman"/>
                <a:cs typeface="Times New Roman"/>
              </a:rPr>
              <a:t>ś</a:t>
            </a:r>
            <a:r>
              <a:rPr dirty="0" smtClean="0" sz="1200" spc="-20" i="1">
                <a:latin typeface="Times New Roman"/>
                <a:cs typeface="Times New Roman"/>
              </a:rPr>
              <a:t>w</a:t>
            </a:r>
            <a:r>
              <a:rPr dirty="0" smtClean="0" sz="1200" spc="-5" i="1">
                <a:latin typeface="Times New Roman"/>
                <a:cs typeface="Times New Roman"/>
              </a:rPr>
              <a:t>i</a:t>
            </a:r>
            <a:r>
              <a:rPr dirty="0" smtClean="0" sz="1200" spc="-5" i="1">
                <a:latin typeface="Times New Roman"/>
                <a:cs typeface="Times New Roman"/>
              </a:rPr>
              <a:t>a</a:t>
            </a:r>
            <a:r>
              <a:rPr dirty="0" smtClean="0" sz="1200" spc="-5" i="1">
                <a:latin typeface="Times New Roman"/>
                <a:cs typeface="Times New Roman"/>
              </a:rPr>
              <a:t>t</a:t>
            </a:r>
            <a:r>
              <a:rPr dirty="0" smtClean="0" sz="1200" spc="-5" i="1">
                <a:latin typeface="Times New Roman"/>
                <a:cs typeface="Times New Roman"/>
              </a:rPr>
              <a:t>ł</a:t>
            </a:r>
            <a:r>
              <a:rPr dirty="0" smtClean="0" sz="1200" spc="-20" i="1">
                <a:latin typeface="Times New Roman"/>
                <a:cs typeface="Times New Roman"/>
              </a:rPr>
              <a:t>o</a:t>
            </a:r>
            <a:r>
              <a:rPr dirty="0" smtClean="0" sz="1200" spc="-10" i="1">
                <a:latin typeface="Times New Roman"/>
                <a:cs typeface="Times New Roman"/>
              </a:rPr>
              <a:t>c</a:t>
            </a:r>
            <a:r>
              <a:rPr dirty="0" smtClean="0" sz="1200" spc="-10" i="1">
                <a:latin typeface="Times New Roman"/>
                <a:cs typeface="Times New Roman"/>
              </a:rPr>
              <a:t>zu</a:t>
            </a:r>
            <a:r>
              <a:rPr dirty="0" smtClean="0" sz="1200" spc="-5" i="1">
                <a:latin typeface="Times New Roman"/>
                <a:cs typeface="Times New Roman"/>
              </a:rPr>
              <a:t>ł</a:t>
            </a:r>
            <a:r>
              <a:rPr dirty="0" smtClean="0" sz="1200" spc="-10" i="1">
                <a:latin typeface="Times New Roman"/>
                <a:cs typeface="Times New Roman"/>
              </a:rPr>
              <a:t>ego</a:t>
            </a:r>
            <a:r>
              <a:rPr dirty="0" smtClean="0" sz="1200" spc="-10" i="1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przez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ne</a:t>
            </a:r>
            <a:r>
              <a:rPr dirty="0" smtClean="0" sz="1200" spc="-20">
                <a:latin typeface="Times New Roman"/>
                <a:cs typeface="Times New Roman"/>
              </a:rPr>
              <a:t>g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tyw 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nast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p</a:t>
            </a:r>
            <a:r>
              <a:rPr dirty="0" smtClean="0" sz="1200" spc="-10">
                <a:latin typeface="Times New Roman"/>
                <a:cs typeface="Times New Roman"/>
              </a:rPr>
              <a:t>ni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jeg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anie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utrwalenie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daje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 i="1">
                <a:latin typeface="Times New Roman"/>
                <a:cs typeface="Times New Roman"/>
              </a:rPr>
              <a:t>pozy</a:t>
            </a:r>
            <a:r>
              <a:rPr dirty="0" smtClean="0" sz="1200" spc="-5" i="1">
                <a:latin typeface="Times New Roman"/>
                <a:cs typeface="Times New Roman"/>
              </a:rPr>
              <a:t>t</a:t>
            </a:r>
            <a:r>
              <a:rPr dirty="0" smtClean="0" sz="1200" spc="-15" i="1">
                <a:latin typeface="Times New Roman"/>
                <a:cs typeface="Times New Roman"/>
              </a:rPr>
              <a:t>y</a:t>
            </a:r>
            <a:r>
              <a:rPr dirty="0" smtClean="0" sz="1200" spc="-10" i="1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;</a:t>
            </a:r>
            <a:r>
              <a:rPr dirty="0" smtClean="0" sz="1200" spc="-5">
                <a:latin typeface="Times New Roman"/>
                <a:cs typeface="Times New Roman"/>
              </a:rPr>
              <a:t> do </a:t>
            </a:r>
            <a:r>
              <a:rPr dirty="0" smtClean="0" sz="1200" spc="-10">
                <a:latin typeface="Times New Roman"/>
                <a:cs typeface="Times New Roman"/>
              </a:rPr>
              <a:t>wytwarzania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papierów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wiat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cz</a:t>
            </a:r>
            <a:r>
              <a:rPr dirty="0" smtClean="0" sz="1200" spc="-15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5">
                <a:latin typeface="Times New Roman"/>
                <a:cs typeface="Times New Roman"/>
              </a:rPr>
              <a:t>yc</a:t>
            </a:r>
            <a:r>
              <a:rPr dirty="0" smtClean="0" sz="1200" spc="-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wykorzystuj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niskocz</a:t>
            </a:r>
            <a:r>
              <a:rPr dirty="0" smtClean="0" sz="1200" spc="-2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emulsje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nie</a:t>
            </a:r>
            <a:r>
              <a:rPr dirty="0" smtClean="0" sz="1200" spc="-20">
                <a:latin typeface="Times New Roman"/>
                <a:cs typeface="Times New Roman"/>
              </a:rPr>
              <a:t>b</a:t>
            </a:r>
            <a:r>
              <a:rPr dirty="0" smtClean="0" sz="1200" spc="-10">
                <a:latin typeface="Times New Roman"/>
                <a:cs typeface="Times New Roman"/>
              </a:rPr>
              <a:t>arwocz</a:t>
            </a:r>
            <a:r>
              <a:rPr dirty="0" smtClean="0" sz="1200" spc="-2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e.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przypadk</a:t>
            </a:r>
            <a:r>
              <a:rPr dirty="0" smtClean="0" sz="1200" spc="-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kopiowani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neg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tywu </a:t>
            </a:r>
            <a:r>
              <a:rPr dirty="0" smtClean="0" sz="1200" spc="-10">
                <a:latin typeface="Times New Roman"/>
                <a:cs typeface="Times New Roman"/>
              </a:rPr>
              <a:t>na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ateriale</a:t>
            </a:r>
            <a:r>
              <a:rPr dirty="0" smtClean="0" sz="1200" spc="-5">
                <a:latin typeface="Times New Roman"/>
                <a:cs typeface="Times New Roman"/>
              </a:rPr>
              <a:t> o</a:t>
            </a:r>
            <a:r>
              <a:rPr dirty="0" smtClean="0" sz="1200" spc="-5">
                <a:latin typeface="Times New Roman"/>
                <a:cs typeface="Times New Roman"/>
              </a:rPr>
              <a:t> pod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u </a:t>
            </a:r>
            <a:r>
              <a:rPr dirty="0" smtClean="0" sz="1200" spc="-10">
                <a:latin typeface="Times New Roman"/>
                <a:cs typeface="Times New Roman"/>
              </a:rPr>
              <a:t>przezroczystym,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otrzy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uje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 i="1">
                <a:latin typeface="Times New Roman"/>
                <a:cs typeface="Times New Roman"/>
              </a:rPr>
              <a:t>diapozyty</a:t>
            </a:r>
            <a:r>
              <a:rPr dirty="0" smtClean="0" sz="1200" spc="-10" i="1">
                <a:latin typeface="Times New Roman"/>
                <a:cs typeface="Times New Roman"/>
              </a:rPr>
              <a:t>w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(prze</a:t>
            </a:r>
            <a:r>
              <a:rPr dirty="0" smtClean="0" sz="1200" spc="-15">
                <a:latin typeface="Times New Roman"/>
                <a:cs typeface="Times New Roman"/>
              </a:rPr>
              <a:t>ź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cze)</a:t>
            </a:r>
            <a:r>
              <a:rPr dirty="0" smtClean="0" sz="1200" spc="-5" i="1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12700" marR="68580" indent="449580">
              <a:lnSpc>
                <a:spcPts val="1380"/>
              </a:lnSpc>
            </a:pPr>
            <a:r>
              <a:rPr dirty="0" smtClean="0" sz="1200">
                <a:latin typeface="Times New Roman"/>
                <a:cs typeface="Times New Roman"/>
              </a:rPr>
              <a:t>Na </a:t>
            </a:r>
            <a:r>
              <a:rPr dirty="0" smtClean="0" sz="1200" spc="-5">
                <a:latin typeface="Times New Roman"/>
                <a:cs typeface="Times New Roman"/>
              </a:rPr>
              <a:t>ostateczny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efekt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procesu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fotograficznego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5">
                <a:latin typeface="Times New Roman"/>
                <a:cs typeface="Times New Roman"/>
              </a:rPr>
              <a:t>n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w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yw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ć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przez</a:t>
            </a:r>
            <a:r>
              <a:rPr dirty="0" smtClean="0" sz="1200" spc="-10">
                <a:latin typeface="Times New Roman"/>
                <a:cs typeface="Times New Roman"/>
              </a:rPr>
              <a:t> dob</a:t>
            </a:r>
            <a:r>
              <a:rPr dirty="0" smtClean="0" sz="1200" spc="-10">
                <a:latin typeface="Times New Roman"/>
                <a:cs typeface="Times New Roman"/>
              </a:rPr>
              <a:t>ó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ate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ia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wiat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cz</a:t>
            </a:r>
            <a:r>
              <a:rPr dirty="0" smtClean="0" sz="1200" spc="-15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5">
                <a:latin typeface="Times New Roman"/>
                <a:cs typeface="Times New Roman"/>
              </a:rPr>
              <a:t>eg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 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odpowiednic</a:t>
            </a:r>
            <a:r>
              <a:rPr dirty="0" smtClean="0" sz="1200" spc="-10">
                <a:latin typeface="Times New Roman"/>
                <a:cs typeface="Times New Roman"/>
              </a:rPr>
              <a:t>h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cechac</a:t>
            </a:r>
            <a:r>
              <a:rPr dirty="0" smtClean="0" sz="1200" spc="-10">
                <a:latin typeface="Times New Roman"/>
                <a:cs typeface="Times New Roman"/>
              </a:rPr>
              <a:t>h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ś</a:t>
            </a:r>
            <a:r>
              <a:rPr dirty="0" smtClean="0" sz="1200" spc="-15">
                <a:latin typeface="Times New Roman"/>
                <a:cs typeface="Times New Roman"/>
              </a:rPr>
              <a:t>wia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cz</a:t>
            </a:r>
            <a:r>
              <a:rPr dirty="0" smtClean="0" sz="1200" spc="-15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ść</a:t>
            </a:r>
            <a:r>
              <a:rPr dirty="0" smtClean="0" sz="1200" spc="-5">
                <a:latin typeface="Times New Roman"/>
                <a:cs typeface="Times New Roman"/>
              </a:rPr>
              <a:t>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kontrastow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ść</a:t>
            </a:r>
            <a:r>
              <a:rPr dirty="0" smtClean="0" sz="1200" spc="-5">
                <a:latin typeface="Times New Roman"/>
                <a:cs typeface="Times New Roman"/>
              </a:rPr>
              <a:t>,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barwocz</a:t>
            </a:r>
            <a:r>
              <a:rPr dirty="0" smtClean="0" sz="1200" spc="-15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ś</a:t>
            </a:r>
            <a:r>
              <a:rPr dirty="0" smtClean="0" sz="1200" spc="-10">
                <a:latin typeface="Times New Roman"/>
                <a:cs typeface="Times New Roman"/>
              </a:rPr>
              <a:t>ć</a:t>
            </a:r>
            <a:r>
              <a:rPr dirty="0" smtClean="0" sz="1200" spc="-10">
                <a:latin typeface="Times New Roman"/>
                <a:cs typeface="Times New Roman"/>
              </a:rPr>
              <a:t>,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rozdzielcz</a:t>
            </a:r>
            <a:r>
              <a:rPr dirty="0" smtClean="0" sz="1200" spc="-20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ś</a:t>
            </a:r>
            <a:r>
              <a:rPr dirty="0" smtClean="0" sz="1200" spc="-10">
                <a:latin typeface="Times New Roman"/>
                <a:cs typeface="Times New Roman"/>
              </a:rPr>
              <a:t>ć</a:t>
            </a:r>
            <a:r>
              <a:rPr dirty="0" smtClean="0" sz="1200" spc="-10">
                <a:latin typeface="Times New Roman"/>
                <a:cs typeface="Times New Roman"/>
              </a:rPr>
              <a:t>), dobór </a:t>
            </a:r>
            <a:r>
              <a:rPr dirty="0" smtClean="0" sz="1200" spc="-10">
                <a:latin typeface="Times New Roman"/>
                <a:cs typeface="Times New Roman"/>
              </a:rPr>
              <a:t>obiektywu</a:t>
            </a:r>
            <a:r>
              <a:rPr dirty="0" smtClean="0" sz="1200" spc="-10">
                <a:latin typeface="Times New Roman"/>
                <a:cs typeface="Times New Roman"/>
              </a:rPr>
              <a:t> o </a:t>
            </a:r>
            <a:r>
              <a:rPr dirty="0" smtClean="0" sz="1200" spc="-10">
                <a:latin typeface="Times New Roman"/>
                <a:cs typeface="Times New Roman"/>
              </a:rPr>
              <a:t>okr</a:t>
            </a:r>
            <a:r>
              <a:rPr dirty="0" smtClean="0" sz="1200" spc="-1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ś</a:t>
            </a:r>
            <a:r>
              <a:rPr dirty="0" smtClean="0" sz="1200" spc="-10">
                <a:latin typeface="Times New Roman"/>
                <a:cs typeface="Times New Roman"/>
              </a:rPr>
              <a:t>lonych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cechach,</a:t>
            </a:r>
            <a:r>
              <a:rPr dirty="0" smtClean="0" sz="1200" spc="-10">
                <a:latin typeface="Times New Roman"/>
                <a:cs typeface="Times New Roman"/>
              </a:rPr>
              <a:t> sposób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rodzaj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wietlenia,</a:t>
            </a:r>
            <a:r>
              <a:rPr dirty="0" smtClean="0" sz="1200" spc="-5">
                <a:latin typeface="Times New Roman"/>
                <a:cs typeface="Times New Roman"/>
              </a:rPr>
              <a:t> sposób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obróbki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fotoche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icznej</a:t>
            </a:r>
            <a:r>
              <a:rPr dirty="0" smtClean="0" sz="1200" spc="-5">
                <a:latin typeface="Times New Roman"/>
                <a:cs typeface="Times New Roman"/>
              </a:rPr>
              <a:t> (dobór </a:t>
            </a:r>
            <a:r>
              <a:rPr dirty="0" smtClean="0" sz="1200" spc="-10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ś</a:t>
            </a:r>
            <a:r>
              <a:rPr dirty="0" smtClean="0" sz="1200" spc="-15">
                <a:latin typeface="Times New Roman"/>
                <a:cs typeface="Times New Roman"/>
              </a:rPr>
              <a:t>ciweg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 wyw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ywacza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czasu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wyw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ywania).</a:t>
            </a:r>
            <a:r>
              <a:rPr dirty="0" smtClean="0" sz="1200" spc="-10">
                <a:latin typeface="Times New Roman"/>
                <a:cs typeface="Times New Roman"/>
              </a:rPr>
              <a:t> M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5">
                <a:latin typeface="Times New Roman"/>
                <a:cs typeface="Times New Roman"/>
              </a:rPr>
              <a:t>n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rezultacie</a:t>
            </a:r>
            <a:r>
              <a:rPr dirty="0" smtClean="0" sz="1200" spc="-5">
                <a:latin typeface="Times New Roman"/>
                <a:cs typeface="Times New Roman"/>
              </a:rPr>
              <a:t> k</a:t>
            </a:r>
            <a:r>
              <a:rPr dirty="0" smtClean="0" sz="1200" spc="-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zta</a:t>
            </a:r>
            <a:r>
              <a:rPr dirty="0" smtClean="0" sz="1200" spc="-10">
                <a:latin typeface="Times New Roman"/>
                <a:cs typeface="Times New Roman"/>
              </a:rPr>
              <a:t>ł</a:t>
            </a:r>
            <a:r>
              <a:rPr dirty="0" smtClean="0" sz="1200" spc="-15">
                <a:latin typeface="Times New Roman"/>
                <a:cs typeface="Times New Roman"/>
              </a:rPr>
              <a:t>tow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ć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-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pewnych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granicach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cechy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obrazu: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5">
                <a:latin typeface="Times New Roman"/>
                <a:cs typeface="Times New Roman"/>
              </a:rPr>
              <a:t>sto</a:t>
            </a:r>
            <a:r>
              <a:rPr dirty="0" smtClean="0" sz="1200" spc="-10">
                <a:latin typeface="Times New Roman"/>
                <a:cs typeface="Times New Roman"/>
              </a:rPr>
              <a:t>ś</a:t>
            </a:r>
            <a:r>
              <a:rPr dirty="0" smtClean="0" sz="1200" spc="-10">
                <a:latin typeface="Times New Roman"/>
                <a:cs typeface="Times New Roman"/>
              </a:rPr>
              <a:t>ć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10">
                <a:latin typeface="Times New Roman"/>
                <a:cs typeface="Times New Roman"/>
              </a:rPr>
              <a:t>tyczn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negatywu,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jego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kontrastow</a:t>
            </a:r>
            <a:r>
              <a:rPr dirty="0" smtClean="0" sz="1200" spc="-15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ść</a:t>
            </a:r>
            <a:r>
              <a:rPr dirty="0" smtClean="0" sz="1200" spc="-5">
                <a:latin typeface="Times New Roman"/>
                <a:cs typeface="Times New Roman"/>
              </a:rPr>
              <a:t>, </a:t>
            </a:r>
            <a:r>
              <a:rPr dirty="0" smtClean="0" sz="1200" spc="-5">
                <a:latin typeface="Times New Roman"/>
                <a:cs typeface="Times New Roman"/>
              </a:rPr>
              <a:t>roz</a:t>
            </a:r>
            <a:r>
              <a:rPr dirty="0" smtClean="0" sz="1200" spc="-2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zielcz</a:t>
            </a:r>
            <a:r>
              <a:rPr dirty="0" smtClean="0" sz="1200" spc="-15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ść</a:t>
            </a:r>
            <a:r>
              <a:rPr dirty="0" smtClean="0" sz="1200" spc="-5">
                <a:latin typeface="Times New Roman"/>
                <a:cs typeface="Times New Roman"/>
              </a:rPr>
              <a:t>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zniekszt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cenia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geo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etryczne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in</a:t>
            </a:r>
            <a:r>
              <a:rPr dirty="0" smtClean="0" sz="1200" spc="-20">
                <a:latin typeface="Times New Roman"/>
                <a:cs typeface="Times New Roman"/>
              </a:rPr>
              <a:t>n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. </a:t>
            </a:r>
            <a:r>
              <a:rPr dirty="0" smtClean="0" sz="1200" spc="-10">
                <a:latin typeface="Times New Roman"/>
                <a:cs typeface="Times New Roman"/>
              </a:rPr>
              <a:t>S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cechy</a:t>
            </a:r>
            <a:r>
              <a:rPr dirty="0" smtClean="0" sz="1200" spc="-10">
                <a:latin typeface="Times New Roman"/>
                <a:cs typeface="Times New Roman"/>
              </a:rPr>
              <a:t> niezwykle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ne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punktu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widzenia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potrzeb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fotogra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etrii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czy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teledetekcji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(fotointerpretacji)</a:t>
            </a:r>
            <a:endParaRPr sz="1200">
              <a:latin typeface="Times New Roman"/>
              <a:cs typeface="Times New Roman"/>
            </a:endParaRPr>
          </a:p>
          <a:p>
            <a:pPr marL="101600" indent="-89535">
              <a:lnSpc>
                <a:spcPts val="1345"/>
              </a:lnSpc>
              <a:buFont typeface="Times New Roman"/>
              <a:buChar char="-"/>
              <a:tabLst>
                <a:tab pos="101600" algn="l"/>
              </a:tabLst>
            </a:pPr>
            <a:r>
              <a:rPr dirty="0" smtClean="0" sz="1200" spc="-10">
                <a:latin typeface="Times New Roman"/>
                <a:cs typeface="Times New Roman"/>
              </a:rPr>
              <a:t>decydu</a:t>
            </a:r>
            <a:r>
              <a:rPr dirty="0" smtClean="0" sz="1200" spc="-10">
                <a:latin typeface="Times New Roman"/>
                <a:cs typeface="Times New Roman"/>
              </a:rPr>
              <a:t>j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bowie</a:t>
            </a:r>
            <a:r>
              <a:rPr dirty="0" smtClean="0" sz="1200" spc="-1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rt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ci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infor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acyjnej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zd</a:t>
            </a:r>
            <a:r>
              <a:rPr dirty="0" smtClean="0" sz="1200" spc="0">
                <a:latin typeface="Times New Roman"/>
                <a:cs typeface="Times New Roman"/>
              </a:rPr>
              <a:t>j</a:t>
            </a:r>
            <a:r>
              <a:rPr dirty="0" smtClean="0" sz="1200" spc="-10">
                <a:latin typeface="Times New Roman"/>
                <a:cs typeface="Times New Roman"/>
              </a:rPr>
              <a:t>ęć</a:t>
            </a:r>
            <a:r>
              <a:rPr dirty="0" smtClean="0" sz="1200" spc="-1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20"/>
              </a:spcBef>
            </a:pPr>
            <a:endParaRPr sz="1300"/>
          </a:p>
          <a:p>
            <a:pPr marL="12700">
              <a:lnSpc>
                <a:spcPct val="100000"/>
              </a:lnSpc>
            </a:pPr>
            <a:r>
              <a:rPr dirty="0" smtClean="0" sz="1200" u="sng">
                <a:latin typeface="Times New Roman"/>
                <a:cs typeface="Times New Roman"/>
              </a:rPr>
              <a:t>1.1.3.</a:t>
            </a:r>
            <a:r>
              <a:rPr dirty="0" smtClean="0" sz="1200" u="sng">
                <a:latin typeface="Times New Roman"/>
                <a:cs typeface="Times New Roman"/>
              </a:rPr>
              <a:t> </a:t>
            </a:r>
            <a:r>
              <a:rPr dirty="0" smtClean="0" sz="1200" spc="-5" u="sng">
                <a:latin typeface="Times New Roman"/>
                <a:cs typeface="Times New Roman"/>
              </a:rPr>
              <a:t>Fotografia</a:t>
            </a:r>
            <a:r>
              <a:rPr dirty="0" smtClean="0" sz="1200" spc="-5" u="sng">
                <a:latin typeface="Times New Roman"/>
                <a:cs typeface="Times New Roman"/>
              </a:rPr>
              <a:t> </a:t>
            </a:r>
            <a:r>
              <a:rPr dirty="0" smtClean="0" sz="1200" spc="-10" u="sng">
                <a:latin typeface="Times New Roman"/>
                <a:cs typeface="Times New Roman"/>
              </a:rPr>
              <a:t>barwna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19"/>
              </a:spcBef>
            </a:pPr>
            <a:endParaRPr sz="1300"/>
          </a:p>
          <a:p>
            <a:pPr marL="12700">
              <a:lnSpc>
                <a:spcPct val="1000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Metody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fotografii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barwnej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wynika</a:t>
            </a:r>
            <a:r>
              <a:rPr dirty="0" smtClean="0" sz="1200" spc="-20">
                <a:latin typeface="Times New Roman"/>
                <a:cs typeface="Times New Roman"/>
              </a:rPr>
              <a:t>j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teorii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barw.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Zasad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„d</a:t>
            </a:r>
            <a:r>
              <a:rPr dirty="0" smtClean="0" sz="1200" spc="-20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dawania”</a:t>
            </a:r>
            <a:r>
              <a:rPr dirty="0" smtClean="0" sz="1200" spc="-10">
                <a:latin typeface="Times New Roman"/>
                <a:cs typeface="Times New Roman"/>
              </a:rPr>
              <a:t> barw </a:t>
            </a:r>
            <a:r>
              <a:rPr dirty="0" smtClean="0" sz="1200" spc="-10">
                <a:latin typeface="Times New Roman"/>
                <a:cs typeface="Times New Roman"/>
              </a:rPr>
              <a:t>wyj</a:t>
            </a:r>
            <a:r>
              <a:rPr dirty="0" smtClean="0" sz="1200" spc="-1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nia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rys.</a:t>
            </a:r>
            <a:endParaRPr sz="1200">
              <a:latin typeface="Times New Roman"/>
              <a:cs typeface="Times New Roman"/>
            </a:endParaRPr>
          </a:p>
          <a:p>
            <a:pPr marL="12700" marR="419100">
              <a:lnSpc>
                <a:spcPts val="1380"/>
              </a:lnSpc>
              <a:spcBef>
                <a:spcPts val="35"/>
              </a:spcBef>
            </a:pPr>
            <a:r>
              <a:rPr dirty="0" smtClean="0" sz="1200">
                <a:latin typeface="Times New Roman"/>
                <a:cs typeface="Times New Roman"/>
              </a:rPr>
              <a:t>1.4 </a:t>
            </a:r>
            <a:r>
              <a:rPr dirty="0" smtClean="0" sz="1200" spc="-5">
                <a:latin typeface="Times New Roman"/>
                <a:cs typeface="Times New Roman"/>
              </a:rPr>
              <a:t>: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j</a:t>
            </a:r>
            <a:r>
              <a:rPr dirty="0" smtClean="0" sz="1200" spc="-1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li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bi</a:t>
            </a:r>
            <a:r>
              <a:rPr dirty="0" smtClean="0" sz="1200" spc="-1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ekran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rzuci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barwne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okr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5">
                <a:latin typeface="Times New Roman"/>
                <a:cs typeface="Times New Roman"/>
              </a:rPr>
              <a:t>gi: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niebieski,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zie</a:t>
            </a:r>
            <a:r>
              <a:rPr dirty="0" smtClean="0" sz="1200" spc="-10">
                <a:latin typeface="Times New Roman"/>
                <a:cs typeface="Times New Roman"/>
              </a:rPr>
              <a:t>l</a:t>
            </a:r>
            <a:r>
              <a:rPr dirty="0" smtClean="0" sz="1200" spc="-10">
                <a:latin typeface="Times New Roman"/>
                <a:cs typeface="Times New Roman"/>
              </a:rPr>
              <a:t>on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czerwony</a:t>
            </a:r>
            <a:r>
              <a:rPr dirty="0" smtClean="0" sz="1200" spc="-5">
                <a:latin typeface="Times New Roman"/>
                <a:cs typeface="Times New Roman"/>
              </a:rPr>
              <a:t>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t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 w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iejscach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nak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ada</a:t>
            </a:r>
            <a:r>
              <a:rPr dirty="0" smtClean="0" sz="1200" spc="-2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ia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tych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barw</a:t>
            </a:r>
            <a:r>
              <a:rPr dirty="0" smtClean="0" sz="1200" spc="-10" i="1">
                <a:latin typeface="Times New Roman"/>
                <a:cs typeface="Times New Roman"/>
              </a:rPr>
              <a:t> </a:t>
            </a:r>
            <a:r>
              <a:rPr dirty="0" smtClean="0" sz="1200" spc="-10" i="1">
                <a:latin typeface="Times New Roman"/>
                <a:cs typeface="Times New Roman"/>
              </a:rPr>
              <a:t>podstawowych</a:t>
            </a:r>
            <a:r>
              <a:rPr dirty="0" smtClean="0" sz="1200" spc="-10" i="1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otrzy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amy</a:t>
            </a:r>
            <a:r>
              <a:rPr dirty="0" smtClean="0" sz="1200" spc="-10">
                <a:latin typeface="Times New Roman"/>
                <a:cs typeface="Times New Roman"/>
              </a:rPr>
              <a:t> nowe </a:t>
            </a: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rwy </a:t>
            </a:r>
            <a:r>
              <a:rPr dirty="0" smtClean="0" sz="1200" spc="-5">
                <a:latin typeface="Times New Roman"/>
                <a:cs typeface="Times New Roman"/>
              </a:rPr>
              <a:t>(niebiesko-</a:t>
            </a:r>
            <a:r>
              <a:rPr dirty="0" smtClean="0" sz="1200" spc="-5">
                <a:latin typeface="Times New Roman"/>
                <a:cs typeface="Times New Roman"/>
              </a:rPr>
              <a:t> zielo</a:t>
            </a:r>
            <a:r>
              <a:rPr dirty="0" smtClean="0" sz="1200" spc="-15">
                <a:latin typeface="Times New Roman"/>
                <a:cs typeface="Times New Roman"/>
              </a:rPr>
              <a:t>n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, 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ó</a:t>
            </a:r>
            <a:r>
              <a:rPr dirty="0" smtClean="0" sz="1200" spc="-10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t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purpuro</a:t>
            </a:r>
            <a:r>
              <a:rPr dirty="0" smtClean="0" sz="1200" spc="-1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), </a:t>
            </a:r>
            <a:r>
              <a:rPr dirty="0" smtClean="0" sz="1200" spc="-10">
                <a:latin typeface="Times New Roman"/>
                <a:cs typeface="Times New Roman"/>
              </a:rPr>
              <a:t>co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na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zapisa</a:t>
            </a:r>
            <a:r>
              <a:rPr dirty="0" smtClean="0" sz="1200" spc="-10">
                <a:latin typeface="Times New Roman"/>
                <a:cs typeface="Times New Roman"/>
              </a:rPr>
              <a:t>ć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te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atycznie:</a:t>
            </a:r>
            <a:endParaRPr sz="1200">
              <a:latin typeface="Times New Roman"/>
              <a:cs typeface="Times New Roman"/>
            </a:endParaRPr>
          </a:p>
          <a:p>
            <a:pPr algn="ctr" marL="6350">
              <a:lnSpc>
                <a:spcPts val="1350"/>
              </a:lnSpc>
            </a:pPr>
            <a:r>
              <a:rPr dirty="0" smtClean="0" sz="1200" spc="-5" i="1">
                <a:latin typeface="Times New Roman"/>
                <a:cs typeface="Times New Roman"/>
              </a:rPr>
              <a:t>n+z=nieb-ziel,</a:t>
            </a:r>
            <a:r>
              <a:rPr dirty="0" smtClean="0" sz="1200" spc="-5" i="1">
                <a:latin typeface="Times New Roman"/>
                <a:cs typeface="Times New Roman"/>
              </a:rPr>
              <a:t>   </a:t>
            </a:r>
            <a:r>
              <a:rPr dirty="0" smtClean="0" sz="1200" spc="-10" i="1">
                <a:latin typeface="Times New Roman"/>
                <a:cs typeface="Times New Roman"/>
              </a:rPr>
              <a:t>z+cz</a:t>
            </a:r>
            <a:r>
              <a:rPr dirty="0" smtClean="0" sz="1200" spc="-20" i="1">
                <a:latin typeface="Times New Roman"/>
                <a:cs typeface="Times New Roman"/>
              </a:rPr>
              <a:t>=</a:t>
            </a:r>
            <a:r>
              <a:rPr dirty="0" smtClean="0" sz="1200" spc="0" i="1">
                <a:latin typeface="Times New Roman"/>
                <a:cs typeface="Times New Roman"/>
              </a:rPr>
              <a:t>ż</a:t>
            </a:r>
            <a:r>
              <a:rPr dirty="0" smtClean="0" sz="1200" spc="0" i="1">
                <a:latin typeface="Times New Roman"/>
                <a:cs typeface="Times New Roman"/>
              </a:rPr>
              <a:t>,  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-15" i="1">
                <a:latin typeface="Times New Roman"/>
                <a:cs typeface="Times New Roman"/>
              </a:rPr>
              <a:t>cz+n=purp</a:t>
            </a:r>
            <a:r>
              <a:rPr dirty="0" smtClean="0" sz="1200" spc="-5" i="1">
                <a:latin typeface="Times New Roman"/>
                <a:cs typeface="Times New Roman"/>
              </a:rPr>
              <a:t>;</a:t>
            </a:r>
            <a:r>
              <a:rPr dirty="0" smtClean="0" sz="1200" spc="-5" i="1">
                <a:latin typeface="Times New Roman"/>
                <a:cs typeface="Times New Roman"/>
              </a:rPr>
              <a:t>   </a:t>
            </a:r>
            <a:r>
              <a:rPr dirty="0" smtClean="0" sz="1200" spc="-15" i="1">
                <a:latin typeface="Times New Roman"/>
                <a:cs typeface="Times New Roman"/>
              </a:rPr>
              <a:t>n+z+cz=bialy</a:t>
            </a:r>
            <a:endParaRPr sz="1200">
              <a:latin typeface="Times New Roman"/>
              <a:cs typeface="Times New Roman"/>
            </a:endParaRPr>
          </a:p>
          <a:p>
            <a:pPr marL="12700" marR="65405" indent="0">
              <a:lnSpc>
                <a:spcPts val="1380"/>
              </a:lnSpc>
              <a:spcBef>
                <a:spcPts val="30"/>
              </a:spcBef>
            </a:pPr>
            <a:r>
              <a:rPr dirty="0" smtClean="0" sz="1200">
                <a:latin typeface="Times New Roman"/>
                <a:cs typeface="Times New Roman"/>
              </a:rPr>
              <a:t>Na </a:t>
            </a:r>
            <a:r>
              <a:rPr dirty="0" smtClean="0" sz="1200" spc="-5">
                <a:latin typeface="Times New Roman"/>
                <a:cs typeface="Times New Roman"/>
              </a:rPr>
              <a:t>tej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zasadzie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„dodawania”</a:t>
            </a:r>
            <a:r>
              <a:rPr dirty="0" smtClean="0" sz="1200" spc="-10">
                <a:latin typeface="Times New Roman"/>
                <a:cs typeface="Times New Roman"/>
              </a:rPr>
              <a:t> barw </a:t>
            </a:r>
            <a:r>
              <a:rPr dirty="0" smtClean="0" sz="1200" spc="-5">
                <a:latin typeface="Times New Roman"/>
                <a:cs typeface="Times New Roman"/>
              </a:rPr>
              <a:t>oparto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 i="1">
                <a:latin typeface="Times New Roman"/>
                <a:cs typeface="Times New Roman"/>
              </a:rPr>
              <a:t>addytyw</a:t>
            </a:r>
            <a:r>
              <a:rPr dirty="0" smtClean="0" sz="1200" spc="-10" i="1">
                <a:latin typeface="Times New Roman"/>
                <a:cs typeface="Times New Roman"/>
              </a:rPr>
              <a:t>n</a:t>
            </a:r>
            <a:r>
              <a:rPr dirty="0" smtClean="0" sz="1200" spc="-10" i="1">
                <a:latin typeface="Times New Roman"/>
                <a:cs typeface="Times New Roman"/>
              </a:rPr>
              <a:t>ą</a:t>
            </a:r>
            <a:r>
              <a:rPr dirty="0" smtClean="0" sz="1200" spc="5" i="1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et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d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fotografii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barwnej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-10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aci</a:t>
            </a:r>
            <a:r>
              <a:rPr dirty="0" smtClean="0" sz="1200" spc="-10">
                <a:latin typeface="Times New Roman"/>
                <a:cs typeface="Times New Roman"/>
              </a:rPr>
              <a:t>ń</a:t>
            </a:r>
            <a:r>
              <a:rPr dirty="0" smtClean="0" sz="1200" spc="-5">
                <a:latin typeface="Times New Roman"/>
                <a:cs typeface="Times New Roman"/>
              </a:rPr>
              <a:t>skie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addo </a:t>
            </a:r>
            <a:r>
              <a:rPr dirty="0" smtClean="0" sz="1200" spc="-5">
                <a:latin typeface="Times New Roman"/>
                <a:cs typeface="Times New Roman"/>
              </a:rPr>
              <a:t>– </a:t>
            </a:r>
            <a:r>
              <a:rPr dirty="0" smtClean="0" sz="1200" spc="-10">
                <a:latin typeface="Times New Roman"/>
                <a:cs typeface="Times New Roman"/>
              </a:rPr>
              <a:t>dodaj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-5">
                <a:latin typeface="Times New Roman"/>
                <a:cs typeface="Times New Roman"/>
              </a:rPr>
              <a:t> Addytywn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et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d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togra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ii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-15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rwnej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najle</a:t>
            </a:r>
            <a:r>
              <a:rPr dirty="0" smtClean="0" sz="1200" spc="-2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iej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wyj</a:t>
            </a:r>
            <a:r>
              <a:rPr dirty="0" smtClean="0" sz="1200" spc="-2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nia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nast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5">
                <a:latin typeface="Times New Roman"/>
                <a:cs typeface="Times New Roman"/>
              </a:rPr>
              <a:t>pu</a:t>
            </a:r>
            <a:r>
              <a:rPr dirty="0" smtClean="0" sz="1200" spc="-5">
                <a:latin typeface="Times New Roman"/>
                <a:cs typeface="Times New Roman"/>
              </a:rPr>
              <a:t>j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ce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do</a:t>
            </a:r>
            <a:r>
              <a:rPr dirty="0" smtClean="0" sz="1200" spc="-5">
                <a:latin typeface="Times New Roman"/>
                <a:cs typeface="Times New Roman"/>
              </a:rPr>
              <a:t>ś</a:t>
            </a:r>
            <a:r>
              <a:rPr dirty="0" smtClean="0" sz="1200" spc="-10">
                <a:latin typeface="Times New Roman"/>
                <a:cs typeface="Times New Roman"/>
              </a:rPr>
              <a:t>wiadczenie: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trze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ka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(ustawiony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obok </a:t>
            </a:r>
            <a:r>
              <a:rPr dirty="0" smtClean="0" sz="1200" spc="-5">
                <a:latin typeface="Times New Roman"/>
                <a:cs typeface="Times New Roman"/>
              </a:rPr>
              <a:t>siebie)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sfotografowano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ten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sam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barwny</a:t>
            </a:r>
            <a:r>
              <a:rPr dirty="0" smtClean="0" sz="1200" spc="0">
                <a:latin typeface="Times New Roman"/>
                <a:cs typeface="Times New Roman"/>
              </a:rPr>
              <a:t> (p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as</a:t>
            </a:r>
            <a:r>
              <a:rPr dirty="0" smtClean="0" sz="1200" spc="-10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) </a:t>
            </a:r>
            <a:r>
              <a:rPr dirty="0" smtClean="0" sz="1200" spc="-10">
                <a:latin typeface="Times New Roman"/>
                <a:cs typeface="Times New Roman"/>
              </a:rPr>
              <a:t>przed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iot,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prze</a:t>
            </a:r>
            <a:r>
              <a:rPr dirty="0" smtClean="0" sz="1200" spc="-2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ania</a:t>
            </a:r>
            <a:r>
              <a:rPr dirty="0" smtClean="0" sz="1200" spc="-5">
                <a:latin typeface="Times New Roman"/>
                <a:cs typeface="Times New Roman"/>
              </a:rPr>
              <a:t>j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-10">
                <a:latin typeface="Times New Roman"/>
                <a:cs typeface="Times New Roman"/>
              </a:rPr>
              <a:t> o</a:t>
            </a: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ktywy </a:t>
            </a:r>
            <a:r>
              <a:rPr dirty="0" smtClean="0" sz="1200" spc="-10">
                <a:latin typeface="Times New Roman"/>
                <a:cs typeface="Times New Roman"/>
              </a:rPr>
              <a:t>posz</a:t>
            </a:r>
            <a:r>
              <a:rPr dirty="0" smtClean="0" sz="1200" spc="-15">
                <a:latin typeface="Times New Roman"/>
                <a:cs typeface="Times New Roman"/>
              </a:rPr>
              <a:t>c</a:t>
            </a:r>
            <a:r>
              <a:rPr dirty="0" smtClean="0" sz="1200" spc="-10">
                <a:latin typeface="Times New Roman"/>
                <a:cs typeface="Times New Roman"/>
              </a:rPr>
              <a:t>zególnych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k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iltrami: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czerwonym,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zielo</a:t>
            </a:r>
            <a:r>
              <a:rPr dirty="0" smtClean="0" sz="1200" spc="-20" i="1">
                <a:latin typeface="Times New Roman"/>
                <a:cs typeface="Times New Roman"/>
              </a:rPr>
              <a:t>n</a:t>
            </a:r>
            <a:r>
              <a:rPr dirty="0" smtClean="0" sz="1200" spc="0" i="1">
                <a:latin typeface="Times New Roman"/>
                <a:cs typeface="Times New Roman"/>
              </a:rPr>
              <a:t>ym </a:t>
            </a:r>
            <a:r>
              <a:rPr dirty="0" smtClean="0" sz="1200" spc="-5" i="1">
                <a:latin typeface="Times New Roman"/>
                <a:cs typeface="Times New Roman"/>
              </a:rPr>
              <a:t>i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niebieskim;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y znów </a:t>
            </a:r>
            <a:r>
              <a:rPr dirty="0" smtClean="0" sz="1200" spc="-10">
                <a:latin typeface="Times New Roman"/>
                <a:cs typeface="Times New Roman"/>
              </a:rPr>
              <a:t>wykorzyst</a:t>
            </a:r>
            <a:r>
              <a:rPr dirty="0" smtClean="0" sz="1200" spc="-2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ć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rys.1.4.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Diapozytywy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tych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zdj</a:t>
            </a:r>
            <a:r>
              <a:rPr dirty="0" smtClean="0" sz="1200" spc="-10">
                <a:latin typeface="Times New Roman"/>
                <a:cs typeface="Times New Roman"/>
              </a:rPr>
              <a:t>ęć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(czarno-</a:t>
            </a:r>
            <a:r>
              <a:rPr dirty="0" smtClean="0" sz="1200" spc="-5">
                <a:latin typeface="Times New Roman"/>
                <a:cs typeface="Times New Roman"/>
              </a:rPr>
              <a:t> bia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„</a:t>
            </a:r>
            <a:r>
              <a:rPr dirty="0" smtClean="0" sz="1200" spc="-10" i="1">
                <a:latin typeface="Times New Roman"/>
                <a:cs typeface="Times New Roman"/>
              </a:rPr>
              <a:t>wyci</a:t>
            </a:r>
            <a:r>
              <a:rPr dirty="0" smtClean="0" sz="1200" spc="-10" i="1">
                <a:latin typeface="Times New Roman"/>
                <a:cs typeface="Times New Roman"/>
              </a:rPr>
              <a:t>ą</a:t>
            </a:r>
            <a:r>
              <a:rPr dirty="0" smtClean="0" sz="1200" spc="-5" i="1">
                <a:latin typeface="Times New Roman"/>
                <a:cs typeface="Times New Roman"/>
              </a:rPr>
              <a:t>gi</a:t>
            </a:r>
            <a:r>
              <a:rPr dirty="0" smtClean="0" sz="1200" spc="-5" i="1">
                <a:latin typeface="Times New Roman"/>
                <a:cs typeface="Times New Roman"/>
              </a:rPr>
              <a:t> barwne</a:t>
            </a:r>
            <a:r>
              <a:rPr dirty="0" smtClean="0" sz="1200" spc="-5">
                <a:latin typeface="Times New Roman"/>
                <a:cs typeface="Times New Roman"/>
              </a:rPr>
              <a:t>”)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u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ieszczo</a:t>
            </a:r>
            <a:r>
              <a:rPr dirty="0" smtClean="0" sz="1200" spc="-2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 </a:t>
            </a:r>
            <a:r>
              <a:rPr dirty="0" smtClean="0" sz="1200" spc="-5">
                <a:latin typeface="Times New Roman"/>
                <a:cs typeface="Times New Roman"/>
              </a:rPr>
              <a:t>rzutnikach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postawi</a:t>
            </a:r>
            <a:r>
              <a:rPr dirty="0" smtClean="0" sz="1200" spc="-20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nych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iejscach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k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r,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przes</a:t>
            </a:r>
            <a:r>
              <a:rPr dirty="0" smtClean="0" sz="1200" spc="-10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ania</a:t>
            </a:r>
            <a:r>
              <a:rPr dirty="0" smtClean="0" sz="1200" spc="-5">
                <a:latin typeface="Times New Roman"/>
                <a:cs typeface="Times New Roman"/>
              </a:rPr>
              <a:t>j</a:t>
            </a:r>
            <a:r>
              <a:rPr dirty="0" smtClean="0" sz="1200" spc="-15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obiektywy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ty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5">
                <a:latin typeface="Times New Roman"/>
                <a:cs typeface="Times New Roman"/>
              </a:rPr>
              <a:t>y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iltra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i.</a:t>
            </a:r>
            <a:r>
              <a:rPr dirty="0" smtClean="0" sz="1200" spc="-5">
                <a:latin typeface="Times New Roman"/>
                <a:cs typeface="Times New Roman"/>
              </a:rPr>
              <a:t> Na </a:t>
            </a:r>
            <a:r>
              <a:rPr dirty="0" smtClean="0" sz="1200" spc="-5">
                <a:latin typeface="Times New Roman"/>
                <a:cs typeface="Times New Roman"/>
              </a:rPr>
              <a:t>ekranie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jaw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barwny </a:t>
            </a:r>
            <a:r>
              <a:rPr dirty="0" smtClean="0" sz="1200" spc="-10">
                <a:latin typeface="Times New Roman"/>
                <a:cs typeface="Times New Roman"/>
              </a:rPr>
              <a:t>obraz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222" y="899918"/>
            <a:ext cx="5595620" cy="88391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 indent="0">
              <a:lnSpc>
                <a:spcPts val="138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sfotografowanego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wcz</a:t>
            </a:r>
            <a:r>
              <a:rPr dirty="0" smtClean="0" sz="1200" spc="-1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niej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przed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iotu.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Zastosowane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kolory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barwami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-10" i="1">
                <a:latin typeface="Times New Roman"/>
                <a:cs typeface="Times New Roman"/>
              </a:rPr>
              <a:t>podstawowymi</a:t>
            </a:r>
            <a:r>
              <a:rPr dirty="0" smtClean="0" sz="1200" spc="5" i="1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etody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addytywnej.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Dodawanie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tych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barw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nak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5">
                <a:latin typeface="Times New Roman"/>
                <a:cs typeface="Times New Roman"/>
              </a:rPr>
              <a:t>adani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n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bi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ym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ekranie</a:t>
            </a:r>
            <a:r>
              <a:rPr dirty="0" smtClean="0" sz="1200" spc="-5">
                <a:latin typeface="Times New Roman"/>
                <a:cs typeface="Times New Roman"/>
              </a:rPr>
              <a:t> -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daje</a:t>
            </a:r>
            <a:r>
              <a:rPr dirty="0" smtClean="0" sz="1200" spc="-5">
                <a:latin typeface="Times New Roman"/>
                <a:cs typeface="Times New Roman"/>
              </a:rPr>
              <a:t> barwy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 i="1">
                <a:latin typeface="Times New Roman"/>
                <a:cs typeface="Times New Roman"/>
              </a:rPr>
              <a:t>dope</a:t>
            </a:r>
            <a:r>
              <a:rPr dirty="0" smtClean="0" sz="1200" spc="-5" i="1">
                <a:latin typeface="Times New Roman"/>
                <a:cs typeface="Times New Roman"/>
              </a:rPr>
              <a:t>ł</a:t>
            </a:r>
            <a:r>
              <a:rPr dirty="0" smtClean="0" sz="1200" spc="-10" i="1">
                <a:latin typeface="Times New Roman"/>
                <a:cs typeface="Times New Roman"/>
              </a:rPr>
              <a:t>nia</a:t>
            </a:r>
            <a:r>
              <a:rPr dirty="0" smtClean="0" sz="1200" spc="0" i="1">
                <a:latin typeface="Times New Roman"/>
                <a:cs typeface="Times New Roman"/>
              </a:rPr>
              <a:t>j</a:t>
            </a:r>
            <a:r>
              <a:rPr dirty="0" smtClean="0" sz="1200" spc="0" i="1">
                <a:latin typeface="Times New Roman"/>
                <a:cs typeface="Times New Roman"/>
              </a:rPr>
              <a:t>ą</a:t>
            </a:r>
            <a:r>
              <a:rPr dirty="0" smtClean="0" sz="1200" spc="-15" i="1">
                <a:latin typeface="Times New Roman"/>
                <a:cs typeface="Times New Roman"/>
              </a:rPr>
              <a:t>c</a:t>
            </a:r>
            <a:r>
              <a:rPr dirty="0" smtClean="0" sz="1200" spc="-10" i="1">
                <a:latin typeface="Times New Roman"/>
                <a:cs typeface="Times New Roman"/>
              </a:rPr>
              <a:t>e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(do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bieli)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zgodnie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rys.1.4.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Od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angielskich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nazw</a:t>
            </a:r>
            <a:r>
              <a:rPr dirty="0" smtClean="0" sz="1200" spc="-10">
                <a:latin typeface="Times New Roman"/>
                <a:cs typeface="Times New Roman"/>
              </a:rPr>
              <a:t> wy</a:t>
            </a:r>
            <a:r>
              <a:rPr dirty="0" smtClean="0" sz="1200" spc="-1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ienionych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barw (</a:t>
            </a:r>
            <a:r>
              <a:rPr dirty="0" smtClean="0" sz="1200" spc="-5" i="1">
                <a:latin typeface="Times New Roman"/>
                <a:cs typeface="Times New Roman"/>
              </a:rPr>
              <a:t>red, </a:t>
            </a:r>
            <a:r>
              <a:rPr dirty="0" smtClean="0" sz="1200" spc="-5" i="1">
                <a:latin typeface="Times New Roman"/>
                <a:cs typeface="Times New Roman"/>
              </a:rPr>
              <a:t>green,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blu</a:t>
            </a:r>
            <a:r>
              <a:rPr dirty="0" smtClean="0" sz="1200" spc="-20" i="1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wzi</a:t>
            </a:r>
            <a:r>
              <a:rPr dirty="0" smtClean="0" sz="1200" spc="-5">
                <a:latin typeface="Times New Roman"/>
                <a:cs typeface="Times New Roman"/>
              </a:rPr>
              <a:t>ął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naz</a:t>
            </a:r>
            <a:r>
              <a:rPr dirty="0" smtClean="0" sz="1200" spc="-15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powszechnie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znany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system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zapisu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barwnych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obrazów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(RGB).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303019" y="1951477"/>
            <a:ext cx="4958187" cy="39151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702561" y="2087114"/>
            <a:ext cx="14478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a)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9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140961" y="2087114"/>
            <a:ext cx="15303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b)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66442" y="2438396"/>
            <a:ext cx="60134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0" i="1">
                <a:latin typeface="Times New Roman"/>
                <a:cs typeface="Times New Roman"/>
              </a:rPr>
              <a:t>czerwony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90846" y="2438396"/>
            <a:ext cx="69469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i="1">
                <a:latin typeface="Times New Roman"/>
                <a:cs typeface="Times New Roman"/>
              </a:rPr>
              <a:t>purpurowy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045461" y="2788915"/>
            <a:ext cx="31432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i="1">
                <a:latin typeface="Times New Roman"/>
                <a:cs typeface="Times New Roman"/>
              </a:rPr>
              <a:t>ż</a:t>
            </a:r>
            <a:r>
              <a:rPr dirty="0" smtClean="0" sz="1200" i="1">
                <a:latin typeface="Times New Roman"/>
                <a:cs typeface="Times New Roman"/>
              </a:rPr>
              <a:t>ó</a:t>
            </a:r>
            <a:r>
              <a:rPr dirty="0" smtClean="0" sz="1200" spc="-5" i="1">
                <a:latin typeface="Times New Roman"/>
                <a:cs typeface="Times New Roman"/>
              </a:rPr>
              <a:t>ł</a:t>
            </a:r>
            <a:r>
              <a:rPr dirty="0" smtClean="0" sz="1200" spc="-5" i="1">
                <a:latin typeface="Times New Roman"/>
                <a:cs typeface="Times New Roman"/>
              </a:rPr>
              <a:t>ty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754487" y="2788915"/>
            <a:ext cx="48768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i="1">
                <a:latin typeface="Times New Roman"/>
                <a:cs typeface="Times New Roman"/>
              </a:rPr>
              <a:t>purpur.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293636" y="2788915"/>
            <a:ext cx="53403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 i="1">
                <a:latin typeface="Times New Roman"/>
                <a:cs typeface="Times New Roman"/>
              </a:rPr>
              <a:t>niebies..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068560" y="2788915"/>
            <a:ext cx="60071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i="1">
                <a:latin typeface="Times New Roman"/>
                <a:cs typeface="Times New Roman"/>
              </a:rPr>
              <a:t>czer</a:t>
            </a:r>
            <a:r>
              <a:rPr dirty="0" smtClean="0" sz="1200" spc="-10" i="1">
                <a:latin typeface="Times New Roman"/>
                <a:cs typeface="Times New Roman"/>
              </a:rPr>
              <a:t>w</a:t>
            </a:r>
            <a:r>
              <a:rPr dirty="0" smtClean="0" sz="1200" spc="-10" i="1">
                <a:latin typeface="Times New Roman"/>
                <a:cs typeface="Times New Roman"/>
              </a:rPr>
              <a:t>ony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426461" y="3139436"/>
            <a:ext cx="33083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 i="1">
                <a:latin typeface="Times New Roman"/>
                <a:cs typeface="Times New Roman"/>
              </a:rPr>
              <a:t>bia</a:t>
            </a:r>
            <a:r>
              <a:rPr dirty="0" smtClean="0" sz="1200" spc="-5" i="1">
                <a:latin typeface="Times New Roman"/>
                <a:cs typeface="Times New Roman"/>
              </a:rPr>
              <a:t>ł</a:t>
            </a:r>
            <a:r>
              <a:rPr dirty="0" smtClean="0" sz="1200" spc="-10" i="1">
                <a:latin typeface="Times New Roman"/>
                <a:cs typeface="Times New Roman"/>
              </a:rPr>
              <a:t>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751171" y="3139436"/>
            <a:ext cx="43180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i="1">
                <a:latin typeface="Times New Roman"/>
                <a:cs typeface="Times New Roman"/>
              </a:rPr>
              <a:t>czarny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740570" y="3489955"/>
            <a:ext cx="45720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0" i="1">
                <a:latin typeface="Times New Roman"/>
                <a:cs typeface="Times New Roman"/>
              </a:rPr>
              <a:t>zielony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350261" y="3489955"/>
            <a:ext cx="508000" cy="3714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44450">
              <a:lnSpc>
                <a:spcPct val="100000"/>
              </a:lnSpc>
            </a:pPr>
            <a:r>
              <a:rPr dirty="0" smtClean="0" sz="1200" spc="-10" i="1">
                <a:latin typeface="Times New Roman"/>
                <a:cs typeface="Times New Roman"/>
              </a:rPr>
              <a:t>nieb.-</a:t>
            </a:r>
            <a:endParaRPr sz="1200">
              <a:latin typeface="Times New Roman"/>
              <a:cs typeface="Times New Roman"/>
            </a:endParaRPr>
          </a:p>
          <a:p>
            <a:pPr algn="ctr">
              <a:lnSpc>
                <a:spcPts val="1385"/>
              </a:lnSpc>
            </a:pPr>
            <a:r>
              <a:rPr dirty="0" smtClean="0" sz="1200" spc="-5" i="1">
                <a:latin typeface="Times New Roman"/>
                <a:cs typeface="Times New Roman"/>
              </a:rPr>
              <a:t>-zielony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017911" y="3489955"/>
            <a:ext cx="56705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0" i="1">
                <a:latin typeface="Times New Roman"/>
                <a:cs typeface="Times New Roman"/>
              </a:rPr>
              <a:t>niebieski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026570" y="3489955"/>
            <a:ext cx="62674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 i="1">
                <a:latin typeface="Times New Roman"/>
                <a:cs typeface="Times New Roman"/>
              </a:rPr>
              <a:t>nieb.-ziel.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83021" y="3489955"/>
            <a:ext cx="31369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i="1">
                <a:latin typeface="Times New Roman"/>
                <a:cs typeface="Times New Roman"/>
              </a:rPr>
              <a:t>ż</a:t>
            </a:r>
            <a:r>
              <a:rPr dirty="0" smtClean="0" sz="1200" i="1">
                <a:latin typeface="Times New Roman"/>
                <a:cs typeface="Times New Roman"/>
              </a:rPr>
              <a:t>ó</a:t>
            </a:r>
            <a:r>
              <a:rPr dirty="0" smtClean="0" sz="1200" spc="-10" i="1">
                <a:latin typeface="Times New Roman"/>
                <a:cs typeface="Times New Roman"/>
              </a:rPr>
              <a:t>ł</a:t>
            </a:r>
            <a:r>
              <a:rPr dirty="0" smtClean="0" sz="1200" spc="-5" i="1">
                <a:latin typeface="Times New Roman"/>
                <a:cs typeface="Times New Roman"/>
              </a:rPr>
              <a:t>ty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743216" y="3665978"/>
            <a:ext cx="45720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 i="1">
                <a:latin typeface="Times New Roman"/>
                <a:cs typeface="Times New Roman"/>
              </a:rPr>
              <a:t>zielony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87222" y="5901686"/>
            <a:ext cx="5671820" cy="36525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462280" marR="83185" indent="81280">
              <a:lnSpc>
                <a:spcPts val="2760"/>
              </a:lnSpc>
            </a:pPr>
            <a:r>
              <a:rPr dirty="0" smtClean="0" sz="1200">
                <a:latin typeface="Times New Roman"/>
                <a:cs typeface="Times New Roman"/>
              </a:rPr>
              <a:t>Rys.1.4. </a:t>
            </a:r>
            <a:r>
              <a:rPr dirty="0" smtClean="0" sz="1200" spc="-10">
                <a:latin typeface="Times New Roman"/>
                <a:cs typeface="Times New Roman"/>
              </a:rPr>
              <a:t>Otrzy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ywanie</a:t>
            </a:r>
            <a:r>
              <a:rPr dirty="0" smtClean="0" sz="1200" spc="-10">
                <a:latin typeface="Times New Roman"/>
                <a:cs typeface="Times New Roman"/>
              </a:rPr>
              <a:t> barw sposobe</a:t>
            </a:r>
            <a:r>
              <a:rPr dirty="0" smtClean="0" sz="1200" spc="-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: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addytywny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, b) </a:t>
            </a:r>
            <a:r>
              <a:rPr dirty="0" smtClean="0" sz="1200" spc="-10">
                <a:latin typeface="Times New Roman"/>
                <a:cs typeface="Times New Roman"/>
              </a:rPr>
              <a:t>subtraktywnym.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Technologi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produkcyjn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tografii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barwnej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5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oczyw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cie</a:t>
            </a:r>
            <a:r>
              <a:rPr dirty="0" smtClean="0" sz="1200" spc="-5">
                <a:latin typeface="Times New Roman"/>
                <a:cs typeface="Times New Roman"/>
              </a:rPr>
              <a:t> by</a:t>
            </a:r>
            <a:r>
              <a:rPr dirty="0" smtClean="0" sz="1200" spc="-10">
                <a:latin typeface="Times New Roman"/>
                <a:cs typeface="Times New Roman"/>
              </a:rPr>
              <a:t>ć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iej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5">
                <a:latin typeface="Times New Roman"/>
                <a:cs typeface="Times New Roman"/>
              </a:rPr>
              <a:t>ona.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07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Za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iast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trzech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wyc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5">
                <a:latin typeface="Times New Roman"/>
                <a:cs typeface="Times New Roman"/>
              </a:rPr>
              <a:t>gó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barwnych</a:t>
            </a:r>
            <a:r>
              <a:rPr dirty="0" smtClean="0" sz="1200" spc="-5">
                <a:latin typeface="Times New Roman"/>
                <a:cs typeface="Times New Roman"/>
              </a:rPr>
              <a:t>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zastosowan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 i="1">
                <a:latin typeface="Times New Roman"/>
                <a:cs typeface="Times New Roman"/>
              </a:rPr>
              <a:t>emulsj</a:t>
            </a:r>
            <a:r>
              <a:rPr dirty="0" smtClean="0" sz="1200" spc="-10" i="1">
                <a:latin typeface="Times New Roman"/>
                <a:cs typeface="Times New Roman"/>
              </a:rPr>
              <a:t>ę</a:t>
            </a:r>
            <a:r>
              <a:rPr dirty="0" smtClean="0" sz="1200" spc="-10" i="1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-15" i="1">
                <a:latin typeface="Times New Roman"/>
                <a:cs typeface="Times New Roman"/>
              </a:rPr>
              <a:t>trójwarstwo</a:t>
            </a:r>
            <a:r>
              <a:rPr dirty="0" smtClean="0" sz="1200" spc="-10" i="1">
                <a:latin typeface="Times New Roman"/>
                <a:cs typeface="Times New Roman"/>
              </a:rPr>
              <a:t>w</a:t>
            </a:r>
            <a:r>
              <a:rPr dirty="0" smtClean="0" sz="1200" spc="-10" i="1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, </a:t>
            </a:r>
            <a:r>
              <a:rPr dirty="0" smtClean="0" sz="1200" spc="-5">
                <a:latin typeface="Times New Roman"/>
                <a:cs typeface="Times New Roman"/>
              </a:rPr>
              <a:t>której</a:t>
            </a:r>
            <a:endParaRPr sz="1200">
              <a:latin typeface="Times New Roman"/>
              <a:cs typeface="Times New Roman"/>
            </a:endParaRPr>
          </a:p>
          <a:p>
            <a:pPr marL="12700" marR="12700" indent="0">
              <a:lnSpc>
                <a:spcPts val="1380"/>
              </a:lnSpc>
              <a:spcBef>
                <a:spcPts val="35"/>
              </a:spcBef>
            </a:pPr>
            <a:r>
              <a:rPr dirty="0" smtClean="0" sz="1200" spc="-10">
                <a:latin typeface="Times New Roman"/>
                <a:cs typeface="Times New Roman"/>
              </a:rPr>
              <a:t>poszczeg</a:t>
            </a:r>
            <a:r>
              <a:rPr dirty="0" smtClean="0" sz="1200" spc="-20">
                <a:latin typeface="Times New Roman"/>
                <a:cs typeface="Times New Roman"/>
              </a:rPr>
              <a:t>ó</a:t>
            </a:r>
            <a:r>
              <a:rPr dirty="0" smtClean="0" sz="1200" spc="-5">
                <a:latin typeface="Times New Roman"/>
                <a:cs typeface="Times New Roman"/>
              </a:rPr>
              <a:t>l</a:t>
            </a:r>
            <a:r>
              <a:rPr dirty="0" smtClean="0" sz="1200" spc="-10">
                <a:latin typeface="Times New Roman"/>
                <a:cs typeface="Times New Roman"/>
              </a:rPr>
              <a:t>n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 warstwy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dzi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5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doborow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barwoczu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ci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poszczególnych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warstw,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oraz</a:t>
            </a:r>
            <a:r>
              <a:rPr dirty="0" smtClean="0" sz="1200" spc="-10">
                <a:latin typeface="Times New Roman"/>
                <a:cs typeface="Times New Roman"/>
              </a:rPr>
              <a:t> zastosowaniu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ó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tego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ltru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5">
                <a:latin typeface="Times New Roman"/>
                <a:cs typeface="Times New Roman"/>
              </a:rPr>
              <a:t>elatynowego</a:t>
            </a:r>
            <a:r>
              <a:rPr dirty="0" smtClean="0" sz="1200" spc="-5">
                <a:latin typeface="Times New Roman"/>
                <a:cs typeface="Times New Roman"/>
              </a:rPr>
              <a:t>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twor</a:t>
            </a:r>
            <a:r>
              <a:rPr dirty="0" smtClean="0" sz="1200" spc="-10">
                <a:latin typeface="Times New Roman"/>
                <a:cs typeface="Times New Roman"/>
              </a:rPr>
              <a:t>z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„</a:t>
            </a:r>
            <a:r>
              <a:rPr dirty="0" smtClean="0" sz="1200" spc="-10" i="1">
                <a:latin typeface="Times New Roman"/>
                <a:cs typeface="Times New Roman"/>
              </a:rPr>
              <a:t>wyci</a:t>
            </a:r>
            <a:r>
              <a:rPr dirty="0" smtClean="0" sz="1200" spc="-10" i="1">
                <a:latin typeface="Times New Roman"/>
                <a:cs typeface="Times New Roman"/>
              </a:rPr>
              <a:t>ą</a:t>
            </a:r>
            <a:r>
              <a:rPr dirty="0" smtClean="0" sz="1200" spc="-5" i="1">
                <a:latin typeface="Times New Roman"/>
                <a:cs typeface="Times New Roman"/>
              </a:rPr>
              <a:t>gi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s</a:t>
            </a:r>
            <a:r>
              <a:rPr dirty="0" smtClean="0" sz="1200" spc="0" i="1">
                <a:latin typeface="Times New Roman"/>
                <a:cs typeface="Times New Roman"/>
              </a:rPr>
              <a:t>p</a:t>
            </a:r>
            <a:r>
              <a:rPr dirty="0" smtClean="0" sz="1200" spc="-5" i="1">
                <a:latin typeface="Times New Roman"/>
                <a:cs typeface="Times New Roman"/>
              </a:rPr>
              <a:t>ektr</a:t>
            </a:r>
            <a:r>
              <a:rPr dirty="0" smtClean="0" sz="1200" spc="-20" i="1">
                <a:latin typeface="Times New Roman"/>
                <a:cs typeface="Times New Roman"/>
              </a:rPr>
              <a:t>a</a:t>
            </a:r>
            <a:r>
              <a:rPr dirty="0" smtClean="0" sz="1200" spc="-5" i="1">
                <a:latin typeface="Times New Roman"/>
                <a:cs typeface="Times New Roman"/>
              </a:rPr>
              <a:t>lne</a:t>
            </a:r>
            <a:r>
              <a:rPr dirty="0" smtClean="0" sz="1200" spc="-10">
                <a:latin typeface="Times New Roman"/>
                <a:cs typeface="Times New Roman"/>
              </a:rPr>
              <a:t>”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trzec</a:t>
            </a:r>
            <a:r>
              <a:rPr dirty="0" smtClean="0" sz="1200" spc="-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barwach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podstawowych (rys. 1.</a:t>
            </a:r>
            <a:r>
              <a:rPr dirty="0" smtClean="0" sz="1200" spc="-10">
                <a:latin typeface="Times New Roman"/>
                <a:cs typeface="Times New Roman"/>
              </a:rPr>
              <a:t>5</a:t>
            </a:r>
            <a:r>
              <a:rPr dirty="0" smtClean="0" sz="1200" spc="0">
                <a:latin typeface="Times New Roman"/>
                <a:cs typeface="Times New Roman"/>
              </a:rPr>
              <a:t>).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Zabarwienie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poszczeg</a:t>
            </a:r>
            <a:r>
              <a:rPr dirty="0" smtClean="0" sz="1200" spc="-15">
                <a:latin typeface="Times New Roman"/>
                <a:cs typeface="Times New Roman"/>
              </a:rPr>
              <a:t>ó</a:t>
            </a:r>
            <a:r>
              <a:rPr dirty="0" smtClean="0" sz="1200" spc="-10">
                <a:latin typeface="Times New Roman"/>
                <a:cs typeface="Times New Roman"/>
              </a:rPr>
              <a:t>lnych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wyc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ą</a:t>
            </a:r>
            <a:r>
              <a:rPr dirty="0" smtClean="0" sz="1200" spc="0">
                <a:latin typeface="Times New Roman"/>
                <a:cs typeface="Times New Roman"/>
              </a:rPr>
              <a:t>gów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(warstw)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uzyskuje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stosuj</a:t>
            </a:r>
            <a:r>
              <a:rPr dirty="0" smtClean="0" sz="1200" spc="-15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 i="1">
                <a:latin typeface="Times New Roman"/>
                <a:cs typeface="Times New Roman"/>
              </a:rPr>
              <a:t>komponenty</a:t>
            </a:r>
            <a:r>
              <a:rPr dirty="0" smtClean="0" sz="1200" spc="-10" i="1">
                <a:latin typeface="Times New Roman"/>
                <a:cs typeface="Times New Roman"/>
              </a:rPr>
              <a:t> barwne,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zast</a:t>
            </a:r>
            <a:r>
              <a:rPr dirty="0" smtClean="0" sz="1200" spc="-15">
                <a:latin typeface="Times New Roman"/>
                <a:cs typeface="Times New Roman"/>
              </a:rPr>
              <a:t>ę</a:t>
            </a:r>
            <a:r>
              <a:rPr dirty="0" smtClean="0" sz="1200" spc="-5">
                <a:latin typeface="Times New Roman"/>
                <a:cs typeface="Times New Roman"/>
              </a:rPr>
              <a:t>puj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ce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procesie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obróbki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fotoche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icznej</a:t>
            </a:r>
            <a:r>
              <a:rPr dirty="0" smtClean="0" sz="1200" spc="-5">
                <a:latin typeface="Times New Roman"/>
                <a:cs typeface="Times New Roman"/>
              </a:rPr>
              <a:t> -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czarny</a:t>
            </a:r>
            <a:r>
              <a:rPr dirty="0" smtClean="0" sz="1200" spc="-10">
                <a:latin typeface="Times New Roman"/>
                <a:cs typeface="Times New Roman"/>
              </a:rPr>
              <a:t> str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srebrowy;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il</a:t>
            </a:r>
            <a:r>
              <a:rPr dirty="0" smtClean="0" sz="1200" spc="-15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ść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barwnika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jest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proporcjonalna</a:t>
            </a:r>
            <a:r>
              <a:rPr dirty="0" smtClean="0" sz="1200" spc="-10">
                <a:latin typeface="Times New Roman"/>
                <a:cs typeface="Times New Roman"/>
              </a:rPr>
              <a:t> do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il</a:t>
            </a:r>
            <a:r>
              <a:rPr dirty="0" smtClean="0" sz="1200" spc="-1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ś</a:t>
            </a:r>
            <a:r>
              <a:rPr dirty="0" smtClean="0" sz="1200" spc="-1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st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5">
                <a:latin typeface="Times New Roman"/>
                <a:cs typeface="Times New Roman"/>
              </a:rPr>
              <a:t>tu.</a:t>
            </a:r>
            <a:endParaRPr sz="1200">
              <a:latin typeface="Times New Roman"/>
              <a:cs typeface="Times New Roman"/>
            </a:endParaRPr>
          </a:p>
          <a:p>
            <a:pPr marL="462280">
              <a:lnSpc>
                <a:spcPts val="134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Metoda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ad</a:t>
            </a:r>
            <a:r>
              <a:rPr dirty="0" smtClean="0" sz="1200" spc="-2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y</a:t>
            </a:r>
            <a:r>
              <a:rPr dirty="0" smtClean="0" sz="1200" spc="-10">
                <a:latin typeface="Times New Roman"/>
                <a:cs typeface="Times New Roman"/>
              </a:rPr>
              <a:t>tywna</a:t>
            </a:r>
            <a:r>
              <a:rPr dirty="0" smtClean="0" sz="1200" spc="-10">
                <a:latin typeface="Times New Roman"/>
                <a:cs typeface="Times New Roman"/>
              </a:rPr>
              <a:t> - p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zwalaj</a:t>
            </a:r>
            <a:r>
              <a:rPr dirty="0" smtClean="0" sz="1200" spc="-15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ca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tworz</a:t>
            </a:r>
            <a:r>
              <a:rPr dirty="0" smtClean="0" sz="1200" spc="-15">
                <a:latin typeface="Times New Roman"/>
                <a:cs typeface="Times New Roman"/>
              </a:rPr>
              <a:t>y</a:t>
            </a:r>
            <a:r>
              <a:rPr dirty="0" smtClean="0" sz="1200" spc="-10">
                <a:latin typeface="Times New Roman"/>
                <a:cs typeface="Times New Roman"/>
              </a:rPr>
              <a:t>ć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barwne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przezr</a:t>
            </a:r>
            <a:r>
              <a:rPr dirty="0" smtClean="0" sz="1200" spc="-20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cza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ia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 powa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ne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wady:</a:t>
            </a:r>
            <a:endParaRPr sz="1200">
              <a:latin typeface="Times New Roman"/>
              <a:cs typeface="Times New Roman"/>
            </a:endParaRPr>
          </a:p>
          <a:p>
            <a:pPr marL="12700" marR="37465">
              <a:lnSpc>
                <a:spcPts val="1380"/>
              </a:lnSpc>
              <a:spcBef>
                <a:spcPts val="35"/>
              </a:spcBef>
            </a:pPr>
            <a:r>
              <a:rPr dirty="0" smtClean="0" sz="1200" spc="-5">
                <a:latin typeface="Times New Roman"/>
                <a:cs typeface="Times New Roman"/>
              </a:rPr>
              <a:t>powodow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znaczne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traty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ś</a:t>
            </a:r>
            <a:r>
              <a:rPr dirty="0" smtClean="0" sz="1200" spc="-15">
                <a:latin typeface="Times New Roman"/>
                <a:cs typeface="Times New Roman"/>
              </a:rPr>
              <a:t>wia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nie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nadawa</a:t>
            </a:r>
            <a:r>
              <a:rPr dirty="0" smtClean="0" sz="1200" spc="-10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do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tworzenia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bar</a:t>
            </a:r>
            <a:r>
              <a:rPr dirty="0" smtClean="0" sz="1200" spc="-1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nych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pozytywów;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5">
                <a:latin typeface="Times New Roman"/>
                <a:cs typeface="Times New Roman"/>
              </a:rPr>
              <a:t>liwi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dopiero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 i="1">
                <a:latin typeface="Times New Roman"/>
                <a:cs typeface="Times New Roman"/>
              </a:rPr>
              <a:t>m</a:t>
            </a:r>
            <a:r>
              <a:rPr dirty="0" smtClean="0" sz="1200" spc="-10" i="1">
                <a:latin typeface="Times New Roman"/>
                <a:cs typeface="Times New Roman"/>
              </a:rPr>
              <a:t>etoda</a:t>
            </a:r>
            <a:r>
              <a:rPr dirty="0" smtClean="0" sz="1200" spc="-10" i="1">
                <a:latin typeface="Times New Roman"/>
                <a:cs typeface="Times New Roman"/>
              </a:rPr>
              <a:t> </a:t>
            </a:r>
            <a:r>
              <a:rPr dirty="0" smtClean="0" sz="1200" spc="-10" i="1">
                <a:latin typeface="Times New Roman"/>
                <a:cs typeface="Times New Roman"/>
              </a:rPr>
              <a:t>subtraktywna.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Jest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etoda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„odej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owan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a”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(poc</a:t>
            </a:r>
            <a:r>
              <a:rPr dirty="0" smtClean="0" sz="1200" spc="-2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aniania)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barw podstawowych </a:t>
            </a:r>
            <a:r>
              <a:rPr dirty="0" smtClean="0" sz="1200" spc="-10">
                <a:latin typeface="Times New Roman"/>
                <a:cs typeface="Times New Roman"/>
              </a:rPr>
              <a:t>przez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filtry</a:t>
            </a:r>
            <a:r>
              <a:rPr dirty="0" smtClean="0" sz="1200" spc="-5">
                <a:latin typeface="Times New Roman"/>
                <a:cs typeface="Times New Roman"/>
              </a:rPr>
              <a:t> w </a:t>
            </a:r>
            <a:r>
              <a:rPr dirty="0" smtClean="0" sz="1200" spc="-10">
                <a:latin typeface="Times New Roman"/>
                <a:cs typeface="Times New Roman"/>
              </a:rPr>
              <a:t>barwach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 i="1">
                <a:latin typeface="Times New Roman"/>
                <a:cs typeface="Times New Roman"/>
              </a:rPr>
              <a:t>dop</a:t>
            </a:r>
            <a:r>
              <a:rPr dirty="0" smtClean="0" sz="1200" spc="-15" i="1">
                <a:latin typeface="Times New Roman"/>
                <a:cs typeface="Times New Roman"/>
              </a:rPr>
              <a:t>e</a:t>
            </a:r>
            <a:r>
              <a:rPr dirty="0" smtClean="0" sz="1200" spc="-5" i="1">
                <a:latin typeface="Times New Roman"/>
                <a:cs typeface="Times New Roman"/>
              </a:rPr>
              <a:t>ł</a:t>
            </a:r>
            <a:r>
              <a:rPr dirty="0" smtClean="0" sz="1200" spc="-5" i="1">
                <a:latin typeface="Times New Roman"/>
                <a:cs typeface="Times New Roman"/>
              </a:rPr>
              <a:t>niaj</a:t>
            </a:r>
            <a:r>
              <a:rPr dirty="0" smtClean="0" sz="1200" spc="-10" i="1">
                <a:latin typeface="Times New Roman"/>
                <a:cs typeface="Times New Roman"/>
              </a:rPr>
              <a:t>ą</a:t>
            </a:r>
            <a:r>
              <a:rPr dirty="0" smtClean="0" sz="1200" spc="-10" i="1">
                <a:latin typeface="Times New Roman"/>
                <a:cs typeface="Times New Roman"/>
              </a:rPr>
              <a:t>cych</a:t>
            </a:r>
            <a:r>
              <a:rPr dirty="0" smtClean="0" sz="1200" spc="-10" i="1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(do </a:t>
            </a:r>
            <a:r>
              <a:rPr dirty="0" smtClean="0" sz="1200" spc="-5">
                <a:latin typeface="Times New Roman"/>
                <a:cs typeface="Times New Roman"/>
              </a:rPr>
              <a:t>czer</a:t>
            </a:r>
            <a:r>
              <a:rPr dirty="0" smtClean="0" sz="1200" spc="-2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i):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ż</a:t>
            </a:r>
            <a:r>
              <a:rPr dirty="0" smtClean="0" sz="1200" spc="0">
                <a:latin typeface="Times New Roman"/>
                <a:cs typeface="Times New Roman"/>
              </a:rPr>
              <a:t>ó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tej,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purpurowej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niebiesko-zielonej.</a:t>
            </a:r>
            <a:r>
              <a:rPr dirty="0" smtClean="0" sz="1200" spc="-15">
                <a:latin typeface="Times New Roman"/>
                <a:cs typeface="Times New Roman"/>
              </a:rPr>
              <a:t>S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t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 barw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 wy</a:t>
            </a:r>
            <a:r>
              <a:rPr dirty="0" smtClean="0" sz="1200" spc="10">
                <a:latin typeface="Times New Roman"/>
                <a:cs typeface="Times New Roman"/>
              </a:rPr>
              <a:t>j</a:t>
            </a:r>
            <a:r>
              <a:rPr dirty="0" smtClean="0" sz="1200" spc="0">
                <a:latin typeface="Times New Roman"/>
                <a:cs typeface="Times New Roman"/>
              </a:rPr>
              <a:t>ś</a:t>
            </a:r>
            <a:r>
              <a:rPr dirty="0" smtClean="0" sz="1200" spc="-10">
                <a:latin typeface="Times New Roman"/>
                <a:cs typeface="Times New Roman"/>
              </a:rPr>
              <a:t>ciowe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etody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subtraktywnej.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Funkc</a:t>
            </a:r>
            <a:r>
              <a:rPr dirty="0" smtClean="0" sz="1200" spc="-10">
                <a:latin typeface="Times New Roman"/>
                <a:cs typeface="Times New Roman"/>
              </a:rPr>
              <a:t>j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odj</a:t>
            </a:r>
            <a:r>
              <a:rPr dirty="0" smtClean="0" sz="1200" spc="-15">
                <a:latin typeface="Times New Roman"/>
                <a:cs typeface="Times New Roman"/>
              </a:rPr>
              <a:t>ę</a:t>
            </a:r>
            <a:r>
              <a:rPr dirty="0" smtClean="0" sz="1200" spc="-5">
                <a:latin typeface="Times New Roman"/>
                <a:cs typeface="Times New Roman"/>
              </a:rPr>
              <a:t>cia</a:t>
            </a:r>
            <a:r>
              <a:rPr dirty="0" smtClean="0" sz="1200" spc="-5">
                <a:latin typeface="Times New Roman"/>
                <a:cs typeface="Times New Roman"/>
              </a:rPr>
              <a:t> od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bieli</a:t>
            </a:r>
            <a:r>
              <a:rPr dirty="0" smtClean="0" sz="1200" spc="-5">
                <a:latin typeface="Times New Roman"/>
                <a:cs typeface="Times New Roman"/>
              </a:rPr>
              <a:t> (poch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5">
                <a:latin typeface="Times New Roman"/>
                <a:cs typeface="Times New Roman"/>
              </a:rPr>
              <a:t>on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cia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kolor</a:t>
            </a:r>
            <a:r>
              <a:rPr dirty="0" smtClean="0" sz="1200" spc="-10">
                <a:latin typeface="Times New Roman"/>
                <a:cs typeface="Times New Roman"/>
              </a:rPr>
              <a:t>u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niebieskieg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spe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nia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ltr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ż</a:t>
            </a:r>
            <a:r>
              <a:rPr dirty="0" smtClean="0" sz="1200" spc="0" i="1">
                <a:latin typeface="Times New Roman"/>
                <a:cs typeface="Times New Roman"/>
              </a:rPr>
              <a:t>ó</a:t>
            </a:r>
            <a:r>
              <a:rPr dirty="0" smtClean="0" sz="1200" spc="-10" i="1">
                <a:latin typeface="Times New Roman"/>
                <a:cs typeface="Times New Roman"/>
              </a:rPr>
              <a:t>ł</a:t>
            </a:r>
            <a:r>
              <a:rPr dirty="0" smtClean="0" sz="1200" spc="-5" i="1">
                <a:latin typeface="Times New Roman"/>
                <a:cs typeface="Times New Roman"/>
              </a:rPr>
              <a:t>ty,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zielonego</a:t>
            </a:r>
            <a:r>
              <a:rPr dirty="0" smtClean="0" sz="1200" spc="-10">
                <a:latin typeface="Times New Roman"/>
                <a:cs typeface="Times New Roman"/>
              </a:rPr>
              <a:t> -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purpurowy, </a:t>
            </a:r>
            <a:r>
              <a:rPr dirty="0" smtClean="0" sz="1200" spc="-10">
                <a:latin typeface="Times New Roman"/>
                <a:cs typeface="Times New Roman"/>
              </a:rPr>
              <a:t>czerwonego</a:t>
            </a:r>
            <a:r>
              <a:rPr dirty="0" smtClean="0" sz="1200" spc="-10">
                <a:latin typeface="Times New Roman"/>
                <a:cs typeface="Times New Roman"/>
              </a:rPr>
              <a:t> -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niebiesko-zielony;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poszczególne</a:t>
            </a:r>
            <a:r>
              <a:rPr dirty="0" smtClean="0" sz="1200" spc="-10">
                <a:latin typeface="Times New Roman"/>
                <a:cs typeface="Times New Roman"/>
              </a:rPr>
              <a:t> warstwy 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ulsji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pokazanej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 rys. 1.5 </a:t>
            </a:r>
            <a:r>
              <a:rPr dirty="0" smtClean="0" sz="1200" spc="-5">
                <a:latin typeface="Times New Roman"/>
                <a:cs typeface="Times New Roman"/>
              </a:rPr>
              <a:t>otrzy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u</a:t>
            </a:r>
            <a:r>
              <a:rPr dirty="0" smtClean="0" sz="1200" spc="-10">
                <a:latin typeface="Times New Roman"/>
                <a:cs typeface="Times New Roman"/>
              </a:rPr>
              <a:t>j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zabarwie</a:t>
            </a:r>
            <a:r>
              <a:rPr dirty="0" smtClean="0" sz="1200" spc="-2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ia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tych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nie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trzech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lorac</a:t>
            </a:r>
            <a:r>
              <a:rPr dirty="0" smtClean="0" sz="1200" spc="-15">
                <a:latin typeface="Times New Roman"/>
                <a:cs typeface="Times New Roman"/>
              </a:rPr>
              <a:t>h</a:t>
            </a:r>
            <a:r>
              <a:rPr dirty="0" smtClean="0" sz="1200" spc="0" i="1">
                <a:latin typeface="Times New Roman"/>
                <a:cs typeface="Times New Roman"/>
              </a:rPr>
              <a:t>. </a:t>
            </a:r>
            <a:r>
              <a:rPr dirty="0" smtClean="0" sz="1200" spc="-10">
                <a:latin typeface="Times New Roman"/>
                <a:cs typeface="Times New Roman"/>
              </a:rPr>
              <a:t>Za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iast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przepuszcz</a:t>
            </a:r>
            <a:r>
              <a:rPr dirty="0" smtClean="0" sz="1200" spc="-5" i="1">
                <a:latin typeface="Times New Roman"/>
                <a:cs typeface="Times New Roman"/>
              </a:rPr>
              <a:t>a</a:t>
            </a:r>
            <a:r>
              <a:rPr dirty="0" smtClean="0" sz="1200" spc="-10" i="1">
                <a:latin typeface="Times New Roman"/>
                <a:cs typeface="Times New Roman"/>
              </a:rPr>
              <a:t>ć</a:t>
            </a:r>
            <a:r>
              <a:rPr dirty="0" smtClean="0" sz="1200" spc="-10" i="1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z</a:t>
            </a:r>
            <a:r>
              <a:rPr dirty="0" smtClean="0" sz="1200" spc="-15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z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iltr</a:t>
            </a:r>
            <a:r>
              <a:rPr dirty="0" smtClean="0" sz="1200" spc="-5">
                <a:latin typeface="Times New Roman"/>
                <a:cs typeface="Times New Roman"/>
              </a:rPr>
              <a:t> o </a:t>
            </a: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ie</a:t>
            </a:r>
            <a:r>
              <a:rPr dirty="0" smtClean="0" sz="1200" spc="-10">
                <a:latin typeface="Times New Roman"/>
                <a:cs typeface="Times New Roman"/>
              </a:rPr>
              <a:t> podstawowej</a:t>
            </a:r>
            <a:r>
              <a:rPr dirty="0" smtClean="0" sz="1200" spc="-10">
                <a:latin typeface="Times New Roman"/>
                <a:cs typeface="Times New Roman"/>
              </a:rPr>
              <a:t> wy</a:t>
            </a:r>
            <a:r>
              <a:rPr dirty="0" smtClean="0" sz="1200" spc="-5">
                <a:latin typeface="Times New Roman"/>
                <a:cs typeface="Times New Roman"/>
              </a:rPr>
              <a:t>łą</a:t>
            </a:r>
            <a:r>
              <a:rPr dirty="0" smtClean="0" sz="1200" spc="-5">
                <a:latin typeface="Times New Roman"/>
                <a:cs typeface="Times New Roman"/>
              </a:rPr>
              <a:t>cznie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ten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kolor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(zatrzy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uj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pozost</a:t>
            </a:r>
            <a:r>
              <a:rPr dirty="0" smtClean="0" sz="1200" spc="-2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 – </a:t>
            </a:r>
            <a:r>
              <a:rPr dirty="0" smtClean="0" sz="1200" spc="-5">
                <a:latin typeface="Times New Roman"/>
                <a:cs typeface="Times New Roman"/>
              </a:rPr>
              <a:t>jak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je</a:t>
            </a:r>
            <a:r>
              <a:rPr dirty="0" smtClean="0" sz="1200" spc="-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 w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todzie</a:t>
            </a:r>
            <a:r>
              <a:rPr dirty="0" smtClean="0" sz="1200" spc="-5">
                <a:latin typeface="Times New Roman"/>
                <a:cs typeface="Times New Roman"/>
              </a:rPr>
              <a:t> addytywnej),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wygasza </a:t>
            </a:r>
            <a:r>
              <a:rPr dirty="0" smtClean="0" sz="1200" spc="-5" i="1">
                <a:latin typeface="Times New Roman"/>
                <a:cs typeface="Times New Roman"/>
              </a:rPr>
              <a:t>s</a:t>
            </a:r>
            <a:r>
              <a:rPr dirty="0" smtClean="0" sz="1200" spc="-10" i="1">
                <a:latin typeface="Times New Roman"/>
                <a:cs typeface="Times New Roman"/>
              </a:rPr>
              <a:t>i</a:t>
            </a:r>
            <a:r>
              <a:rPr dirty="0" smtClean="0" sz="1200" spc="-10" i="1">
                <a:latin typeface="Times New Roman"/>
                <a:cs typeface="Times New Roman"/>
              </a:rPr>
              <a:t>ę</a:t>
            </a:r>
            <a:r>
              <a:rPr dirty="0" smtClean="0" sz="1200" spc="-10" i="1">
                <a:latin typeface="Times New Roman"/>
                <a:cs typeface="Times New Roman"/>
              </a:rPr>
              <a:t>  </a:t>
            </a:r>
            <a:r>
              <a:rPr dirty="0" smtClean="0" sz="1200" spc="-5">
                <a:latin typeface="Times New Roman"/>
                <a:cs typeface="Times New Roman"/>
              </a:rPr>
              <a:t>filtrem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 </a:t>
            </a:r>
            <a:r>
              <a:rPr dirty="0" smtClean="0" sz="1200" spc="-10">
                <a:latin typeface="Times New Roman"/>
                <a:cs typeface="Times New Roman"/>
              </a:rPr>
              <a:t>barwie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dop</a:t>
            </a:r>
            <a:r>
              <a:rPr dirty="0" smtClean="0" sz="1200" spc="-2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nia</a:t>
            </a:r>
            <a:r>
              <a:rPr dirty="0" smtClean="0" sz="1200" spc="0">
                <a:latin typeface="Times New Roman"/>
                <a:cs typeface="Times New Roman"/>
              </a:rPr>
              <a:t>j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5">
                <a:latin typeface="Times New Roman"/>
                <a:cs typeface="Times New Roman"/>
              </a:rPr>
              <a:t>cej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jedynie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okr</a:t>
            </a:r>
            <a:r>
              <a:rPr dirty="0" smtClean="0" sz="1200" spc="-1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ś</a:t>
            </a:r>
            <a:r>
              <a:rPr dirty="0" smtClean="0" sz="1200" spc="-10">
                <a:latin typeface="Times New Roman"/>
                <a:cs typeface="Times New Roman"/>
              </a:rPr>
              <a:t>lony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kolor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podstawowy.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36063" y="899917"/>
            <a:ext cx="3490786" cy="234162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887222" y="3229352"/>
            <a:ext cx="5661660" cy="15970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Rys.1.5.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Emulsja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trójwarstwowa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tworze</a:t>
            </a:r>
            <a:r>
              <a:rPr dirty="0" smtClean="0" sz="1200" spc="-2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barwnego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obrazu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fotograficznego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400"/>
              </a:lnSpc>
              <a:spcBef>
                <a:spcPts val="15"/>
              </a:spcBef>
            </a:pPr>
            <a:endParaRPr sz="1400"/>
          </a:p>
          <a:p>
            <a:pPr marL="12700" marR="12700" indent="0">
              <a:lnSpc>
                <a:spcPts val="1380"/>
              </a:lnSpc>
            </a:pPr>
            <a:r>
              <a:rPr dirty="0" smtClean="0" sz="1200">
                <a:latin typeface="Times New Roman"/>
                <a:cs typeface="Times New Roman"/>
              </a:rPr>
              <a:t>Rysunek 1.6. </a:t>
            </a:r>
            <a:r>
              <a:rPr dirty="0" smtClean="0" sz="1200" spc="-10">
                <a:latin typeface="Times New Roman"/>
                <a:cs typeface="Times New Roman"/>
              </a:rPr>
              <a:t>pozwala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zrozu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ć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fo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ograficzne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wykorzystanie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zasady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odej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owania</a:t>
            </a:r>
            <a:r>
              <a:rPr dirty="0" smtClean="0" sz="1200" spc="-10">
                <a:latin typeface="Times New Roman"/>
                <a:cs typeface="Times New Roman"/>
              </a:rPr>
              <a:t> barw.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Trzy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obrazy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barwne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(jak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3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filtry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barwach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dop</a:t>
            </a:r>
            <a:r>
              <a:rPr dirty="0" smtClean="0" sz="1200" spc="-1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2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iaj</a:t>
            </a:r>
            <a:r>
              <a:rPr dirty="0" smtClean="0" sz="1200" spc="-15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cych)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„</a:t>
            </a:r>
            <a:r>
              <a:rPr dirty="0" smtClean="0" sz="1200" spc="-2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dej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uj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”</a:t>
            </a:r>
            <a:r>
              <a:rPr dirty="0" smtClean="0" sz="1200" spc="-10">
                <a:latin typeface="Times New Roman"/>
                <a:cs typeface="Times New Roman"/>
              </a:rPr>
              <a:t> barwy podstawowe.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Nak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adanie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para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wymienionych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filtrów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prowa</a:t>
            </a:r>
            <a:r>
              <a:rPr dirty="0" smtClean="0" sz="1200" spc="-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zi</a:t>
            </a:r>
            <a:r>
              <a:rPr dirty="0" smtClean="0" sz="1200" spc="-5">
                <a:latin typeface="Times New Roman"/>
                <a:cs typeface="Times New Roman"/>
              </a:rPr>
              <a:t> do </a:t>
            </a:r>
            <a:r>
              <a:rPr dirty="0" smtClean="0" sz="1200" spc="-10">
                <a:latin typeface="Times New Roman"/>
                <a:cs typeface="Times New Roman"/>
              </a:rPr>
              <a:t>otrzymania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trzech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rw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podstawowych: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filtr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niebiesko-zielony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ony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purpurowym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daje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(w </a:t>
            </a:r>
            <a:r>
              <a:rPr dirty="0" smtClean="0" sz="1200" spc="-10">
                <a:latin typeface="Times New Roman"/>
                <a:cs typeface="Times New Roman"/>
              </a:rPr>
              <a:t>przezroczu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w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projekcji)</a:t>
            </a:r>
            <a:r>
              <a:rPr dirty="0" smtClean="0" sz="1200" spc="-5">
                <a:latin typeface="Times New Roman"/>
                <a:cs typeface="Times New Roman"/>
              </a:rPr>
              <a:t> bar</a:t>
            </a:r>
            <a:r>
              <a:rPr dirty="0" smtClean="0" sz="1200" spc="-1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niebies</a:t>
            </a:r>
            <a:r>
              <a:rPr dirty="0" smtClean="0" sz="1200" spc="-20">
                <a:latin typeface="Times New Roman"/>
                <a:cs typeface="Times New Roman"/>
              </a:rPr>
              <a:t>k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, 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ó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ty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niebiesko-zielonym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zielo</a:t>
            </a:r>
            <a:r>
              <a:rPr dirty="0" smtClean="0" sz="1200" spc="-20">
                <a:latin typeface="Times New Roman"/>
                <a:cs typeface="Times New Roman"/>
              </a:rPr>
              <a:t>n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, 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ó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ty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purpurowym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czerwo</a:t>
            </a:r>
            <a:r>
              <a:rPr dirty="0" smtClean="0" sz="1200" spc="-15">
                <a:latin typeface="Times New Roman"/>
                <a:cs typeface="Times New Roman"/>
              </a:rPr>
              <a:t>n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. </a:t>
            </a:r>
            <a:r>
              <a:rPr dirty="0" smtClean="0" sz="1200" spc="-20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5">
                <a:latin typeface="Times New Roman"/>
                <a:cs typeface="Times New Roman"/>
              </a:rPr>
              <a:t>on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raze</a:t>
            </a:r>
            <a:r>
              <a:rPr dirty="0" smtClean="0" sz="1200" spc="-1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da</a:t>
            </a:r>
            <a:r>
              <a:rPr dirty="0" smtClean="0" sz="1200" spc="-5">
                <a:latin typeface="Times New Roman"/>
                <a:cs typeface="Times New Roman"/>
              </a:rPr>
              <a:t>j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czer</a:t>
            </a:r>
            <a:r>
              <a:rPr dirty="0" smtClean="0" sz="1200" spc="-10">
                <a:latin typeface="Times New Roman"/>
                <a:cs typeface="Times New Roman"/>
              </a:rPr>
              <a:t>ń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10">
                <a:latin typeface="Times New Roman"/>
                <a:cs typeface="Times New Roman"/>
              </a:rPr>
              <a:t>Rozja</a:t>
            </a:r>
            <a:r>
              <a:rPr dirty="0" smtClean="0" sz="1200" spc="-10">
                <a:latin typeface="Times New Roman"/>
                <a:cs typeface="Times New Roman"/>
              </a:rPr>
              <a:t>ś</a:t>
            </a:r>
            <a:r>
              <a:rPr dirty="0" smtClean="0" sz="1200" spc="-10">
                <a:latin typeface="Times New Roman"/>
                <a:cs typeface="Times New Roman"/>
              </a:rPr>
              <a:t>niaj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poszczególn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barw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mo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na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tworzy</a:t>
            </a:r>
            <a:r>
              <a:rPr dirty="0" smtClean="0" sz="1200" spc="-10">
                <a:latin typeface="Times New Roman"/>
                <a:cs typeface="Times New Roman"/>
              </a:rPr>
              <a:t>ć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nieograniczo</a:t>
            </a:r>
            <a:r>
              <a:rPr dirty="0" smtClean="0" sz="1200" spc="-15">
                <a:latin typeface="Times New Roman"/>
                <a:cs typeface="Times New Roman"/>
              </a:rPr>
              <a:t>n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li</a:t>
            </a:r>
            <a:r>
              <a:rPr dirty="0" smtClean="0" sz="1200" spc="-15">
                <a:latin typeface="Times New Roman"/>
                <a:cs typeface="Times New Roman"/>
              </a:rPr>
              <a:t>c</a:t>
            </a:r>
            <a:r>
              <a:rPr dirty="0" smtClean="0" sz="1200" spc="-10">
                <a:latin typeface="Times New Roman"/>
                <a:cs typeface="Times New Roman"/>
              </a:rPr>
              <a:t>zb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barw.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997201" y="4818883"/>
            <a:ext cx="3441434" cy="42351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887222" y="9041886"/>
            <a:ext cx="5744845" cy="7207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794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Rys.1.6. </a:t>
            </a:r>
            <a:r>
              <a:rPr dirty="0" smtClean="0" sz="1200" spc="-10">
                <a:latin typeface="Times New Roman"/>
                <a:cs typeface="Times New Roman"/>
              </a:rPr>
              <a:t>Subtrakty</a:t>
            </a:r>
            <a:r>
              <a:rPr dirty="0" smtClean="0" sz="1200" spc="-2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ne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otrzy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ywanie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barw: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trzy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filtry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z</a:t>
            </a:r>
            <a:r>
              <a:rPr dirty="0" smtClean="0" sz="1200" spc="-10">
                <a:latin typeface="Times New Roman"/>
                <a:cs typeface="Times New Roman"/>
              </a:rPr>
              <a:t>ł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one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razem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s</a:t>
            </a:r>
            <a:r>
              <a:rPr dirty="0" smtClean="0" sz="1200" spc="-5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20">
                <a:latin typeface="Times New Roman"/>
                <a:cs typeface="Times New Roman"/>
              </a:rPr>
              <a:t>d</a:t>
            </a:r>
            <a:r>
              <a:rPr dirty="0" smtClean="0" sz="1200" spc="-10">
                <a:latin typeface="Times New Roman"/>
                <a:cs typeface="Times New Roman"/>
              </a:rPr>
              <a:t>ane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ara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400"/>
              </a:lnSpc>
              <a:spcBef>
                <a:spcPts val="15"/>
              </a:spcBef>
            </a:pPr>
            <a:endParaRPr sz="1400"/>
          </a:p>
          <a:p>
            <a:pPr marL="12700" marR="12700" indent="449580">
              <a:lnSpc>
                <a:spcPts val="1380"/>
              </a:lnSpc>
            </a:pPr>
            <a:r>
              <a:rPr dirty="0" smtClean="0" sz="1200" spc="-1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 odr</a:t>
            </a:r>
            <a:r>
              <a:rPr dirty="0" smtClean="0" sz="1200" spc="0">
                <a:latin typeface="Times New Roman"/>
                <a:cs typeface="Times New Roman"/>
              </a:rPr>
              <a:t>ó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5">
                <a:latin typeface="Times New Roman"/>
                <a:cs typeface="Times New Roman"/>
              </a:rPr>
              <a:t>nieniu</a:t>
            </a:r>
            <a:r>
              <a:rPr dirty="0" smtClean="0" sz="1200" spc="-5">
                <a:latin typeface="Times New Roman"/>
                <a:cs typeface="Times New Roman"/>
              </a:rPr>
              <a:t> od </a:t>
            </a:r>
            <a:r>
              <a:rPr dirty="0" smtClean="0" sz="1200" spc="-5">
                <a:latin typeface="Times New Roman"/>
                <a:cs typeface="Times New Roman"/>
              </a:rPr>
              <a:t>opisanej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technologii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tworzenia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obrazów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 i="1">
                <a:latin typeface="Times New Roman"/>
                <a:cs typeface="Times New Roman"/>
              </a:rPr>
              <a:t>w</a:t>
            </a:r>
            <a:r>
              <a:rPr dirty="0" smtClean="0" sz="1200" spc="-10" i="1">
                <a:latin typeface="Times New Roman"/>
                <a:cs typeface="Times New Roman"/>
              </a:rPr>
              <a:t> barwach </a:t>
            </a:r>
            <a:r>
              <a:rPr dirty="0" smtClean="0" sz="1200" spc="-10" i="1">
                <a:latin typeface="Times New Roman"/>
                <a:cs typeface="Times New Roman"/>
              </a:rPr>
              <a:t>naturalnych</a:t>
            </a:r>
            <a:r>
              <a:rPr dirty="0" smtClean="0" sz="1200" spc="-10">
                <a:latin typeface="Times New Roman"/>
                <a:cs typeface="Times New Roman"/>
              </a:rPr>
              <a:t>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ze</a:t>
            </a:r>
            <a:r>
              <a:rPr dirty="0" smtClean="0" sz="1200" spc="-15">
                <a:latin typeface="Times New Roman"/>
                <a:cs typeface="Times New Roman"/>
              </a:rPr>
              <a:t> wzg</a:t>
            </a:r>
            <a:r>
              <a:rPr dirty="0" smtClean="0" sz="1200" spc="-5">
                <a:latin typeface="Times New Roman"/>
                <a:cs typeface="Times New Roman"/>
              </a:rPr>
              <a:t>l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du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specjalne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potrzeby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odczytywania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szaty</a:t>
            </a:r>
            <a:r>
              <a:rPr dirty="0" smtClean="0" sz="1200" spc="-5">
                <a:latin typeface="Times New Roman"/>
                <a:cs typeface="Times New Roman"/>
              </a:rPr>
              <a:t> r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ś</a:t>
            </a:r>
            <a:r>
              <a:rPr dirty="0" smtClean="0" sz="1200" spc="-10">
                <a:latin typeface="Times New Roman"/>
                <a:cs typeface="Times New Roman"/>
              </a:rPr>
              <a:t>linne</a:t>
            </a:r>
            <a:r>
              <a:rPr dirty="0" smtClean="0" sz="1200" spc="-5">
                <a:latin typeface="Times New Roman"/>
                <a:cs typeface="Times New Roman"/>
              </a:rPr>
              <a:t>j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n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zd</a:t>
            </a:r>
            <a:r>
              <a:rPr dirty="0" smtClean="0" sz="1200" spc="-5">
                <a:latin typeface="Times New Roman"/>
                <a:cs typeface="Times New Roman"/>
              </a:rPr>
              <a:t>j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ciach</a:t>
            </a:r>
            <a:r>
              <a:rPr dirty="0" smtClean="0" sz="1200" spc="-5">
                <a:latin typeface="Times New Roman"/>
                <a:cs typeface="Times New Roman"/>
              </a:rPr>
              <a:t>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opracowano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10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11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87222" y="899918"/>
            <a:ext cx="5786755" cy="53416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81280" indent="0">
              <a:lnSpc>
                <a:spcPts val="138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specjalny</a:t>
            </a:r>
            <a:r>
              <a:rPr dirty="0" smtClean="0" sz="1200" spc="-5">
                <a:latin typeface="Times New Roman"/>
                <a:cs typeface="Times New Roman"/>
              </a:rPr>
              <a:t> r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dzaj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ateri</a:t>
            </a:r>
            <a:r>
              <a:rPr dirty="0" smtClean="0" sz="1200" spc="-2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u </a:t>
            </a:r>
            <a:r>
              <a:rPr dirty="0" smtClean="0" sz="1200" spc="-10">
                <a:latin typeface="Times New Roman"/>
                <a:cs typeface="Times New Roman"/>
              </a:rPr>
              <a:t>kolorowego</a:t>
            </a:r>
            <a:r>
              <a:rPr dirty="0" smtClean="0" sz="1200" spc="-10">
                <a:latin typeface="Times New Roman"/>
                <a:cs typeface="Times New Roman"/>
              </a:rPr>
              <a:t> - 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ulsje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 i="1">
                <a:latin typeface="Times New Roman"/>
                <a:cs typeface="Times New Roman"/>
              </a:rPr>
              <a:t>spektrostrefow</a:t>
            </a:r>
            <a:r>
              <a:rPr dirty="0" smtClean="0" sz="1200" spc="-10" i="1">
                <a:latin typeface="Times New Roman"/>
                <a:cs typeface="Times New Roman"/>
              </a:rPr>
              <a:t>e</a:t>
            </a:r>
            <a:r>
              <a:rPr dirty="0" smtClean="0" sz="1200" spc="-10" i="1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(dwuwarstwowe 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trójwa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stw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. </a:t>
            </a:r>
            <a:r>
              <a:rPr dirty="0" smtClean="0" sz="1200" spc="-5">
                <a:latin typeface="Times New Roman"/>
                <a:cs typeface="Times New Roman"/>
              </a:rPr>
              <a:t>Dwuwarstwo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emuls</a:t>
            </a:r>
            <a:r>
              <a:rPr dirty="0" smtClean="0" sz="1200" spc="-5">
                <a:latin typeface="Times New Roman"/>
                <a:cs typeface="Times New Roman"/>
              </a:rPr>
              <a:t>j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spektrostrefow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tworz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warstwy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 </a:t>
            </a:r>
            <a:r>
              <a:rPr dirty="0" smtClean="0" sz="1200" spc="-5">
                <a:latin typeface="Times New Roman"/>
                <a:cs typeface="Times New Roman"/>
              </a:rPr>
              <a:t>uczuleniu:</a:t>
            </a:r>
            <a:r>
              <a:rPr dirty="0" smtClean="0" sz="1200" spc="-10">
                <a:latin typeface="Times New Roman"/>
                <a:cs typeface="Times New Roman"/>
              </a:rPr>
              <a:t> panchro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atycznym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infrachro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atyczny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komponenty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barwi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je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czerwono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niebiesko.</a:t>
            </a:r>
            <a:r>
              <a:rPr dirty="0" smtClean="0" sz="1200" spc="-10">
                <a:latin typeface="Times New Roman"/>
                <a:cs typeface="Times New Roman"/>
              </a:rPr>
              <a:t> W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wariancie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trójwarstwowy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, stosowane s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dwie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warstwy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uczuleniu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panchro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atycznym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jedna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infrachro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atyczna.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Otrzy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uj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– </a:t>
            </a:r>
            <a:r>
              <a:rPr dirty="0" smtClean="0" sz="1200" spc="-10">
                <a:latin typeface="Times New Roman"/>
                <a:cs typeface="Times New Roman"/>
              </a:rPr>
              <a:t>odpowiednio</a:t>
            </a:r>
            <a:r>
              <a:rPr dirty="0" smtClean="0" sz="1200" spc="-10">
                <a:latin typeface="Times New Roman"/>
                <a:cs typeface="Times New Roman"/>
              </a:rPr>
              <a:t> – </a:t>
            </a:r>
            <a:r>
              <a:rPr dirty="0" smtClean="0" sz="1200" spc="-10">
                <a:latin typeface="Times New Roman"/>
                <a:cs typeface="Times New Roman"/>
              </a:rPr>
              <a:t>zabarwienie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niebieskie,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zielone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 czerwone;</a:t>
            </a:r>
            <a:r>
              <a:rPr dirty="0" smtClean="0" sz="1200" spc="-10">
                <a:latin typeface="Times New Roman"/>
                <a:cs typeface="Times New Roman"/>
              </a:rPr>
              <a:t> w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innym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wariancie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ó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-2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-5">
                <a:latin typeface="Times New Roman"/>
                <a:cs typeface="Times New Roman"/>
              </a:rPr>
              <a:t>zielo</a:t>
            </a:r>
            <a:r>
              <a:rPr dirty="0" smtClean="0" sz="1200" spc="-15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ó</a:t>
            </a:r>
            <a:r>
              <a:rPr dirty="0" smtClean="0" sz="1200" spc="-10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te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purpuro</a:t>
            </a:r>
            <a:r>
              <a:rPr dirty="0" smtClean="0" sz="1200" spc="-10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Ten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rodzaj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fotografii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barwnej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atwia</a:t>
            </a:r>
            <a:r>
              <a:rPr dirty="0" smtClean="0" sz="1200" spc="-10">
                <a:latin typeface="Times New Roman"/>
                <a:cs typeface="Times New Roman"/>
              </a:rPr>
              <a:t> o</a:t>
            </a:r>
            <a:r>
              <a:rPr dirty="0" smtClean="0" sz="1200" spc="-1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ó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niani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n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zd</a:t>
            </a:r>
            <a:r>
              <a:rPr dirty="0" smtClean="0" sz="1200" spc="-5">
                <a:latin typeface="Times New Roman"/>
                <a:cs typeface="Times New Roman"/>
              </a:rPr>
              <a:t>j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5">
                <a:latin typeface="Times New Roman"/>
                <a:cs typeface="Times New Roman"/>
              </a:rPr>
              <a:t>ciach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gatunków</a:t>
            </a:r>
            <a:r>
              <a:rPr dirty="0" smtClean="0" sz="1200" spc="-10">
                <a:latin typeface="Times New Roman"/>
                <a:cs typeface="Times New Roman"/>
              </a:rPr>
              <a:t> r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ś</a:t>
            </a:r>
            <a:r>
              <a:rPr dirty="0" smtClean="0" sz="1200" spc="-10">
                <a:latin typeface="Times New Roman"/>
                <a:cs typeface="Times New Roman"/>
              </a:rPr>
              <a:t>linno</a:t>
            </a:r>
            <a:r>
              <a:rPr dirty="0" smtClean="0" sz="1200" spc="0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ci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wet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jej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stanu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ś</a:t>
            </a:r>
            <a:r>
              <a:rPr dirty="0" smtClean="0" sz="1200" spc="-10">
                <a:latin typeface="Times New Roman"/>
                <a:cs typeface="Times New Roman"/>
              </a:rPr>
              <a:t>wie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5">
                <a:latin typeface="Times New Roman"/>
                <a:cs typeface="Times New Roman"/>
              </a:rPr>
              <a:t>a,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zwi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a,</a:t>
            </a:r>
            <a:r>
              <a:rPr dirty="0" smtClean="0" sz="1200" spc="-5">
                <a:latin typeface="Times New Roman"/>
                <a:cs typeface="Times New Roman"/>
              </a:rPr>
              <a:t> wilgotna,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sucha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itd.).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E</a:t>
            </a:r>
            <a:r>
              <a:rPr dirty="0" smtClean="0" sz="1200" spc="-15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ulsja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wprawdzie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1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szuje</a:t>
            </a:r>
            <a:r>
              <a:rPr dirty="0" smtClean="0" sz="1200" spc="-5">
                <a:latin typeface="Times New Roman"/>
                <a:cs typeface="Times New Roman"/>
              </a:rPr>
              <a:t> barwy, </a:t>
            </a:r>
            <a:r>
              <a:rPr dirty="0" smtClean="0" sz="1200" spc="-5">
                <a:latin typeface="Times New Roman"/>
                <a:cs typeface="Times New Roman"/>
              </a:rPr>
              <a:t>ale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jest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przydatna</a:t>
            </a:r>
            <a:r>
              <a:rPr dirty="0" smtClean="0" sz="1200" spc="-10">
                <a:latin typeface="Times New Roman"/>
                <a:cs typeface="Times New Roman"/>
              </a:rPr>
              <a:t> w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fotoi</a:t>
            </a:r>
            <a:r>
              <a:rPr dirty="0" smtClean="0" sz="1200" spc="-20" i="1">
                <a:latin typeface="Times New Roman"/>
                <a:cs typeface="Times New Roman"/>
              </a:rPr>
              <a:t>n</a:t>
            </a:r>
            <a:r>
              <a:rPr dirty="0" smtClean="0" sz="1200" spc="0" i="1">
                <a:latin typeface="Times New Roman"/>
                <a:cs typeface="Times New Roman"/>
              </a:rPr>
              <a:t>terp</a:t>
            </a:r>
            <a:r>
              <a:rPr dirty="0" smtClean="0" sz="1200" spc="-5" i="1">
                <a:latin typeface="Times New Roman"/>
                <a:cs typeface="Times New Roman"/>
              </a:rPr>
              <a:t>r</a:t>
            </a:r>
            <a:r>
              <a:rPr dirty="0" smtClean="0" sz="1200" spc="-5" i="1">
                <a:latin typeface="Times New Roman"/>
                <a:cs typeface="Times New Roman"/>
              </a:rPr>
              <a:t>etacji,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które</a:t>
            </a:r>
            <a:r>
              <a:rPr dirty="0" smtClean="0" sz="1200" spc="-5">
                <a:latin typeface="Times New Roman"/>
                <a:cs typeface="Times New Roman"/>
              </a:rPr>
              <a:t>j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b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5">
                <a:latin typeface="Times New Roman"/>
                <a:cs typeface="Times New Roman"/>
              </a:rPr>
              <a:t>dzie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owa w </a:t>
            </a:r>
            <a:r>
              <a:rPr dirty="0" smtClean="0" sz="1200" spc="-5">
                <a:latin typeface="Times New Roman"/>
                <a:cs typeface="Times New Roman"/>
              </a:rPr>
              <a:t>rozdziale</a:t>
            </a:r>
            <a:r>
              <a:rPr dirty="0" smtClean="0" sz="1200" spc="-5">
                <a:latin typeface="Times New Roman"/>
                <a:cs typeface="Times New Roman"/>
              </a:rPr>
              <a:t> 9.1.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96"/>
              </a:spcBef>
            </a:pPr>
            <a:endParaRPr sz="1200"/>
          </a:p>
          <a:p>
            <a:pPr marL="50800">
              <a:lnSpc>
                <a:spcPct val="100000"/>
              </a:lnSpc>
            </a:pPr>
            <a:r>
              <a:rPr dirty="0" smtClean="0" sz="1200" b="1">
                <a:latin typeface="Times New Roman"/>
                <a:cs typeface="Times New Roman"/>
              </a:rPr>
              <a:t>1.2. Obrazy cyfro</a:t>
            </a:r>
            <a:r>
              <a:rPr dirty="0" smtClean="0" sz="1200" spc="-10" b="1">
                <a:latin typeface="Times New Roman"/>
                <a:cs typeface="Times New Roman"/>
              </a:rPr>
              <a:t>w</a:t>
            </a:r>
            <a:r>
              <a:rPr dirty="0" smtClean="0" sz="1200" spc="0" b="1">
                <a:latin typeface="Times New Roman"/>
                <a:cs typeface="Times New Roman"/>
              </a:rPr>
              <a:t>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7"/>
              </a:spcBef>
            </a:pPr>
            <a:endParaRPr sz="1300"/>
          </a:p>
          <a:p>
            <a:pPr marL="12700">
              <a:lnSpc>
                <a:spcPct val="100000"/>
              </a:lnSpc>
            </a:pPr>
            <a:r>
              <a:rPr dirty="0" smtClean="0" sz="1200" u="sng">
                <a:latin typeface="Times New Roman"/>
                <a:cs typeface="Times New Roman"/>
              </a:rPr>
              <a:t>1.2.1.</a:t>
            </a:r>
            <a:r>
              <a:rPr dirty="0" smtClean="0" sz="1200" u="sng">
                <a:latin typeface="Times New Roman"/>
                <a:cs typeface="Times New Roman"/>
              </a:rPr>
              <a:t> </a:t>
            </a:r>
            <a:r>
              <a:rPr dirty="0" smtClean="0" sz="1200" spc="-10" u="sng">
                <a:latin typeface="Times New Roman"/>
                <a:cs typeface="Times New Roman"/>
              </a:rPr>
              <a:t>Charakterystyka</a:t>
            </a:r>
            <a:r>
              <a:rPr dirty="0" smtClean="0" sz="1200" spc="-10" u="sng">
                <a:latin typeface="Times New Roman"/>
                <a:cs typeface="Times New Roman"/>
              </a:rPr>
              <a:t> </a:t>
            </a:r>
            <a:r>
              <a:rPr dirty="0" smtClean="0" sz="1200" spc="-10" u="sng">
                <a:latin typeface="Times New Roman"/>
                <a:cs typeface="Times New Roman"/>
              </a:rPr>
              <a:t>obrazu</a:t>
            </a:r>
            <a:r>
              <a:rPr dirty="0" smtClean="0" sz="1200" spc="-10" u="sng">
                <a:latin typeface="Times New Roman"/>
                <a:cs typeface="Times New Roman"/>
              </a:rPr>
              <a:t> </a:t>
            </a:r>
            <a:r>
              <a:rPr dirty="0" smtClean="0" sz="1200" spc="-10" u="sng">
                <a:latin typeface="Times New Roman"/>
                <a:cs typeface="Times New Roman"/>
              </a:rPr>
              <a:t>cyfrowego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80"/>
              </a:spcBef>
            </a:pPr>
            <a:endParaRPr sz="1300"/>
          </a:p>
          <a:p>
            <a:pPr marL="12700" marR="47625" indent="0">
              <a:lnSpc>
                <a:spcPct val="958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Orazy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cyfrowe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stanowi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alt</a:t>
            </a:r>
            <a:r>
              <a:rPr dirty="0" smtClean="0" sz="1200" spc="-1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rnaty</a:t>
            </a:r>
            <a:r>
              <a:rPr dirty="0" smtClean="0" sz="1200" spc="-15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dla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obrazów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zapisanych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analogowo</a:t>
            </a:r>
            <a:r>
              <a:rPr dirty="0" smtClean="0" sz="1200" spc="-10">
                <a:latin typeface="Times New Roman"/>
                <a:cs typeface="Times New Roman"/>
              </a:rPr>
              <a:t>  (w </a:t>
            </a:r>
            <a:r>
              <a:rPr dirty="0" smtClean="0" sz="1200" spc="-5">
                <a:latin typeface="Times New Roman"/>
                <a:cs typeface="Times New Roman"/>
              </a:rPr>
              <a:t>fotograficznej</a:t>
            </a:r>
            <a:r>
              <a:rPr dirty="0" smtClean="0" sz="1200" spc="-5">
                <a:latin typeface="Times New Roman"/>
                <a:cs typeface="Times New Roman"/>
              </a:rPr>
              <a:t> e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ulsji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ś</a:t>
            </a:r>
            <a:r>
              <a:rPr dirty="0" smtClean="0" sz="1200" spc="-15">
                <a:latin typeface="Times New Roman"/>
                <a:cs typeface="Times New Roman"/>
              </a:rPr>
              <a:t>wia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ocz</a:t>
            </a:r>
            <a:r>
              <a:rPr dirty="0" smtClean="0" sz="1200" spc="-2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ej)</a:t>
            </a:r>
            <a:r>
              <a:rPr dirty="0" smtClean="0" sz="1200" spc="-5">
                <a:latin typeface="Times New Roman"/>
                <a:cs typeface="Times New Roman"/>
              </a:rPr>
              <a:t> .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Obraz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-10" i="1">
                <a:latin typeface="Times New Roman"/>
                <a:cs typeface="Times New Roman"/>
              </a:rPr>
              <a:t>optyczny</a:t>
            </a:r>
            <a:r>
              <a:rPr dirty="0" smtClean="0" sz="1200" spc="-10" i="1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tworzo</a:t>
            </a:r>
            <a:r>
              <a:rPr dirty="0" smtClean="0" sz="1200" spc="-2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10">
                <a:latin typeface="Times New Roman"/>
                <a:cs typeface="Times New Roman"/>
              </a:rPr>
              <a:t>przez</a:t>
            </a:r>
            <a:r>
              <a:rPr dirty="0" smtClean="0" sz="1200" spc="-10">
                <a:latin typeface="Times New Roman"/>
                <a:cs typeface="Times New Roman"/>
              </a:rPr>
              <a:t> wi</a:t>
            </a:r>
            <a:r>
              <a:rPr dirty="0" smtClean="0" sz="1200" spc="-15">
                <a:latin typeface="Times New Roman"/>
                <a:cs typeface="Times New Roman"/>
              </a:rPr>
              <a:t>ą</a:t>
            </a:r>
            <a:r>
              <a:rPr dirty="0" smtClean="0" sz="1200" spc="-15">
                <a:latin typeface="Times New Roman"/>
                <a:cs typeface="Times New Roman"/>
              </a:rPr>
              <a:t>z</a:t>
            </a:r>
            <a:r>
              <a:rPr dirty="0" smtClean="0" sz="1200" spc="-10">
                <a:latin typeface="Times New Roman"/>
                <a:cs typeface="Times New Roman"/>
              </a:rPr>
              <a:t>k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pro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ieni</a:t>
            </a:r>
            <a:r>
              <a:rPr dirty="0" smtClean="0" sz="1200" spc="-5">
                <a:latin typeface="Times New Roman"/>
                <a:cs typeface="Times New Roman"/>
              </a:rPr>
              <a:t> w p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aszczy</a:t>
            </a:r>
            <a:r>
              <a:rPr dirty="0" smtClean="0" sz="1200" spc="-15">
                <a:latin typeface="Times New Roman"/>
                <a:cs typeface="Times New Roman"/>
              </a:rPr>
              <a:t>ź</a:t>
            </a:r>
            <a:r>
              <a:rPr dirty="0" smtClean="0" sz="1200" spc="-5">
                <a:latin typeface="Times New Roman"/>
                <a:cs typeface="Times New Roman"/>
              </a:rPr>
              <a:t>nie</a:t>
            </a:r>
            <a:r>
              <a:rPr dirty="0" smtClean="0" sz="1200" spc="-10">
                <a:latin typeface="Times New Roman"/>
                <a:cs typeface="Times New Roman"/>
              </a:rPr>
              <a:t> obrazowej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ka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ry </a:t>
            </a:r>
            <a:r>
              <a:rPr dirty="0" smtClean="0" sz="1200" spc="-5">
                <a:latin typeface="Times New Roman"/>
                <a:cs typeface="Times New Roman"/>
              </a:rPr>
              <a:t>jest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zapisywany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liczbowo</a:t>
            </a:r>
            <a:r>
              <a:rPr dirty="0" smtClean="0" sz="1200" spc="-10">
                <a:latin typeface="Times New Roman"/>
                <a:cs typeface="Times New Roman"/>
              </a:rPr>
              <a:t> – </a:t>
            </a:r>
            <a:r>
              <a:rPr dirty="0" smtClean="0" sz="1200" spc="-10">
                <a:latin typeface="Times New Roman"/>
                <a:cs typeface="Times New Roman"/>
              </a:rPr>
              <a:t>intensywn</a:t>
            </a:r>
            <a:r>
              <a:rPr dirty="0" smtClean="0" sz="1200" spc="-15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ść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pro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ieniowania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oceniaj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detektory,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dostarcza</a:t>
            </a:r>
            <a:r>
              <a:rPr dirty="0" smtClean="0" sz="1200" spc="-10">
                <a:latin typeface="Times New Roman"/>
                <a:cs typeface="Times New Roman"/>
              </a:rPr>
              <a:t>j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info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acji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k</a:t>
            </a:r>
            <a:r>
              <a:rPr dirty="0" smtClean="0" sz="1200" spc="-15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dym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ele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entarnych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pól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obrazu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cyfrowego</a:t>
            </a:r>
            <a:r>
              <a:rPr dirty="0" smtClean="0" sz="1200" spc="-10">
                <a:latin typeface="Times New Roman"/>
                <a:cs typeface="Times New Roman"/>
              </a:rPr>
              <a:t> – </a:t>
            </a:r>
            <a:r>
              <a:rPr dirty="0" smtClean="0" sz="1200" spc="-5">
                <a:latin typeface="Times New Roman"/>
                <a:cs typeface="Times New Roman"/>
              </a:rPr>
              <a:t>pikseli</a:t>
            </a:r>
            <a:r>
              <a:rPr dirty="0" smtClean="0" sz="1200" spc="-5">
                <a:latin typeface="Times New Roman"/>
                <a:cs typeface="Times New Roman"/>
              </a:rPr>
              <a:t> (ang.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 i="1">
                <a:latin typeface="Times New Roman"/>
                <a:cs typeface="Times New Roman"/>
              </a:rPr>
              <a:t>pictur</a:t>
            </a:r>
            <a:r>
              <a:rPr dirty="0" smtClean="0" sz="1200" spc="-10" i="1">
                <a:latin typeface="Times New Roman"/>
                <a:cs typeface="Times New Roman"/>
              </a:rPr>
              <a:t>e</a:t>
            </a:r>
            <a:r>
              <a:rPr dirty="0" smtClean="0" sz="1200" spc="-10" i="1">
                <a:latin typeface="Times New Roman"/>
                <a:cs typeface="Times New Roman"/>
              </a:rPr>
              <a:t> </a:t>
            </a:r>
            <a:r>
              <a:rPr dirty="0" smtClean="0" sz="1200" spc="-15" i="1">
                <a:latin typeface="Times New Roman"/>
                <a:cs typeface="Times New Roman"/>
              </a:rPr>
              <a:t>elemen</a:t>
            </a:r>
            <a:r>
              <a:rPr dirty="0" smtClean="0" sz="1200" spc="-5" i="1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). </a:t>
            </a:r>
            <a:r>
              <a:rPr dirty="0" smtClean="0" sz="1200" spc="-10">
                <a:latin typeface="Times New Roman"/>
                <a:cs typeface="Times New Roman"/>
              </a:rPr>
              <a:t>Obraz</a:t>
            </a:r>
            <a:r>
              <a:rPr dirty="0" smtClean="0" sz="1200" spc="-10">
                <a:latin typeface="Times New Roman"/>
                <a:cs typeface="Times New Roman"/>
              </a:rPr>
              <a:t> cyfrowy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struktu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acierz</a:t>
            </a:r>
            <a:r>
              <a:rPr dirty="0" smtClean="0" sz="1200" spc="-15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5">
                <a:latin typeface="Times New Roman"/>
                <a:cs typeface="Times New Roman"/>
              </a:rPr>
              <a:t>;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 i="1">
                <a:latin typeface="Times New Roman"/>
                <a:cs typeface="Times New Roman"/>
              </a:rPr>
              <a:t>jes</a:t>
            </a:r>
            <a:r>
              <a:rPr dirty="0" smtClean="0" sz="1200" spc="-5" i="1">
                <a:latin typeface="Times New Roman"/>
                <a:cs typeface="Times New Roman"/>
              </a:rPr>
              <a:t>t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-10" i="1">
                <a:latin typeface="Times New Roman"/>
                <a:cs typeface="Times New Roman"/>
              </a:rPr>
              <a:t>t</a:t>
            </a:r>
            <a:r>
              <a:rPr dirty="0" smtClean="0" sz="1200" spc="-10" i="1">
                <a:latin typeface="Times New Roman"/>
                <a:cs typeface="Times New Roman"/>
              </a:rPr>
              <a:t>o</a:t>
            </a:r>
            <a:r>
              <a:rPr dirty="0" smtClean="0" sz="1200" spc="-10" i="1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upor</a:t>
            </a:r>
            <a:r>
              <a:rPr dirty="0" smtClean="0" sz="1200" spc="0" i="1">
                <a:latin typeface="Times New Roman"/>
                <a:cs typeface="Times New Roman"/>
              </a:rPr>
              <a:t>z</a:t>
            </a:r>
            <a:r>
              <a:rPr dirty="0" smtClean="0" sz="1200" spc="0" i="1">
                <a:latin typeface="Times New Roman"/>
                <a:cs typeface="Times New Roman"/>
              </a:rPr>
              <a:t>ą</a:t>
            </a:r>
            <a:r>
              <a:rPr dirty="0" smtClean="0" sz="1200" spc="-15" i="1">
                <a:latin typeface="Times New Roman"/>
                <a:cs typeface="Times New Roman"/>
              </a:rPr>
              <a:t>dkowan</a:t>
            </a:r>
            <a:r>
              <a:rPr dirty="0" smtClean="0" sz="1200" spc="-10" i="1">
                <a:latin typeface="Times New Roman"/>
                <a:cs typeface="Times New Roman"/>
              </a:rPr>
              <a:t>y</a:t>
            </a:r>
            <a:r>
              <a:rPr dirty="0" smtClean="0" sz="1200" spc="-5" i="1">
                <a:latin typeface="Times New Roman"/>
                <a:cs typeface="Times New Roman"/>
              </a:rPr>
              <a:t> (w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wiersze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i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-10" i="1">
                <a:latin typeface="Times New Roman"/>
                <a:cs typeface="Times New Roman"/>
              </a:rPr>
              <a:t>kolumn</a:t>
            </a:r>
            <a:r>
              <a:rPr dirty="0" smtClean="0" sz="1200" spc="-5" i="1">
                <a:latin typeface="Times New Roman"/>
                <a:cs typeface="Times New Roman"/>
              </a:rPr>
              <a:t>y</a:t>
            </a:r>
            <a:r>
              <a:rPr dirty="0" smtClean="0" sz="1200" spc="0" i="1">
                <a:latin typeface="Times New Roman"/>
                <a:cs typeface="Times New Roman"/>
              </a:rPr>
              <a:t>)</a:t>
            </a:r>
            <a:r>
              <a:rPr dirty="0" smtClean="0" sz="1200" spc="-1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zapis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-10" i="1">
                <a:latin typeface="Times New Roman"/>
                <a:cs typeface="Times New Roman"/>
              </a:rPr>
              <a:t>odpowiedzi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spektr</a:t>
            </a:r>
            <a:r>
              <a:rPr dirty="0" smtClean="0" sz="1200" spc="-20" i="1">
                <a:latin typeface="Times New Roman"/>
                <a:cs typeface="Times New Roman"/>
              </a:rPr>
              <a:t>a</a:t>
            </a:r>
            <a:r>
              <a:rPr dirty="0" smtClean="0" sz="1200" spc="-5" i="1">
                <a:latin typeface="Times New Roman"/>
                <a:cs typeface="Times New Roman"/>
              </a:rPr>
              <a:t>lnyc</a:t>
            </a:r>
            <a:r>
              <a:rPr dirty="0" smtClean="0" sz="1200" spc="-20" i="1">
                <a:latin typeface="Times New Roman"/>
                <a:cs typeface="Times New Roman"/>
              </a:rPr>
              <a:t>h</a:t>
            </a:r>
            <a:r>
              <a:rPr dirty="0" smtClean="0" sz="1200" spc="0" i="1">
                <a:latin typeface="Times New Roman"/>
                <a:cs typeface="Times New Roman"/>
              </a:rPr>
              <a:t>,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-10" i="1">
                <a:latin typeface="Times New Roman"/>
                <a:cs typeface="Times New Roman"/>
              </a:rPr>
              <a:t>okr</a:t>
            </a:r>
            <a:r>
              <a:rPr dirty="0" smtClean="0" sz="1200" spc="-1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ś</a:t>
            </a:r>
            <a:r>
              <a:rPr dirty="0" smtClean="0" sz="1200" spc="-5" i="1">
                <a:latin typeface="Times New Roman"/>
                <a:cs typeface="Times New Roman"/>
              </a:rPr>
              <a:t>l</a:t>
            </a:r>
            <a:r>
              <a:rPr dirty="0" smtClean="0" sz="1200" spc="-20" i="1">
                <a:latin typeface="Times New Roman"/>
                <a:cs typeface="Times New Roman"/>
              </a:rPr>
              <a:t>a</a:t>
            </a:r>
            <a:r>
              <a:rPr dirty="0" smtClean="0" sz="1200" spc="-5" i="1">
                <a:latin typeface="Times New Roman"/>
                <a:cs typeface="Times New Roman"/>
              </a:rPr>
              <a:t>j</a:t>
            </a:r>
            <a:r>
              <a:rPr dirty="0" smtClean="0" sz="1200" spc="-5" i="1">
                <a:latin typeface="Times New Roman"/>
                <a:cs typeface="Times New Roman"/>
              </a:rPr>
              <a:t>ą</a:t>
            </a:r>
            <a:r>
              <a:rPr dirty="0" smtClean="0" sz="1200" spc="-10" i="1">
                <a:latin typeface="Times New Roman"/>
                <a:cs typeface="Times New Roman"/>
              </a:rPr>
              <a:t>cych</a:t>
            </a:r>
            <a:r>
              <a:rPr dirty="0" smtClean="0" sz="1200" spc="-10" i="1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inte</a:t>
            </a:r>
            <a:r>
              <a:rPr dirty="0" smtClean="0" sz="1200" spc="-15" i="1">
                <a:latin typeface="Times New Roman"/>
                <a:cs typeface="Times New Roman"/>
              </a:rPr>
              <a:t>n</a:t>
            </a:r>
            <a:r>
              <a:rPr dirty="0" smtClean="0" sz="1200" spc="0" i="1">
                <a:latin typeface="Times New Roman"/>
                <a:cs typeface="Times New Roman"/>
              </a:rPr>
              <a:t>sywn</a:t>
            </a:r>
            <a:r>
              <a:rPr dirty="0" smtClean="0" sz="1200" spc="-5" i="1">
                <a:latin typeface="Times New Roman"/>
                <a:cs typeface="Times New Roman"/>
              </a:rPr>
              <a:t>o</a:t>
            </a:r>
            <a:r>
              <a:rPr dirty="0" smtClean="0" sz="1200" spc="-5" i="1">
                <a:latin typeface="Times New Roman"/>
                <a:cs typeface="Times New Roman"/>
              </a:rPr>
              <a:t>ść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-10" i="1">
                <a:latin typeface="Times New Roman"/>
                <a:cs typeface="Times New Roman"/>
              </a:rPr>
              <a:t>promieniowania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-10" i="1">
                <a:latin typeface="Times New Roman"/>
                <a:cs typeface="Times New Roman"/>
              </a:rPr>
              <a:t>w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-10" i="1">
                <a:latin typeface="Times New Roman"/>
                <a:cs typeface="Times New Roman"/>
              </a:rPr>
              <a:t>polu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-10" i="1">
                <a:latin typeface="Times New Roman"/>
                <a:cs typeface="Times New Roman"/>
              </a:rPr>
              <a:t>ka</a:t>
            </a:r>
            <a:r>
              <a:rPr dirty="0" smtClean="0" sz="1200" spc="-10" i="1">
                <a:latin typeface="Times New Roman"/>
                <a:cs typeface="Times New Roman"/>
              </a:rPr>
              <a:t>ż</a:t>
            </a:r>
            <a:r>
              <a:rPr dirty="0" smtClean="0" sz="1200" spc="-10" i="1">
                <a:latin typeface="Times New Roman"/>
                <a:cs typeface="Times New Roman"/>
              </a:rPr>
              <a:t>dego</a:t>
            </a:r>
            <a:r>
              <a:rPr dirty="0" smtClean="0" sz="1200" spc="-10" i="1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piksela</a:t>
            </a:r>
            <a:r>
              <a:rPr dirty="0" smtClean="0" sz="1200" spc="-5">
                <a:latin typeface="Times New Roman"/>
                <a:cs typeface="Times New Roman"/>
              </a:rPr>
              <a:t>.</a:t>
            </a:r>
            <a:r>
              <a:rPr dirty="0" smtClean="0" sz="1200" spc="-5">
                <a:latin typeface="Times New Roman"/>
                <a:cs typeface="Times New Roman"/>
              </a:rPr>
              <a:t> „Jasn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ść</a:t>
            </a:r>
            <a:r>
              <a:rPr dirty="0" smtClean="0" sz="1200" spc="-10">
                <a:latin typeface="Times New Roman"/>
                <a:cs typeface="Times New Roman"/>
              </a:rPr>
              <a:t>”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piksela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(wart</a:t>
            </a:r>
            <a:r>
              <a:rPr dirty="0" smtClean="0" sz="1200" spc="-15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ść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odpowiedzi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spektralnej)</a:t>
            </a:r>
            <a:r>
              <a:rPr dirty="0" smtClean="0" sz="1200" spc="-5">
                <a:latin typeface="Times New Roman"/>
                <a:cs typeface="Times New Roman"/>
              </a:rPr>
              <a:t> jest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zapisy</a:t>
            </a:r>
            <a:r>
              <a:rPr dirty="0" smtClean="0" sz="1200" spc="-2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ana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ustalonej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liczbie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bitów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najcz</a:t>
            </a:r>
            <a:r>
              <a:rPr dirty="0" smtClean="0" sz="1200" spc="-5">
                <a:latin typeface="Times New Roman"/>
                <a:cs typeface="Times New Roman"/>
              </a:rPr>
              <a:t>ęś</a:t>
            </a:r>
            <a:r>
              <a:rPr dirty="0" smtClean="0" sz="1200" spc="-5">
                <a:latin typeface="Times New Roman"/>
                <a:cs typeface="Times New Roman"/>
              </a:rPr>
              <a:t>ciej</a:t>
            </a:r>
            <a:r>
              <a:rPr dirty="0" smtClean="0" sz="1200" spc="-5">
                <a:latin typeface="Times New Roman"/>
                <a:cs typeface="Times New Roman"/>
              </a:rPr>
              <a:t> s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liczby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od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0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255.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tej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skali,</a:t>
            </a:r>
            <a:r>
              <a:rPr dirty="0" smtClean="0" sz="1200" spc="-10">
                <a:latin typeface="Times New Roman"/>
                <a:cs typeface="Times New Roman"/>
              </a:rPr>
              <a:t> wynikaj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5">
                <a:latin typeface="Times New Roman"/>
                <a:cs typeface="Times New Roman"/>
              </a:rPr>
              <a:t>cej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rachunku: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bajt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=</a:t>
            </a:r>
            <a:r>
              <a:rPr dirty="0" smtClean="0" sz="1200" spc="-10">
                <a:latin typeface="Times New Roman"/>
                <a:cs typeface="Times New Roman"/>
              </a:rPr>
              <a:t> 8 </a:t>
            </a:r>
            <a:r>
              <a:rPr dirty="0" smtClean="0" sz="1200" spc="-10">
                <a:latin typeface="Times New Roman"/>
                <a:cs typeface="Times New Roman"/>
              </a:rPr>
              <a:t>bitów</a:t>
            </a:r>
            <a:r>
              <a:rPr dirty="0" smtClean="0" sz="1200" spc="-10">
                <a:latin typeface="Times New Roman"/>
                <a:cs typeface="Times New Roman"/>
              </a:rPr>
              <a:t> (</a:t>
            </a:r>
            <a:r>
              <a:rPr dirty="0" smtClean="0" sz="1200" spc="-5">
                <a:latin typeface="Times New Roman"/>
                <a:cs typeface="Times New Roman"/>
              </a:rPr>
              <a:t>2</a:t>
            </a:r>
            <a:r>
              <a:rPr dirty="0" smtClean="0" baseline="38194" sz="1200" spc="-7">
                <a:latin typeface="Times New Roman"/>
                <a:cs typeface="Times New Roman"/>
              </a:rPr>
              <a:t>8</a:t>
            </a:r>
            <a:r>
              <a:rPr dirty="0" smtClean="0" baseline="38194" sz="1200" spc="142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=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256),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liczba</a:t>
            </a:r>
            <a:r>
              <a:rPr dirty="0" smtClean="0" sz="1200" spc="-5">
                <a:latin typeface="Times New Roman"/>
                <a:cs typeface="Times New Roman"/>
              </a:rPr>
              <a:t> 0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oznacza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czer</a:t>
            </a:r>
            <a:r>
              <a:rPr dirty="0" smtClean="0" sz="1200" spc="-5">
                <a:latin typeface="Times New Roman"/>
                <a:cs typeface="Times New Roman"/>
              </a:rPr>
              <a:t>ń </a:t>
            </a:r>
            <a:r>
              <a:rPr dirty="0" smtClean="0" sz="1200" spc="-5">
                <a:latin typeface="Times New Roman"/>
                <a:cs typeface="Times New Roman"/>
              </a:rPr>
              <a:t>, </a:t>
            </a:r>
            <a:r>
              <a:rPr dirty="0" smtClean="0" sz="1200" spc="-10">
                <a:latin typeface="Times New Roman"/>
                <a:cs typeface="Times New Roman"/>
              </a:rPr>
              <a:t>za</a:t>
            </a:r>
            <a:r>
              <a:rPr dirty="0" smtClean="0" sz="1200" spc="-10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255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oznacza</a:t>
            </a:r>
            <a:r>
              <a:rPr dirty="0" smtClean="0" sz="1200" spc="-5">
                <a:latin typeface="Times New Roman"/>
                <a:cs typeface="Times New Roman"/>
              </a:rPr>
              <a:t> biel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;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ogólniej: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0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oznacza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brak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pro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ieniowania,</a:t>
            </a:r>
            <a:r>
              <a:rPr dirty="0" smtClean="0" sz="1200" spc="-5">
                <a:latin typeface="Times New Roman"/>
                <a:cs typeface="Times New Roman"/>
              </a:rPr>
              <a:t> 255 –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ksi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um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pro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ieniowania.</a:t>
            </a:r>
            <a:endParaRPr sz="1200">
              <a:latin typeface="Times New Roman"/>
              <a:cs typeface="Times New Roman"/>
            </a:endParaRPr>
          </a:p>
          <a:p>
            <a:pPr algn="just" marL="12700" marR="12700" indent="457200">
              <a:lnSpc>
                <a:spcPts val="1380"/>
              </a:lnSpc>
              <a:spcBef>
                <a:spcPts val="35"/>
              </a:spcBef>
            </a:pPr>
            <a:r>
              <a:rPr dirty="0" smtClean="0" sz="1200" spc="-15">
                <a:latin typeface="Times New Roman"/>
                <a:cs typeface="Times New Roman"/>
              </a:rPr>
              <a:t>W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przypadku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obrazów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barwnych,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pojedynczy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ksel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ma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przypisane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zwykle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trzy</a:t>
            </a:r>
            <a:r>
              <a:rPr dirty="0" smtClean="0" sz="1200" spc="-5">
                <a:latin typeface="Times New Roman"/>
                <a:cs typeface="Times New Roman"/>
              </a:rPr>
              <a:t> warto</a:t>
            </a:r>
            <a:r>
              <a:rPr dirty="0" smtClean="0" sz="1200" spc="-5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ci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k</a:t>
            </a:r>
            <a:r>
              <a:rPr dirty="0" smtClean="0" sz="1200" spc="-10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adowych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koloru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(RGB):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–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czerwony,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–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zielon</a:t>
            </a:r>
            <a:r>
              <a:rPr dirty="0" smtClean="0" sz="1200" spc="-10">
                <a:latin typeface="Times New Roman"/>
                <a:cs typeface="Times New Roman"/>
              </a:rPr>
              <a:t>y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–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niebieski</a:t>
            </a:r>
            <a:r>
              <a:rPr dirty="0" smtClean="0" sz="1200" spc="-5">
                <a:latin typeface="Times New Roman"/>
                <a:cs typeface="Times New Roman"/>
              </a:rPr>
              <a:t>.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K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ż</a:t>
            </a:r>
            <a:r>
              <a:rPr dirty="0" smtClean="0" sz="1200" spc="-15">
                <a:latin typeface="Times New Roman"/>
                <a:cs typeface="Times New Roman"/>
              </a:rPr>
              <a:t>d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nich</a:t>
            </a:r>
            <a:r>
              <a:rPr dirty="0" smtClean="0" sz="1200" spc="-15">
                <a:latin typeface="Times New Roman"/>
                <a:cs typeface="Times New Roman"/>
              </a:rPr>
              <a:t> m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przyjmow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ć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warto</a:t>
            </a:r>
            <a:r>
              <a:rPr dirty="0" smtClean="0" sz="1200" spc="0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ci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zakresie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0-255,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przez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co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obraz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koloro</a:t>
            </a:r>
            <a:r>
              <a:rPr dirty="0" smtClean="0" sz="1200" spc="-10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jest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najc</a:t>
            </a:r>
            <a:r>
              <a:rPr dirty="0" smtClean="0" sz="1200" spc="-20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ęś</a:t>
            </a:r>
            <a:r>
              <a:rPr dirty="0" smtClean="0" sz="1200" spc="-1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j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15">
                <a:latin typeface="Times New Roman"/>
                <a:cs typeface="Times New Roman"/>
              </a:rPr>
              <a:t>zy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razy</a:t>
            </a:r>
            <a:r>
              <a:rPr dirty="0" smtClean="0" sz="1200" spc="-5">
                <a:latin typeface="Times New Roman"/>
                <a:cs typeface="Times New Roman"/>
              </a:rPr>
              <a:t> wi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5">
                <a:latin typeface="Times New Roman"/>
                <a:cs typeface="Times New Roman"/>
              </a:rPr>
              <a:t>ksz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 o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obraz</a:t>
            </a:r>
            <a:r>
              <a:rPr dirty="0" smtClean="0" sz="1200" spc="-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monochromatycznego.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10"/>
              </a:spcBef>
            </a:pPr>
            <a:endParaRPr sz="500"/>
          </a:p>
          <a:p>
            <a:pPr algn="ctr" marR="547370">
              <a:lnSpc>
                <a:spcPct val="100000"/>
              </a:lnSpc>
            </a:pPr>
            <a:r>
              <a:rPr dirty="0" smtClean="0" sz="1200" spc="-10" i="1">
                <a:latin typeface="Times New Roman"/>
                <a:cs typeface="Times New Roman"/>
              </a:rPr>
              <a:t>K</a:t>
            </a:r>
            <a:r>
              <a:rPr dirty="0" smtClean="0" sz="1200" spc="-10" i="1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o 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l</a:t>
            </a:r>
            <a:r>
              <a:rPr dirty="0" smtClean="0" sz="1200" spc="-5" i="1">
                <a:latin typeface="Times New Roman"/>
                <a:cs typeface="Times New Roman"/>
              </a:rPr>
              <a:t>  u 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m 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n 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-10" i="1">
                <a:latin typeface="Times New Roman"/>
                <a:cs typeface="Times New Roman"/>
              </a:rPr>
              <a:t>y</a:t>
            </a:r>
            <a:endParaRPr sz="1200">
              <a:latin typeface="Times New Roman"/>
              <a:cs typeface="Times New Roman"/>
            </a:endParaRPr>
          </a:p>
          <a:p>
            <a:pPr marL="1887220">
              <a:lnSpc>
                <a:spcPts val="1380"/>
              </a:lnSpc>
              <a:tabLst>
                <a:tab pos="2115185" algn="l"/>
                <a:tab pos="2343785" algn="l"/>
                <a:tab pos="2572385" algn="l"/>
                <a:tab pos="2800985" algn="l"/>
              </a:tabLst>
            </a:pPr>
            <a:r>
              <a:rPr dirty="0" smtClean="0" sz="1200" i="1">
                <a:latin typeface="Times New Roman"/>
                <a:cs typeface="Times New Roman"/>
              </a:rPr>
              <a:t>1	</a:t>
            </a:r>
            <a:r>
              <a:rPr dirty="0" smtClean="0" sz="1200" i="1">
                <a:latin typeface="Times New Roman"/>
                <a:cs typeface="Times New Roman"/>
              </a:rPr>
              <a:t>2	</a:t>
            </a:r>
            <a:r>
              <a:rPr dirty="0" smtClean="0" sz="1200" i="1">
                <a:latin typeface="Times New Roman"/>
                <a:cs typeface="Times New Roman"/>
              </a:rPr>
              <a:t>3	</a:t>
            </a:r>
            <a:r>
              <a:rPr dirty="0" smtClean="0" sz="1200" i="1">
                <a:latin typeface="Times New Roman"/>
                <a:cs typeface="Times New Roman"/>
              </a:rPr>
              <a:t>4	</a:t>
            </a:r>
            <a:r>
              <a:rPr dirty="0" smtClean="0" sz="1200" i="1">
                <a:latin typeface="Times New Roman"/>
                <a:cs typeface="Times New Roman"/>
              </a:rPr>
              <a:t>5 ......................  </a:t>
            </a:r>
            <a:r>
              <a:rPr dirty="0" smtClean="0" sz="1200" spc="-10" i="1">
                <a:latin typeface="Times New Roman"/>
                <a:cs typeface="Times New Roman"/>
              </a:rPr>
              <a:t>k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7222" y="8499344"/>
            <a:ext cx="5487670" cy="11474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5222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Rys 1.7. Cyfrowy </a:t>
            </a:r>
            <a:r>
              <a:rPr dirty="0" smtClean="0" sz="1200" spc="-5">
                <a:latin typeface="Times New Roman"/>
                <a:cs typeface="Times New Roman"/>
              </a:rPr>
              <a:t>zapis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jasnej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kropki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cie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nym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tle.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36"/>
              </a:spcBef>
            </a:pPr>
            <a:endParaRPr sz="600"/>
          </a:p>
          <a:p>
            <a:pPr marL="12700" marR="12700" indent="450215">
              <a:lnSpc>
                <a:spcPts val="138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Cecha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charakteryz</a:t>
            </a:r>
            <a:r>
              <a:rPr dirty="0" smtClean="0" sz="1200" spc="-15">
                <a:latin typeface="Times New Roman"/>
                <a:cs typeface="Times New Roman"/>
              </a:rPr>
              <a:t>u</a:t>
            </a:r>
            <a:r>
              <a:rPr dirty="0" smtClean="0" sz="1200" spc="-10">
                <a:latin typeface="Times New Roman"/>
                <a:cs typeface="Times New Roman"/>
              </a:rPr>
              <a:t>j</a:t>
            </a:r>
            <a:r>
              <a:rPr dirty="0" smtClean="0" sz="1200" spc="-15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cy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obrazy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cyfrowe</a:t>
            </a:r>
            <a:r>
              <a:rPr dirty="0" smtClean="0" sz="1200" spc="-10">
                <a:latin typeface="Times New Roman"/>
                <a:cs typeface="Times New Roman"/>
              </a:rPr>
              <a:t> s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5">
                <a:latin typeface="Times New Roman"/>
                <a:cs typeface="Times New Roman"/>
              </a:rPr>
              <a:t>: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rozdzielcz</a:t>
            </a:r>
            <a:r>
              <a:rPr dirty="0" smtClean="0" sz="1200" spc="-15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ść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geo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etryczna,</a:t>
            </a:r>
            <a:r>
              <a:rPr dirty="0" smtClean="0" sz="1200" spc="-5">
                <a:latin typeface="Times New Roman"/>
                <a:cs typeface="Times New Roman"/>
              </a:rPr>
              <a:t> radio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etryczna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spektralna.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Rozdzielcz</a:t>
            </a:r>
            <a:r>
              <a:rPr dirty="0" smtClean="0" sz="1200" spc="-2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ść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-10">
                <a:latin typeface="Times New Roman"/>
                <a:cs typeface="Times New Roman"/>
              </a:rPr>
              <a:t>eometryczna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charakteryzuje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wielk</a:t>
            </a:r>
            <a:r>
              <a:rPr dirty="0" smtClean="0" sz="1200" spc="-15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ść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naj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niejszego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ele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entu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obrazu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</a:t>
            </a:r>
            <a:r>
              <a:rPr dirty="0" smtClean="0" sz="1200" spc="-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20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sela)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jest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ajc</a:t>
            </a:r>
            <a:r>
              <a:rPr dirty="0" smtClean="0" sz="1200" spc="-15">
                <a:latin typeface="Times New Roman"/>
                <a:cs typeface="Times New Roman"/>
              </a:rPr>
              <a:t>z</a:t>
            </a:r>
            <a:r>
              <a:rPr dirty="0" smtClean="0" sz="1200" spc="-15">
                <a:latin typeface="Times New Roman"/>
                <a:cs typeface="Times New Roman"/>
              </a:rPr>
              <a:t>ę</a:t>
            </a:r>
            <a:r>
              <a:rPr dirty="0" smtClean="0" sz="1200" spc="-5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ciej</a:t>
            </a:r>
            <a:r>
              <a:rPr dirty="0" smtClean="0" sz="1200" spc="-5">
                <a:latin typeface="Times New Roman"/>
                <a:cs typeface="Times New Roman"/>
              </a:rPr>
              <a:t> wyr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ana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li</a:t>
            </a:r>
            <a:r>
              <a:rPr dirty="0" smtClean="0" sz="1200" spc="-15">
                <a:latin typeface="Times New Roman"/>
                <a:cs typeface="Times New Roman"/>
              </a:rPr>
              <a:t>c</a:t>
            </a:r>
            <a:r>
              <a:rPr dirty="0" smtClean="0" sz="1200" spc="-10">
                <a:latin typeface="Times New Roman"/>
                <a:cs typeface="Times New Roman"/>
              </a:rPr>
              <a:t>zb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pikseli</a:t>
            </a:r>
            <a:r>
              <a:rPr dirty="0" smtClean="0" sz="1200" spc="-5">
                <a:latin typeface="Times New Roman"/>
                <a:cs typeface="Times New Roman"/>
              </a:rPr>
              <a:t> przypadaj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cych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jeden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cal</a:t>
            </a:r>
            <a:r>
              <a:rPr dirty="0" smtClean="0" sz="1200" spc="-5">
                <a:latin typeface="Times New Roman"/>
                <a:cs typeface="Times New Roman"/>
              </a:rPr>
              <a:t> (o</a:t>
            </a: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azu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optyczneg</a:t>
            </a:r>
            <a:r>
              <a:rPr dirty="0" smtClean="0" sz="1200" spc="-2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10">
                <a:latin typeface="Times New Roman"/>
                <a:cs typeface="Times New Roman"/>
              </a:rPr>
              <a:t>zapisywa</a:t>
            </a:r>
            <a:r>
              <a:rPr dirty="0" smtClean="0" sz="1200" spc="-20">
                <a:latin typeface="Times New Roman"/>
                <a:cs typeface="Times New Roman"/>
              </a:rPr>
              <a:t>n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skrótem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dpi</a:t>
            </a:r>
            <a:r>
              <a:rPr dirty="0" smtClean="0" sz="1200" spc="-5" i="1">
                <a:latin typeface="Times New Roman"/>
                <a:cs typeface="Times New Roman"/>
              </a:rPr>
              <a:t>  </a:t>
            </a:r>
            <a:r>
              <a:rPr dirty="0" smtClean="0" sz="1200" spc="-5" i="1">
                <a:latin typeface="Times New Roman"/>
                <a:cs typeface="Times New Roman"/>
              </a:rPr>
              <a:t>(</a:t>
            </a:r>
            <a:r>
              <a:rPr dirty="0" smtClean="0" sz="1200" spc="-5">
                <a:latin typeface="Times New Roman"/>
                <a:cs typeface="Times New Roman"/>
              </a:rPr>
              <a:t>ang.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dot</a:t>
            </a:r>
            <a:r>
              <a:rPr dirty="0" smtClean="0" sz="1200" spc="-10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per</a:t>
            </a:r>
            <a:r>
              <a:rPr dirty="0" smtClean="0" sz="1200" spc="0" i="1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inc</a:t>
            </a:r>
            <a:r>
              <a:rPr dirty="0" smtClean="0" sz="1200" spc="-15" i="1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). </a:t>
            </a:r>
            <a:r>
              <a:rPr dirty="0" smtClean="0" sz="1200" spc="-10">
                <a:latin typeface="Times New Roman"/>
                <a:cs typeface="Times New Roman"/>
              </a:rPr>
              <a:t>Rozdzielczo</a:t>
            </a:r>
            <a:r>
              <a:rPr dirty="0" smtClean="0" sz="1200" spc="-5">
                <a:latin typeface="Times New Roman"/>
                <a:cs typeface="Times New Roman"/>
              </a:rPr>
              <a:t>ść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radio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etryczna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chara</a:t>
            </a:r>
            <a:r>
              <a:rPr dirty="0" smtClean="0" sz="1200" spc="-20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teryzuje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licz</a:t>
            </a:r>
            <a:r>
              <a:rPr dirty="0" smtClean="0" sz="1200" spc="-20">
                <a:latin typeface="Times New Roman"/>
                <a:cs typeface="Times New Roman"/>
              </a:rPr>
              <a:t>b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pozio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ów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jasno</a:t>
            </a:r>
            <a:r>
              <a:rPr dirty="0" smtClean="0" sz="1200" spc="-5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ci,</a:t>
            </a:r>
            <a:r>
              <a:rPr dirty="0" smtClean="0" sz="1200" spc="-5">
                <a:latin typeface="Times New Roman"/>
                <a:cs typeface="Times New Roman"/>
              </a:rPr>
              <a:t> w </a:t>
            </a:r>
            <a:r>
              <a:rPr dirty="0" smtClean="0" sz="1200" spc="-5">
                <a:latin typeface="Times New Roman"/>
                <a:cs typeface="Times New Roman"/>
              </a:rPr>
              <a:t>której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324102" y="6363253"/>
          <a:ext cx="1186180" cy="203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5565"/>
                <a:gridCol w="559239"/>
                <a:gridCol w="351375"/>
              </a:tblGrid>
              <a:tr h="227329">
                <a:tc rowSpan="4">
                  <a:txBody>
                    <a:bodyPr/>
                    <a:lstStyle/>
                    <a:p>
                      <a:pPr/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33020">
                        <a:lnSpc>
                          <a:spcPct val="100000"/>
                        </a:lnSpc>
                      </a:pPr>
                      <a:r>
                        <a:rPr dirty="0" smtClean="0" sz="1200" i="1">
                          <a:latin typeface="Times New Roman"/>
                          <a:cs typeface="Times New Roman"/>
                        </a:rPr>
                        <a:t>W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3020">
                        <a:lnSpc>
                          <a:spcPct val="100000"/>
                        </a:lnSpc>
                      </a:pPr>
                      <a:r>
                        <a:rPr dirty="0" smtClean="0" sz="1200" i="1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526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41275">
                        <a:lnSpc>
                          <a:spcPct val="100000"/>
                        </a:lnSpc>
                      </a:pPr>
                      <a:r>
                        <a:rPr dirty="0" smtClean="0" sz="1200" i="1">
                          <a:latin typeface="Times New Roman"/>
                          <a:cs typeface="Times New Roman"/>
                        </a:rPr>
                        <a:t>i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3020">
                        <a:lnSpc>
                          <a:spcPct val="100000"/>
                        </a:lnSpc>
                      </a:pPr>
                      <a:r>
                        <a:rPr dirty="0" smtClean="0" sz="1200" i="1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526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16510">
                        <a:lnSpc>
                          <a:spcPct val="100000"/>
                        </a:lnSpc>
                      </a:pPr>
                      <a:r>
                        <a:rPr dirty="0" smtClean="0" sz="1200" i="1">
                          <a:latin typeface="Times New Roman"/>
                          <a:cs typeface="Times New Roman"/>
                        </a:rPr>
                        <a:t>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3655">
                        <a:lnSpc>
                          <a:spcPct val="100000"/>
                        </a:lnSpc>
                      </a:pPr>
                      <a:r>
                        <a:rPr dirty="0" smtClean="0" sz="1200" i="1"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5259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24765">
                        <a:lnSpc>
                          <a:spcPct val="100000"/>
                        </a:lnSpc>
                      </a:pPr>
                      <a:r>
                        <a:rPr dirty="0" smtClean="0" sz="1200" i="1">
                          <a:latin typeface="Times New Roman"/>
                          <a:cs typeface="Times New Roman"/>
                        </a:rPr>
                        <a:t>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32410">
                        <a:lnSpc>
                          <a:spcPct val="100000"/>
                        </a:lnSpc>
                      </a:pPr>
                      <a:r>
                        <a:rPr dirty="0" smtClean="0" sz="1200" i="1">
                          <a:latin typeface="Times New Roman"/>
                          <a:cs typeface="Times New Roman"/>
                        </a:rPr>
                        <a:t>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5260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1200" i="1">
                          <a:latin typeface="Times New Roman"/>
                          <a:cs typeface="Times New Roman"/>
                        </a:rPr>
                        <a:t>`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24765">
                        <a:lnSpc>
                          <a:spcPct val="100000"/>
                        </a:lnSpc>
                      </a:pPr>
                      <a:r>
                        <a:rPr dirty="0" smtClean="0" sz="1200" i="1">
                          <a:latin typeface="Times New Roman"/>
                          <a:cs typeface="Times New Roman"/>
                        </a:rPr>
                        <a:t>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3020">
                        <a:lnSpc>
                          <a:spcPct val="100000"/>
                        </a:lnSpc>
                      </a:pPr>
                      <a:r>
                        <a:rPr dirty="0" smtClean="0" sz="1200" i="1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5259">
                <a:tc>
                  <a:txBody>
                    <a:bodyPr/>
                    <a:lstStyle/>
                    <a:p>
                      <a:pPr/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24765">
                        <a:lnSpc>
                          <a:spcPct val="100000"/>
                        </a:lnSpc>
                      </a:pPr>
                      <a:r>
                        <a:rPr dirty="0" smtClean="0" sz="1200" i="1">
                          <a:latin typeface="Times New Roman"/>
                          <a:cs typeface="Times New Roman"/>
                        </a:rPr>
                        <a:t>z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3020">
                        <a:lnSpc>
                          <a:spcPct val="100000"/>
                        </a:lnSpc>
                      </a:pPr>
                      <a:r>
                        <a:rPr dirty="0" smtClean="0" sz="1200" i="1">
                          <a:latin typeface="Times New Roman"/>
                          <a:cs typeface="Times New Roman"/>
                        </a:rPr>
                        <a:t>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5260">
                <a:tc>
                  <a:txBody>
                    <a:bodyPr/>
                    <a:lstStyle/>
                    <a:p>
                      <a:pPr/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16510">
                        <a:lnSpc>
                          <a:spcPct val="100000"/>
                        </a:lnSpc>
                      </a:pPr>
                      <a:r>
                        <a:rPr dirty="0" smtClean="0" sz="1200" i="1">
                          <a:latin typeface="Times New Roman"/>
                          <a:cs typeface="Times New Roman"/>
                        </a:rPr>
                        <a:t>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3020">
                        <a:lnSpc>
                          <a:spcPct val="100000"/>
                        </a:lnSpc>
                      </a:pPr>
                      <a:r>
                        <a:rPr dirty="0" smtClean="0" sz="1200" i="1">
                          <a:latin typeface="Times New Roman"/>
                          <a:cs typeface="Times New Roman"/>
                        </a:rPr>
                        <a:t>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5260">
                <a:tc gridSpan="2" rowSpan="4">
                  <a:txBody>
                    <a:bodyPr/>
                    <a:lstStyle/>
                    <a:p>
                      <a:pPr/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rowSpan="4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3020">
                        <a:lnSpc>
                          <a:spcPct val="100000"/>
                        </a:lnSpc>
                      </a:pPr>
                      <a:r>
                        <a:rPr dirty="0" smtClean="0" sz="1200" i="1">
                          <a:latin typeface="Times New Roman"/>
                          <a:cs typeface="Times New Roman"/>
                        </a:rPr>
                        <a:t>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5260"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5400">
                        <a:lnSpc>
                          <a:spcPct val="100000"/>
                        </a:lnSpc>
                      </a:pPr>
                      <a:r>
                        <a:rPr dirty="0" smtClean="0" sz="1200" i="1">
                          <a:latin typeface="Times New Roman"/>
                          <a:cs typeface="Times New Roman"/>
                        </a:rPr>
                        <a:t>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5260"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3020">
                        <a:lnSpc>
                          <a:spcPct val="100000"/>
                        </a:lnSpc>
                      </a:pPr>
                      <a:r>
                        <a:rPr dirty="0" smtClean="0" sz="1200" i="1">
                          <a:latin typeface="Times New Roman"/>
                          <a:cs typeface="Times New Roman"/>
                        </a:rPr>
                        <a:t>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27329"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5400">
                        <a:lnSpc>
                          <a:spcPct val="100000"/>
                        </a:lnSpc>
                      </a:pPr>
                      <a:r>
                        <a:rPr dirty="0" smtClean="0" sz="1200" i="1">
                          <a:latin typeface="Times New Roman"/>
                          <a:cs typeface="Times New Roman"/>
                        </a:rPr>
                        <a:t>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703702" y="6371209"/>
          <a:ext cx="2156841" cy="198551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0791"/>
                <a:gridCol w="241553"/>
                <a:gridCol w="241554"/>
                <a:gridCol w="240791"/>
                <a:gridCol w="241554"/>
                <a:gridCol w="774953"/>
                <a:gridCol w="164591"/>
              </a:tblGrid>
              <a:tr h="181356"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27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54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27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..................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117"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55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54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..................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1356"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15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27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54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56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27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15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..................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1355"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14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27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51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56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27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16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..................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1356"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49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51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..................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117"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..................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4449"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2">
                  <a:txBody>
                    <a:bodyPr/>
                    <a:lstStyle/>
                    <a:p>
                      <a:pPr marL="4127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127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..................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175259"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4127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..................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75259"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4127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4127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..................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72166"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27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27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..................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1356"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222" y="899918"/>
            <a:ext cx="5788025" cy="4639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38100" indent="0">
              <a:lnSpc>
                <a:spcPts val="138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zapisywany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jest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obraz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cyfrowy.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Najc</a:t>
            </a:r>
            <a:r>
              <a:rPr dirty="0" smtClean="0" sz="1200" spc="-15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ęś</a:t>
            </a:r>
            <a:r>
              <a:rPr dirty="0" smtClean="0" sz="1200" spc="-5">
                <a:latin typeface="Times New Roman"/>
                <a:cs typeface="Times New Roman"/>
              </a:rPr>
              <a:t>ciej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obraz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zapisywany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jest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na</a:t>
            </a:r>
            <a:r>
              <a:rPr dirty="0" smtClean="0" sz="1200" spc="-10">
                <a:latin typeface="Times New Roman"/>
                <a:cs typeface="Times New Roman"/>
              </a:rPr>
              <a:t> 256 </a:t>
            </a:r>
            <a:r>
              <a:rPr dirty="0" smtClean="0" sz="1200" spc="-10">
                <a:latin typeface="Times New Roman"/>
                <a:cs typeface="Times New Roman"/>
              </a:rPr>
              <a:t>pozio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ach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jasn</a:t>
            </a:r>
            <a:r>
              <a:rPr dirty="0" smtClean="0" sz="1200" spc="-1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ś</a:t>
            </a:r>
            <a:r>
              <a:rPr dirty="0" smtClean="0" sz="1200" spc="-10">
                <a:latin typeface="Times New Roman"/>
                <a:cs typeface="Times New Roman"/>
              </a:rPr>
              <a:t>ci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co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pozwala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zapisanie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warto</a:t>
            </a:r>
            <a:r>
              <a:rPr dirty="0" smtClean="0" sz="1200" spc="-10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ci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ksela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je</a:t>
            </a:r>
            <a:r>
              <a:rPr dirty="0" smtClean="0" sz="1200" spc="-2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10">
                <a:latin typeface="Times New Roman"/>
                <a:cs typeface="Times New Roman"/>
              </a:rPr>
              <a:t>ym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bajcie.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Nato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iast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rozdzielcz</a:t>
            </a:r>
            <a:r>
              <a:rPr dirty="0" smtClean="0" sz="1200" spc="-2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ść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spektralna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</a:t>
            </a:r>
            <a:r>
              <a:rPr dirty="0" smtClean="0" sz="1200" spc="-10">
                <a:latin typeface="Times New Roman"/>
                <a:cs typeface="Times New Roman"/>
              </a:rPr>
              <a:t>odaje</a:t>
            </a:r>
            <a:r>
              <a:rPr dirty="0" smtClean="0" sz="1200" spc="-10">
                <a:latin typeface="Times New Roman"/>
                <a:cs typeface="Times New Roman"/>
              </a:rPr>
              <a:t> w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ja</a:t>
            </a:r>
            <a:r>
              <a:rPr dirty="0" smtClean="0" sz="1200" spc="-20">
                <a:latin typeface="Times New Roman"/>
                <a:cs typeface="Times New Roman"/>
              </a:rPr>
              <a:t>k</a:t>
            </a:r>
            <a:r>
              <a:rPr dirty="0" smtClean="0" sz="1200" spc="-10">
                <a:latin typeface="Times New Roman"/>
                <a:cs typeface="Times New Roman"/>
              </a:rPr>
              <a:t>im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zakresie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ekt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um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pro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ieniowania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elektro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agnetycznego</a:t>
            </a:r>
            <a:r>
              <a:rPr dirty="0" smtClean="0" sz="1200" spc="-5">
                <a:latin typeface="Times New Roman"/>
                <a:cs typeface="Times New Roman"/>
              </a:rPr>
              <a:t> rejestrowany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jest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obraz.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49"/>
              </a:spcBef>
            </a:pPr>
            <a:endParaRPr sz="550"/>
          </a:p>
          <a:p>
            <a:pPr marL="12700" marR="44450" indent="450215">
              <a:lnSpc>
                <a:spcPts val="138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Obrazy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cyfrowe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g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by</a:t>
            </a:r>
            <a:r>
              <a:rPr dirty="0" smtClean="0" sz="1200" spc="-10">
                <a:latin typeface="Times New Roman"/>
                <a:cs typeface="Times New Roman"/>
              </a:rPr>
              <a:t>ć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zapisywane</a:t>
            </a:r>
            <a:r>
              <a:rPr dirty="0" smtClean="0" sz="1200" spc="-10">
                <a:latin typeface="Times New Roman"/>
                <a:cs typeface="Times New Roman"/>
              </a:rPr>
              <a:t> w r</a:t>
            </a:r>
            <a:r>
              <a:rPr dirty="0" smtClean="0" sz="1200" spc="-5">
                <a:latin typeface="Times New Roman"/>
                <a:cs typeface="Times New Roman"/>
              </a:rPr>
              <a:t>ó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ny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sposób,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nie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niestety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jednego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standard</a:t>
            </a:r>
            <a:r>
              <a:rPr dirty="0" smtClean="0" sz="1200" spc="-10">
                <a:latin typeface="Times New Roman"/>
                <a:cs typeface="Times New Roman"/>
              </a:rPr>
              <a:t>u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zapis</a:t>
            </a:r>
            <a:r>
              <a:rPr dirty="0" smtClean="0" sz="1200" spc="-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obrazó</a:t>
            </a:r>
            <a:r>
              <a:rPr dirty="0" smtClean="0" sz="1200" spc="-10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c</a:t>
            </a:r>
            <a:r>
              <a:rPr dirty="0" smtClean="0" sz="1200" spc="-10">
                <a:latin typeface="Times New Roman"/>
                <a:cs typeface="Times New Roman"/>
              </a:rPr>
              <a:t>y</a:t>
            </a:r>
            <a:r>
              <a:rPr dirty="0" smtClean="0" sz="1200" spc="-10">
                <a:latin typeface="Times New Roman"/>
                <a:cs typeface="Times New Roman"/>
              </a:rPr>
              <a:t>frowy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h. </a:t>
            </a:r>
            <a:r>
              <a:rPr dirty="0" smtClean="0" sz="1200" spc="-5">
                <a:latin typeface="Times New Roman"/>
                <a:cs typeface="Times New Roman"/>
              </a:rPr>
              <a:t>Najbardziej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rozpowsze</a:t>
            </a:r>
            <a:r>
              <a:rPr dirty="0" smtClean="0" sz="1200" spc="-15">
                <a:latin typeface="Times New Roman"/>
                <a:cs typeface="Times New Roman"/>
              </a:rPr>
              <a:t>c</a:t>
            </a:r>
            <a:r>
              <a:rPr dirty="0" smtClean="0" sz="1200" spc="-10">
                <a:latin typeface="Times New Roman"/>
                <a:cs typeface="Times New Roman"/>
              </a:rPr>
              <a:t>hniony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jest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for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at</a:t>
            </a:r>
            <a:r>
              <a:rPr dirty="0" smtClean="0" sz="1200" spc="-5">
                <a:latin typeface="Times New Roman"/>
                <a:cs typeface="Times New Roman"/>
              </a:rPr>
              <a:t> TIFF, </a:t>
            </a:r>
            <a:r>
              <a:rPr dirty="0" smtClean="0" sz="1200" spc="-5">
                <a:latin typeface="Times New Roman"/>
                <a:cs typeface="Times New Roman"/>
              </a:rPr>
              <a:t>który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wys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5">
                <a:latin typeface="Times New Roman"/>
                <a:cs typeface="Times New Roman"/>
              </a:rPr>
              <a:t>puje</a:t>
            </a:r>
            <a:r>
              <a:rPr dirty="0" smtClean="0" sz="1200" spc="-5">
                <a:latin typeface="Times New Roman"/>
                <a:cs typeface="Times New Roman"/>
              </a:rPr>
              <a:t> w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kilku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wersjach.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wzg</a:t>
            </a:r>
            <a:r>
              <a:rPr dirty="0" smtClean="0" sz="1200" spc="-10">
                <a:latin typeface="Times New Roman"/>
                <a:cs typeface="Times New Roman"/>
              </a:rPr>
              <a:t>l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du </a:t>
            </a:r>
            <a:r>
              <a:rPr dirty="0" smtClean="0" sz="1200" spc="-10">
                <a:latin typeface="Times New Roman"/>
                <a:cs typeface="Times New Roman"/>
              </a:rPr>
              <a:t>na</a:t>
            </a:r>
            <a:r>
              <a:rPr dirty="0" smtClean="0" sz="1200" spc="-10">
                <a:latin typeface="Times New Roman"/>
                <a:cs typeface="Times New Roman"/>
              </a:rPr>
              <a:t> du</a:t>
            </a:r>
            <a:r>
              <a:rPr dirty="0" smtClean="0" sz="1200" spc="-10">
                <a:latin typeface="Times New Roman"/>
                <a:cs typeface="Times New Roman"/>
              </a:rPr>
              <a:t>żą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obj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5">
                <a:latin typeface="Times New Roman"/>
                <a:cs typeface="Times New Roman"/>
              </a:rPr>
              <a:t>to</a:t>
            </a:r>
            <a:r>
              <a:rPr dirty="0" smtClean="0" sz="1200" spc="-10">
                <a:latin typeface="Times New Roman"/>
                <a:cs typeface="Times New Roman"/>
              </a:rPr>
              <a:t>ś</a:t>
            </a:r>
            <a:r>
              <a:rPr dirty="0" smtClean="0" sz="1200" spc="-10">
                <a:latin typeface="Times New Roman"/>
                <a:cs typeface="Times New Roman"/>
              </a:rPr>
              <a:t>ć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obrazó</a:t>
            </a:r>
            <a:r>
              <a:rPr dirty="0" smtClean="0" sz="1200" spc="-1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cyfrowych</a:t>
            </a:r>
            <a:r>
              <a:rPr dirty="0" smtClean="0" sz="1200" spc="-5">
                <a:latin typeface="Times New Roman"/>
                <a:cs typeface="Times New Roman"/>
              </a:rPr>
              <a:t>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dl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 u</a:t>
            </a:r>
            <a:r>
              <a:rPr dirty="0" smtClean="0" sz="1200" spc="-10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atwienia</a:t>
            </a:r>
            <a:r>
              <a:rPr dirty="0" smtClean="0" sz="1200" spc="-5">
                <a:latin typeface="Times New Roman"/>
                <a:cs typeface="Times New Roman"/>
              </a:rPr>
              <a:t> ich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przechowywania,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opracowano</a:t>
            </a:r>
            <a:r>
              <a:rPr dirty="0" smtClean="0" sz="1200" spc="-10">
                <a:latin typeface="Times New Roman"/>
                <a:cs typeface="Times New Roman"/>
              </a:rPr>
              <a:t> r</a:t>
            </a:r>
            <a:r>
              <a:rPr dirty="0" smtClean="0" sz="1200" spc="-10">
                <a:latin typeface="Times New Roman"/>
                <a:cs typeface="Times New Roman"/>
              </a:rPr>
              <a:t>ó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ne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etody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ko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resji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obrazów.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Metody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ko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resji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na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podziel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ć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bezstratne</a:t>
            </a:r>
            <a:r>
              <a:rPr dirty="0" smtClean="0" sz="1200" spc="-5">
                <a:latin typeface="Times New Roman"/>
                <a:cs typeface="Times New Roman"/>
              </a:rPr>
              <a:t> ( po </a:t>
            </a:r>
            <a:r>
              <a:rPr dirty="0" smtClean="0" sz="1200" spc="-10">
                <a:latin typeface="Times New Roman"/>
                <a:cs typeface="Times New Roman"/>
              </a:rPr>
              <a:t>deko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presji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jak</a:t>
            </a:r>
            <a:r>
              <a:rPr dirty="0" smtClean="0" sz="1200" spc="-2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ść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obrazu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nie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ulega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deg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ada</a:t>
            </a:r>
            <a:r>
              <a:rPr dirty="0" smtClean="0" sz="1200" spc="-1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ji)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str</a:t>
            </a:r>
            <a:r>
              <a:rPr dirty="0" smtClean="0" sz="1200" spc="-1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tne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np. JPEG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(bardziej</a:t>
            </a:r>
            <a:r>
              <a:rPr dirty="0" smtClean="0" sz="1200" spc="-5">
                <a:latin typeface="Times New Roman"/>
                <a:cs typeface="Times New Roman"/>
              </a:rPr>
              <a:t> wy</a:t>
            </a:r>
            <a:r>
              <a:rPr dirty="0" smtClean="0" sz="1200" spc="-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ajne,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lecz</a:t>
            </a:r>
            <a:r>
              <a:rPr dirty="0" smtClean="0" sz="1200" spc="-5">
                <a:latin typeface="Times New Roman"/>
                <a:cs typeface="Times New Roman"/>
              </a:rPr>
              <a:t> p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wodu</a:t>
            </a:r>
            <a:r>
              <a:rPr dirty="0" smtClean="0" sz="1200" spc="-5">
                <a:latin typeface="Times New Roman"/>
                <a:cs typeface="Times New Roman"/>
              </a:rPr>
              <a:t>j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5">
                <a:latin typeface="Times New Roman"/>
                <a:cs typeface="Times New Roman"/>
              </a:rPr>
              <a:t>c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obn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5">
                <a:latin typeface="Times New Roman"/>
                <a:cs typeface="Times New Roman"/>
              </a:rPr>
              <a:t>enie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jak</a:t>
            </a:r>
            <a:r>
              <a:rPr dirty="0" smtClean="0" sz="1200" spc="-2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ci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obrazu</a:t>
            </a:r>
            <a:r>
              <a:rPr dirty="0" smtClean="0" sz="1200" spc="-10">
                <a:latin typeface="Times New Roman"/>
                <a:cs typeface="Times New Roman"/>
              </a:rPr>
              <a:t> po </a:t>
            </a:r>
            <a:r>
              <a:rPr dirty="0" smtClean="0" sz="1200" spc="-5">
                <a:latin typeface="Times New Roman"/>
                <a:cs typeface="Times New Roman"/>
              </a:rPr>
              <a:t>jego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dekompresji).</a:t>
            </a:r>
            <a:endParaRPr sz="1200">
              <a:latin typeface="Times New Roman"/>
              <a:cs typeface="Times New Roman"/>
            </a:endParaRPr>
          </a:p>
          <a:p>
            <a:pPr algn="just" marL="12700" marR="12700" indent="457200">
              <a:lnSpc>
                <a:spcPts val="1380"/>
              </a:lnSpc>
            </a:pPr>
            <a:r>
              <a:rPr dirty="0" smtClean="0" sz="1200">
                <a:latin typeface="Times New Roman"/>
                <a:cs typeface="Times New Roman"/>
              </a:rPr>
              <a:t>O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dyn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icznym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rozwoju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technik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cyfrowych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zadecydowa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y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ich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li</a:t>
            </a:r>
            <a:r>
              <a:rPr dirty="0" smtClean="0" sz="1200" spc="-15">
                <a:latin typeface="Times New Roman"/>
                <a:cs typeface="Times New Roman"/>
              </a:rPr>
              <a:t>c</a:t>
            </a:r>
            <a:r>
              <a:rPr dirty="0" smtClean="0" sz="1200" spc="-10">
                <a:latin typeface="Times New Roman"/>
                <a:cs typeface="Times New Roman"/>
              </a:rPr>
              <a:t>zne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zalety.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Obrazy</a:t>
            </a:r>
            <a:r>
              <a:rPr dirty="0" smtClean="0" sz="1200" spc="-10">
                <a:latin typeface="Times New Roman"/>
                <a:cs typeface="Times New Roman"/>
              </a:rPr>
              <a:t> cyfrowe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um</a:t>
            </a:r>
            <a:r>
              <a:rPr dirty="0" smtClean="0" sz="1200" spc="-15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5">
                <a:latin typeface="Times New Roman"/>
                <a:cs typeface="Times New Roman"/>
              </a:rPr>
              <a:t>liwi</a:t>
            </a:r>
            <a:r>
              <a:rPr dirty="0" smtClean="0" sz="1200" spc="-1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j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auto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atyzac</a:t>
            </a:r>
            <a:r>
              <a:rPr dirty="0" smtClean="0" sz="1200" spc="-15">
                <a:latin typeface="Times New Roman"/>
                <a:cs typeface="Times New Roman"/>
              </a:rPr>
              <a:t>j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iarów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zdj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5">
                <a:latin typeface="Times New Roman"/>
                <a:cs typeface="Times New Roman"/>
              </a:rPr>
              <a:t>ciach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(w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przypadku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fotogra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etrii</a:t>
            </a:r>
            <a:r>
              <a:rPr dirty="0" smtClean="0" sz="1200" spc="-10">
                <a:latin typeface="Times New Roman"/>
                <a:cs typeface="Times New Roman"/>
              </a:rPr>
              <a:t> analogowej</a:t>
            </a:r>
            <a:r>
              <a:rPr dirty="0" smtClean="0" sz="1200" spc="-10">
                <a:latin typeface="Times New Roman"/>
                <a:cs typeface="Times New Roman"/>
              </a:rPr>
              <a:t>  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iar</a:t>
            </a:r>
            <a:r>
              <a:rPr dirty="0" smtClean="0" sz="1200" spc="-5">
                <a:latin typeface="Times New Roman"/>
                <a:cs typeface="Times New Roman"/>
              </a:rPr>
              <a:t>  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wykonuje</a:t>
            </a:r>
            <a:r>
              <a:rPr dirty="0" smtClean="0" sz="1200" spc="-10">
                <a:latin typeface="Times New Roman"/>
                <a:cs typeface="Times New Roman"/>
              </a:rPr>
              <a:t>  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  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„r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5">
                <a:latin typeface="Times New Roman"/>
                <a:cs typeface="Times New Roman"/>
              </a:rPr>
              <a:t>czn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e”)</a:t>
            </a:r>
            <a:r>
              <a:rPr dirty="0" smtClean="0" sz="1200" spc="-5">
                <a:latin typeface="Times New Roman"/>
                <a:cs typeface="Times New Roman"/>
              </a:rPr>
              <a:t>.</a:t>
            </a:r>
            <a:r>
              <a:rPr dirty="0" smtClean="0" sz="1200" spc="-5">
                <a:latin typeface="Times New Roman"/>
                <a:cs typeface="Times New Roman"/>
              </a:rPr>
              <a:t>  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Mo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liw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ść</a:t>
            </a:r>
            <a:r>
              <a:rPr dirty="0" smtClean="0" sz="1200" spc="-5">
                <a:latin typeface="Times New Roman"/>
                <a:cs typeface="Times New Roman"/>
              </a:rPr>
              <a:t>  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tele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etrycznego</a:t>
            </a:r>
            <a:r>
              <a:rPr dirty="0" smtClean="0" sz="1200" spc="-10">
                <a:latin typeface="Times New Roman"/>
                <a:cs typeface="Times New Roman"/>
              </a:rPr>
              <a:t>  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przes</a:t>
            </a:r>
            <a:r>
              <a:rPr dirty="0" smtClean="0" sz="1200" spc="-15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2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ia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obrazó</a:t>
            </a:r>
            <a:r>
              <a:rPr dirty="0" smtClean="0" sz="1200" spc="-1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zadecydow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 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ich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wykorzystaniu</a:t>
            </a:r>
            <a:r>
              <a:rPr dirty="0" smtClean="0" sz="1200" spc="-10">
                <a:latin typeface="Times New Roman"/>
                <a:cs typeface="Times New Roman"/>
              </a:rPr>
              <a:t>   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 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teled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tekcji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satelitar</a:t>
            </a:r>
            <a:r>
              <a:rPr dirty="0" smtClean="0" sz="1200" spc="-2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ej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Inne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korz</a:t>
            </a:r>
            <a:r>
              <a:rPr dirty="0" smtClean="0" sz="1200" spc="-1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ś</a:t>
            </a:r>
            <a:r>
              <a:rPr dirty="0" smtClean="0" sz="1200" spc="-10">
                <a:latin typeface="Times New Roman"/>
                <a:cs typeface="Times New Roman"/>
              </a:rPr>
              <a:t>ci</a:t>
            </a:r>
            <a:r>
              <a:rPr dirty="0" smtClean="0" sz="1200" spc="-15">
                <a:latin typeface="Times New Roman"/>
                <a:cs typeface="Times New Roman"/>
              </a:rPr>
              <a:t> zw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zane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cyfro</a:t>
            </a:r>
            <a:r>
              <a:rPr dirty="0" smtClean="0" sz="1200" spc="-1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reje</a:t>
            </a:r>
            <a:r>
              <a:rPr dirty="0" smtClean="0" sz="1200" spc="-15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tra</a:t>
            </a:r>
            <a:r>
              <a:rPr dirty="0" smtClean="0" sz="1200" spc="-1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j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obrazó</a:t>
            </a:r>
            <a:r>
              <a:rPr dirty="0" smtClean="0" sz="1200" spc="-1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to: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45"/>
              </a:lnSpc>
              <a:buFont typeface="Times New Roman"/>
              <a:buChar char="-"/>
              <a:tabLst>
                <a:tab pos="469265" algn="l"/>
              </a:tabLst>
            </a:pPr>
            <a:r>
              <a:rPr dirty="0" smtClean="0" sz="1200" spc="-15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no</a:t>
            </a:r>
            <a:r>
              <a:rPr dirty="0" smtClean="0" sz="1200" spc="-5">
                <a:latin typeface="Times New Roman"/>
                <a:cs typeface="Times New Roman"/>
              </a:rPr>
              <a:t>ść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pozyskiwania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zobrazowa</a:t>
            </a:r>
            <a:r>
              <a:rPr dirty="0" smtClean="0" sz="1200" spc="-10">
                <a:latin typeface="Times New Roman"/>
                <a:cs typeface="Times New Roman"/>
              </a:rPr>
              <a:t>ń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wielospektralnych,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80"/>
              </a:lnSpc>
              <a:buFont typeface="Times New Roman"/>
              <a:buChar char="-"/>
              <a:tabLst>
                <a:tab pos="469265" algn="l"/>
              </a:tabLst>
            </a:pPr>
            <a:r>
              <a:rPr dirty="0" smtClean="0" sz="1200" spc="-5">
                <a:latin typeface="Times New Roman"/>
                <a:cs typeface="Times New Roman"/>
              </a:rPr>
              <a:t>szerokie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liwo</a:t>
            </a:r>
            <a:r>
              <a:rPr dirty="0" smtClean="0" sz="1200" spc="-10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ci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przetwarza</a:t>
            </a:r>
            <a:r>
              <a:rPr dirty="0" smtClean="0" sz="1200" spc="-2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ia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b</a:t>
            </a:r>
            <a:r>
              <a:rPr dirty="0" smtClean="0" sz="1200" spc="-10">
                <a:latin typeface="Times New Roman"/>
                <a:cs typeface="Times New Roman"/>
              </a:rPr>
              <a:t>razów</a:t>
            </a:r>
            <a:r>
              <a:rPr dirty="0" smtClean="0" sz="1200" spc="-10">
                <a:latin typeface="Times New Roman"/>
                <a:cs typeface="Times New Roman"/>
              </a:rPr>
              <a:t> (ró</a:t>
            </a:r>
            <a:r>
              <a:rPr dirty="0" smtClean="0" sz="1200" spc="-10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ie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w </a:t>
            </a:r>
            <a:r>
              <a:rPr dirty="0" smtClean="0" sz="1200" spc="-10">
                <a:latin typeface="Times New Roman"/>
                <a:cs typeface="Times New Roman"/>
              </a:rPr>
              <a:t>cza</a:t>
            </a:r>
            <a:r>
              <a:rPr dirty="0" smtClean="0" sz="1200" spc="-15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rzeczywisty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),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80"/>
              </a:lnSpc>
              <a:buFont typeface="Times New Roman"/>
              <a:buChar char="-"/>
              <a:tabLst>
                <a:tab pos="469265" algn="l"/>
              </a:tabLst>
            </a:pPr>
            <a:r>
              <a:rPr dirty="0" smtClean="0" sz="1200" spc="-10">
                <a:latin typeface="Times New Roman"/>
                <a:cs typeface="Times New Roman"/>
              </a:rPr>
              <a:t>wyeli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inowanie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kos</a:t>
            </a:r>
            <a:r>
              <a:rPr dirty="0" smtClean="0" sz="1200" spc="-5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-10">
                <a:latin typeface="Times New Roman"/>
                <a:cs typeface="Times New Roman"/>
              </a:rPr>
              <a:t>ó</a:t>
            </a:r>
            <a:r>
              <a:rPr dirty="0" smtClean="0" sz="1200" spc="0">
                <a:latin typeface="Times New Roman"/>
                <a:cs typeface="Times New Roman"/>
              </a:rPr>
              <a:t>w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ateri</a:t>
            </a:r>
            <a:r>
              <a:rPr dirty="0" smtClean="0" sz="1200" spc="-1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ów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obróbki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fotoche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icznej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zd</a:t>
            </a:r>
            <a:r>
              <a:rPr dirty="0" smtClean="0" sz="1200" spc="-10">
                <a:latin typeface="Times New Roman"/>
                <a:cs typeface="Times New Roman"/>
              </a:rPr>
              <a:t>j</a:t>
            </a:r>
            <a:r>
              <a:rPr dirty="0" smtClean="0" sz="1200" spc="-10">
                <a:latin typeface="Times New Roman"/>
                <a:cs typeface="Times New Roman"/>
              </a:rPr>
              <a:t>ęć</a:t>
            </a:r>
            <a:r>
              <a:rPr dirty="0" smtClean="0" sz="1200" spc="-1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12700" marR="13970" indent="0">
              <a:lnSpc>
                <a:spcPts val="1380"/>
              </a:lnSpc>
              <a:spcBef>
                <a:spcPts val="30"/>
              </a:spcBef>
            </a:pPr>
            <a:r>
              <a:rPr dirty="0" smtClean="0" sz="1200" spc="-10">
                <a:latin typeface="Times New Roman"/>
                <a:cs typeface="Times New Roman"/>
              </a:rPr>
              <a:t>Nie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etryczne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ka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ry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cyfrowe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j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przewa</a:t>
            </a:r>
            <a:r>
              <a:rPr dirty="0" smtClean="0" sz="1200" spc="-20">
                <a:latin typeface="Times New Roman"/>
                <a:cs typeface="Times New Roman"/>
              </a:rPr>
              <a:t>g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nad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odpowiednika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analogowy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dzi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ki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askiej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sta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ej)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atrycy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reje</a:t>
            </a:r>
            <a:r>
              <a:rPr dirty="0" smtClean="0" sz="1200" spc="-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u</a:t>
            </a:r>
            <a:r>
              <a:rPr dirty="0" smtClean="0" sz="1200" spc="-10">
                <a:latin typeface="Times New Roman"/>
                <a:cs typeface="Times New Roman"/>
              </a:rPr>
              <a:t>j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5">
                <a:latin typeface="Times New Roman"/>
                <a:cs typeface="Times New Roman"/>
              </a:rPr>
              <a:t>cej,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wobec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</a:t>
            </a:r>
            <a:r>
              <a:rPr dirty="0" smtClean="0" sz="1200" spc="-10">
                <a:latin typeface="Times New Roman"/>
                <a:cs typeface="Times New Roman"/>
              </a:rPr>
              <a:t>ł</a:t>
            </a:r>
            <a:r>
              <a:rPr dirty="0" smtClean="0" sz="1200" spc="-15">
                <a:latin typeface="Times New Roman"/>
                <a:cs typeface="Times New Roman"/>
              </a:rPr>
              <a:t>ab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wyp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aszczanej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ony </a:t>
            </a:r>
            <a:r>
              <a:rPr dirty="0" smtClean="0" sz="1200" spc="-5">
                <a:latin typeface="Times New Roman"/>
                <a:cs typeface="Times New Roman"/>
              </a:rPr>
              <a:t>fil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owej.</a:t>
            </a:r>
            <a:endParaRPr sz="1200">
              <a:latin typeface="Times New Roman"/>
              <a:cs typeface="Times New Roman"/>
            </a:endParaRPr>
          </a:p>
          <a:p>
            <a:pPr marL="12700" marR="40640" indent="0">
              <a:lnSpc>
                <a:spcPts val="138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ia</a:t>
            </a:r>
            <a:r>
              <a:rPr dirty="0" smtClean="0" sz="1200" spc="-5">
                <a:latin typeface="Times New Roman"/>
                <a:cs typeface="Times New Roman"/>
              </a:rPr>
              <a:t>ry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g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by</a:t>
            </a:r>
            <a:r>
              <a:rPr dirty="0" smtClean="0" sz="1200" spc="-10">
                <a:latin typeface="Times New Roman"/>
                <a:cs typeface="Times New Roman"/>
              </a:rPr>
              <a:t>ć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wykonywane w </a:t>
            </a:r>
            <a:r>
              <a:rPr dirty="0" smtClean="0" sz="1200" spc="-5">
                <a:latin typeface="Times New Roman"/>
                <a:cs typeface="Times New Roman"/>
              </a:rPr>
              <a:t>trybie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o</a:t>
            </a:r>
            <a:r>
              <a:rPr dirty="0" smtClean="0" sz="1200" spc="0" i="1">
                <a:latin typeface="Times New Roman"/>
                <a:cs typeface="Times New Roman"/>
              </a:rPr>
              <a:t>n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-10" i="1">
                <a:latin typeface="Times New Roman"/>
                <a:cs typeface="Times New Roman"/>
              </a:rPr>
              <a:t>lin</a:t>
            </a:r>
            <a:r>
              <a:rPr dirty="0" smtClean="0" sz="1200" spc="-10" i="1">
                <a:latin typeface="Times New Roman"/>
                <a:cs typeface="Times New Roman"/>
              </a:rPr>
              <a:t>e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lub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nawet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czasie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rzeczywistym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(RTP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ang.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real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ti</a:t>
            </a:r>
            <a:r>
              <a:rPr dirty="0" smtClean="0" sz="1200" spc="-20" i="1">
                <a:latin typeface="Times New Roman"/>
                <a:cs typeface="Times New Roman"/>
              </a:rPr>
              <a:t>m</a:t>
            </a:r>
            <a:r>
              <a:rPr dirty="0" smtClean="0" sz="1200" spc="-10" i="1">
                <a:latin typeface="Times New Roman"/>
                <a:cs typeface="Times New Roman"/>
              </a:rPr>
              <a:t>e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photogrammetry</a:t>
            </a:r>
            <a:r>
              <a:rPr dirty="0" smtClean="0" sz="1200" spc="0">
                <a:latin typeface="Times New Roman"/>
                <a:cs typeface="Times New Roman"/>
              </a:rPr>
              <a:t>). </a:t>
            </a:r>
            <a:r>
              <a:rPr dirty="0" smtClean="0" sz="1200" spc="-10">
                <a:latin typeface="Times New Roman"/>
                <a:cs typeface="Times New Roman"/>
              </a:rPr>
              <a:t>„</a:t>
            </a:r>
            <a:r>
              <a:rPr dirty="0" smtClean="0" sz="1200" spc="-2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idzenie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aszynowe”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(ang.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 i="1">
                <a:latin typeface="Times New Roman"/>
                <a:cs typeface="Times New Roman"/>
              </a:rPr>
              <a:t>machine</a:t>
            </a:r>
            <a:r>
              <a:rPr dirty="0" smtClean="0" sz="1200" spc="-10" i="1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visio</a:t>
            </a:r>
            <a:r>
              <a:rPr dirty="0" smtClean="0" sz="1200" spc="-15" i="1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) 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ł</a:t>
            </a:r>
            <a:r>
              <a:rPr dirty="0" smtClean="0" sz="1200" spc="0">
                <a:latin typeface="Times New Roman"/>
                <a:cs typeface="Times New Roman"/>
              </a:rPr>
              <a:t>o </a:t>
            </a:r>
            <a:r>
              <a:rPr dirty="0" smtClean="0" sz="1200" spc="-10">
                <a:latin typeface="Times New Roman"/>
                <a:cs typeface="Times New Roman"/>
              </a:rPr>
              <a:t>przed</a:t>
            </a:r>
            <a:r>
              <a:rPr dirty="0" smtClean="0" sz="1200" spc="-5">
                <a:latin typeface="Times New Roman"/>
                <a:cs typeface="Times New Roman"/>
              </a:rPr>
              <a:t> fotogra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etri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wiele</a:t>
            </a:r>
            <a:r>
              <a:rPr dirty="0" smtClean="0" sz="1200" spc="-10">
                <a:latin typeface="Times New Roman"/>
                <a:cs typeface="Times New Roman"/>
              </a:rPr>
              <a:t> no</a:t>
            </a:r>
            <a:r>
              <a:rPr dirty="0" smtClean="0" sz="1200" spc="-1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ych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liwo</a:t>
            </a:r>
            <a:r>
              <a:rPr dirty="0" smtClean="0" sz="1200" spc="-10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ci</a:t>
            </a:r>
            <a:r>
              <a:rPr dirty="0" smtClean="0" sz="1200" spc="-5">
                <a:latin typeface="Times New Roman"/>
                <a:cs typeface="Times New Roman"/>
              </a:rPr>
              <a:t> w </a:t>
            </a:r>
            <a:r>
              <a:rPr dirty="0" smtClean="0" sz="1200" spc="-10">
                <a:latin typeface="Times New Roman"/>
                <a:cs typeface="Times New Roman"/>
              </a:rPr>
              <a:t>tym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auto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atyczne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nadzorowanie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sterowanie</a:t>
            </a:r>
            <a:r>
              <a:rPr dirty="0" smtClean="0" sz="1200" spc="-5">
                <a:latin typeface="Times New Roman"/>
                <a:cs typeface="Times New Roman"/>
              </a:rPr>
              <a:t> procesa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prze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owy</a:t>
            </a:r>
            <a:r>
              <a:rPr dirty="0" smtClean="0" sz="1200" spc="-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iary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realizac</a:t>
            </a:r>
            <a:r>
              <a:rPr dirty="0" smtClean="0" sz="1200" spc="-15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jne,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badan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edycynie,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transp</a:t>
            </a:r>
            <a:r>
              <a:rPr dirty="0" smtClean="0" sz="1200" spc="-2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cie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inne.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84"/>
              </a:spcBef>
            </a:pPr>
            <a:endParaRPr sz="1200"/>
          </a:p>
          <a:p>
            <a:pPr marL="12700">
              <a:lnSpc>
                <a:spcPct val="100000"/>
              </a:lnSpc>
            </a:pPr>
            <a:r>
              <a:rPr dirty="0" smtClean="0" sz="1200" u="sng">
                <a:latin typeface="Times New Roman"/>
                <a:cs typeface="Times New Roman"/>
              </a:rPr>
              <a:t>1.2.2.</a:t>
            </a:r>
            <a:r>
              <a:rPr dirty="0" smtClean="0" sz="1200" u="sng">
                <a:latin typeface="Times New Roman"/>
                <a:cs typeface="Times New Roman"/>
              </a:rPr>
              <a:t> </a:t>
            </a:r>
            <a:r>
              <a:rPr dirty="0" smtClean="0" sz="1200" spc="-10" u="sng">
                <a:latin typeface="Times New Roman"/>
                <a:cs typeface="Times New Roman"/>
              </a:rPr>
              <a:t>Pozyskiwanie</a:t>
            </a:r>
            <a:r>
              <a:rPr dirty="0" smtClean="0" sz="1200" spc="-10" u="sng">
                <a:latin typeface="Times New Roman"/>
                <a:cs typeface="Times New Roman"/>
              </a:rPr>
              <a:t> </a:t>
            </a:r>
            <a:r>
              <a:rPr dirty="0" smtClean="0" sz="1200" spc="-10" u="sng">
                <a:latin typeface="Times New Roman"/>
                <a:cs typeface="Times New Roman"/>
              </a:rPr>
              <a:t>obrazów</a:t>
            </a:r>
            <a:r>
              <a:rPr dirty="0" smtClean="0" sz="1200" spc="-10" u="sng">
                <a:latin typeface="Times New Roman"/>
                <a:cs typeface="Times New Roman"/>
              </a:rPr>
              <a:t> </a:t>
            </a:r>
            <a:r>
              <a:rPr dirty="0" smtClean="0" sz="1200" spc="-10" u="sng">
                <a:latin typeface="Times New Roman"/>
                <a:cs typeface="Times New Roman"/>
              </a:rPr>
              <a:t>cyfrowych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081021" y="5707376"/>
            <a:ext cx="3841346" cy="18661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426461" y="6343644"/>
            <a:ext cx="14478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a)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12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60902" y="6343644"/>
            <a:ext cx="15240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b)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704841" y="6343644"/>
            <a:ext cx="14478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c)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87222" y="7748774"/>
            <a:ext cx="5745480" cy="1584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 indent="38100">
              <a:lnSpc>
                <a:spcPts val="1380"/>
              </a:lnSpc>
            </a:pPr>
            <a:r>
              <a:rPr dirty="0" smtClean="0" sz="1200">
                <a:latin typeface="Times New Roman"/>
                <a:cs typeface="Times New Roman"/>
              </a:rPr>
              <a:t>Rys. 1.8. </a:t>
            </a:r>
            <a:r>
              <a:rPr dirty="0" smtClean="0" sz="1200" spc="-10">
                <a:latin typeface="Times New Roman"/>
                <a:cs typeface="Times New Roman"/>
              </a:rPr>
              <a:t>Zasady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dzi</a:t>
            </a:r>
            <a:r>
              <a:rPr dirty="0" smtClean="0" sz="1200" spc="-2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ania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ur</a:t>
            </a:r>
            <a:r>
              <a:rPr dirty="0" smtClean="0" sz="1200" spc="-15">
                <a:latin typeface="Times New Roman"/>
                <a:cs typeface="Times New Roman"/>
              </a:rPr>
              <a:t>z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dze</a:t>
            </a:r>
            <a:r>
              <a:rPr dirty="0" smtClean="0" sz="1200" spc="-10">
                <a:latin typeface="Times New Roman"/>
                <a:cs typeface="Times New Roman"/>
              </a:rPr>
              <a:t>ń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reje</a:t>
            </a:r>
            <a:r>
              <a:rPr dirty="0" smtClean="0" sz="1200" spc="-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tr</a:t>
            </a:r>
            <a:r>
              <a:rPr dirty="0" smtClean="0" sz="1200" spc="-2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j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5">
                <a:latin typeface="Times New Roman"/>
                <a:cs typeface="Times New Roman"/>
              </a:rPr>
              <a:t>cyc</a:t>
            </a:r>
            <a:r>
              <a:rPr dirty="0" smtClean="0" sz="1200" spc="-10">
                <a:latin typeface="Times New Roman"/>
                <a:cs typeface="Times New Roman"/>
              </a:rPr>
              <a:t>h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obraz</a:t>
            </a:r>
            <a:r>
              <a:rPr dirty="0" smtClean="0" sz="1200" spc="-10">
                <a:latin typeface="Times New Roman"/>
                <a:cs typeface="Times New Roman"/>
              </a:rPr>
              <a:t>y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cy</a:t>
            </a:r>
            <a:r>
              <a:rPr dirty="0" smtClean="0" sz="1200" spc="-1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5">
                <a:latin typeface="Times New Roman"/>
                <a:cs typeface="Times New Roman"/>
              </a:rPr>
              <a:t>owe</a:t>
            </a:r>
            <a:r>
              <a:rPr dirty="0" smtClean="0" sz="1200" spc="-5">
                <a:latin typeface="Times New Roman"/>
                <a:cs typeface="Times New Roman"/>
              </a:rPr>
              <a:t>: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skane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optyczno-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echaniczny</a:t>
            </a:r>
            <a:r>
              <a:rPr dirty="0" smtClean="0" sz="1200" spc="-10">
                <a:latin typeface="Times New Roman"/>
                <a:cs typeface="Times New Roman"/>
              </a:rPr>
              <a:t> (I </a:t>
            </a:r>
            <a:r>
              <a:rPr dirty="0" smtClean="0" sz="1200" spc="-5">
                <a:latin typeface="Times New Roman"/>
                <a:cs typeface="Times New Roman"/>
              </a:rPr>
              <a:t>generacja),</a:t>
            </a:r>
            <a:r>
              <a:rPr dirty="0" smtClean="0" sz="1200" spc="-5">
                <a:latin typeface="Times New Roman"/>
                <a:cs typeface="Times New Roman"/>
              </a:rPr>
              <a:t> b) </a:t>
            </a:r>
            <a:r>
              <a:rPr dirty="0" smtClean="0" sz="1200" spc="-10">
                <a:latin typeface="Times New Roman"/>
                <a:cs typeface="Times New Roman"/>
              </a:rPr>
              <a:t>skaner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opt</a:t>
            </a:r>
            <a:r>
              <a:rPr dirty="0" smtClean="0" sz="1200" spc="-20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czno-elektryczny</a:t>
            </a:r>
            <a:r>
              <a:rPr dirty="0" smtClean="0" sz="1200" spc="-5">
                <a:latin typeface="Times New Roman"/>
                <a:cs typeface="Times New Roman"/>
              </a:rPr>
              <a:t> (II 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-1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neracja)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–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li</a:t>
            </a:r>
            <a:r>
              <a:rPr dirty="0" smtClean="0" sz="1200" spc="-2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io</a:t>
            </a:r>
            <a:r>
              <a:rPr dirty="0" smtClean="0" sz="1200" spc="-1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atryc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detekt</a:t>
            </a:r>
            <a:r>
              <a:rPr dirty="0" smtClean="0" sz="1200" spc="-2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rów, </a:t>
            </a:r>
            <a:r>
              <a:rPr dirty="0" smtClean="0" sz="1200" spc="-5">
                <a:latin typeface="Times New Roman"/>
                <a:cs typeface="Times New Roman"/>
              </a:rPr>
              <a:t>c)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ka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era</a:t>
            </a:r>
            <a:r>
              <a:rPr dirty="0" smtClean="0" sz="1200" spc="-5">
                <a:latin typeface="Times New Roman"/>
                <a:cs typeface="Times New Roman"/>
              </a:rPr>
              <a:t> CCD (III </a:t>
            </a:r>
            <a:r>
              <a:rPr dirty="0" smtClean="0" sz="1200" spc="-10">
                <a:latin typeface="Times New Roman"/>
                <a:cs typeface="Times New Roman"/>
              </a:rPr>
              <a:t>gen</a:t>
            </a:r>
            <a:r>
              <a:rPr dirty="0" smtClean="0" sz="1200" spc="-1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racja)</a:t>
            </a:r>
            <a:r>
              <a:rPr dirty="0" smtClean="0" sz="1200" spc="-5">
                <a:latin typeface="Times New Roman"/>
                <a:cs typeface="Times New Roman"/>
              </a:rPr>
              <a:t> - </a:t>
            </a:r>
            <a:r>
              <a:rPr dirty="0" smtClean="0" sz="1200" spc="-10">
                <a:latin typeface="Times New Roman"/>
                <a:cs typeface="Times New Roman"/>
              </a:rPr>
              <a:t>powierzch</a:t>
            </a:r>
            <a:r>
              <a:rPr dirty="0" smtClean="0" sz="1200" spc="-2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owa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atryca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detektorów.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80"/>
              </a:spcBef>
            </a:pPr>
            <a:endParaRPr sz="1300"/>
          </a:p>
          <a:p>
            <a:pPr marL="12700" marR="17780" indent="457200">
              <a:lnSpc>
                <a:spcPts val="138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Technologia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cyfrowego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zapisu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obrazów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zosta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p</a:t>
            </a:r>
            <a:r>
              <a:rPr dirty="0" smtClean="0" sz="1200" spc="-10">
                <a:latin typeface="Times New Roman"/>
                <a:cs typeface="Times New Roman"/>
              </a:rPr>
              <a:t>racowana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pierwot</a:t>
            </a:r>
            <a:r>
              <a:rPr dirty="0" smtClean="0" sz="1200" spc="-2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zastosowana</a:t>
            </a:r>
            <a:r>
              <a:rPr dirty="0" smtClean="0" sz="1200" spc="-5">
                <a:latin typeface="Times New Roman"/>
                <a:cs typeface="Times New Roman"/>
              </a:rPr>
              <a:t> dla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potrzeb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reje</a:t>
            </a:r>
            <a:r>
              <a:rPr dirty="0" smtClean="0" sz="1200" spc="-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tracji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apu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satelitarnego,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</a:t>
            </a:r>
            <a:r>
              <a:rPr dirty="0" smtClean="0" sz="1200" spc="-2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ur</a:t>
            </a:r>
            <a:r>
              <a:rPr dirty="0" smtClean="0" sz="1200" spc="-5">
                <a:latin typeface="Times New Roman"/>
                <a:cs typeface="Times New Roman"/>
              </a:rPr>
              <a:t>z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dze</a:t>
            </a:r>
            <a:r>
              <a:rPr dirty="0" smtClean="0" sz="1200" spc="-2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ia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eje</a:t>
            </a:r>
            <a:r>
              <a:rPr dirty="0" smtClean="0" sz="1200" spc="-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tru</a:t>
            </a:r>
            <a:r>
              <a:rPr dirty="0" smtClean="0" sz="1200" spc="-10">
                <a:latin typeface="Times New Roman"/>
                <a:cs typeface="Times New Roman"/>
              </a:rPr>
              <a:t>j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ce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zes</a:t>
            </a:r>
            <a:r>
              <a:rPr dirty="0" smtClean="0" sz="1200" spc="-20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kolejne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etapy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rozwoju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g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funkcjonowa</a:t>
            </a:r>
            <a:r>
              <a:rPr dirty="0" smtClean="0" sz="1200" spc="-10">
                <a:latin typeface="Times New Roman"/>
                <a:cs typeface="Times New Roman"/>
              </a:rPr>
              <a:t>ć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jedne</a:t>
            </a:r>
            <a:r>
              <a:rPr dirty="0" smtClean="0" sz="1200" spc="-5">
                <a:latin typeface="Times New Roman"/>
                <a:cs typeface="Times New Roman"/>
              </a:rPr>
              <a:t>j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zasa</a:t>
            </a:r>
            <a:r>
              <a:rPr dirty="0" smtClean="0" sz="1200" spc="-10">
                <a:latin typeface="Times New Roman"/>
                <a:cs typeface="Times New Roman"/>
              </a:rPr>
              <a:t>d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pokazanyc</a:t>
            </a:r>
            <a:r>
              <a:rPr dirty="0" smtClean="0" sz="1200" spc="-10">
                <a:latin typeface="Times New Roman"/>
                <a:cs typeface="Times New Roman"/>
              </a:rPr>
              <a:t>h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n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rys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-5">
                <a:latin typeface="Times New Roman"/>
                <a:cs typeface="Times New Roman"/>
              </a:rPr>
              <a:t> 1.8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 zale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n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ci</a:t>
            </a:r>
            <a:r>
              <a:rPr dirty="0" smtClean="0" sz="1200" spc="-5">
                <a:latin typeface="Times New Roman"/>
                <a:cs typeface="Times New Roman"/>
              </a:rPr>
              <a:t> od </a:t>
            </a:r>
            <a:r>
              <a:rPr dirty="0" smtClean="0" sz="1200" spc="-10">
                <a:latin typeface="Times New Roman"/>
                <a:cs typeface="Times New Roman"/>
              </a:rPr>
              <a:t>zastosowanego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rozwi</a:t>
            </a:r>
            <a:r>
              <a:rPr dirty="0" smtClean="0" sz="1200" spc="-15">
                <a:latin typeface="Times New Roman"/>
                <a:cs typeface="Times New Roman"/>
              </a:rPr>
              <a:t>ą</a:t>
            </a:r>
            <a:r>
              <a:rPr dirty="0" smtClean="0" sz="1200" spc="-5">
                <a:latin typeface="Times New Roman"/>
                <a:cs typeface="Times New Roman"/>
              </a:rPr>
              <a:t>zania,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zalicza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je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II,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lub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III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-1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nera</a:t>
            </a:r>
            <a:r>
              <a:rPr dirty="0" smtClean="0" sz="1200" spc="-1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ji.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Rej</a:t>
            </a:r>
            <a:r>
              <a:rPr dirty="0" smtClean="0" sz="1200" spc="-1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stra</a:t>
            </a:r>
            <a:r>
              <a:rPr dirty="0" smtClean="0" sz="1200" spc="-1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ja</a:t>
            </a:r>
            <a:r>
              <a:rPr dirty="0" smtClean="0" sz="1200" spc="-5">
                <a:latin typeface="Times New Roman"/>
                <a:cs typeface="Times New Roman"/>
              </a:rPr>
              <a:t> obrazu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optycznego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 b</a:t>
            </a:r>
            <a:r>
              <a:rPr dirty="0" smtClean="0" sz="1200" spc="-5">
                <a:latin typeface="Times New Roman"/>
                <a:cs typeface="Times New Roman"/>
              </a:rPr>
              <a:t>y</a:t>
            </a:r>
            <a:r>
              <a:rPr dirty="0" smtClean="0" sz="1200" spc="-10">
                <a:latin typeface="Times New Roman"/>
                <a:cs typeface="Times New Roman"/>
              </a:rPr>
              <a:t>ć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dokonana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13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87222" y="899918"/>
            <a:ext cx="5788025" cy="87814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26034" indent="228600">
              <a:lnSpc>
                <a:spcPts val="1380"/>
              </a:lnSpc>
              <a:buFont typeface="Times New Roman"/>
              <a:buChar char="-"/>
              <a:tabLst>
                <a:tab pos="330200" algn="l"/>
              </a:tabLst>
            </a:pPr>
            <a:r>
              <a:rPr dirty="0" smtClean="0" sz="1200" spc="-10">
                <a:latin typeface="Times New Roman"/>
                <a:cs typeface="Times New Roman"/>
              </a:rPr>
              <a:t>za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oc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pojedynczego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detektora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rejestruj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cego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obraz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sukcesywnie</a:t>
            </a:r>
            <a:r>
              <a:rPr dirty="0" smtClean="0" sz="1200" spc="-10">
                <a:latin typeface="Times New Roman"/>
                <a:cs typeface="Times New Roman"/>
              </a:rPr>
              <a:t> - </a:t>
            </a:r>
            <a:r>
              <a:rPr dirty="0" smtClean="0" sz="1200" spc="-5">
                <a:latin typeface="Times New Roman"/>
                <a:cs typeface="Times New Roman"/>
              </a:rPr>
              <a:t>piksel</a:t>
            </a:r>
            <a:r>
              <a:rPr dirty="0" smtClean="0" sz="1200" spc="-5">
                <a:latin typeface="Times New Roman"/>
                <a:cs typeface="Times New Roman"/>
              </a:rPr>
              <a:t> po </a:t>
            </a:r>
            <a:r>
              <a:rPr dirty="0" smtClean="0" sz="1200" spc="-5">
                <a:latin typeface="Times New Roman"/>
                <a:cs typeface="Times New Roman"/>
              </a:rPr>
              <a:t>pikselu,</a:t>
            </a:r>
            <a:r>
              <a:rPr dirty="0" smtClean="0" sz="1200" spc="-5">
                <a:latin typeface="Times New Roman"/>
                <a:cs typeface="Times New Roman"/>
              </a:rPr>
              <a:t> wiersz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wierszu;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jest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ska</a:t>
            </a:r>
            <a:r>
              <a:rPr dirty="0" smtClean="0" sz="1200" spc="5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generacji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(rys.1.8-a);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zg</a:t>
            </a: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du </a:t>
            </a:r>
            <a:r>
              <a:rPr dirty="0" smtClean="0" sz="1200" spc="-10">
                <a:latin typeface="Times New Roman"/>
                <a:cs typeface="Times New Roman"/>
              </a:rPr>
              <a:t>na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konieczno</a:t>
            </a:r>
            <a:r>
              <a:rPr dirty="0" smtClean="0" sz="1200" spc="-10">
                <a:latin typeface="Times New Roman"/>
                <a:cs typeface="Times New Roman"/>
              </a:rPr>
              <a:t>ść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stosowania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rucho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ego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ustra,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nazy</a:t>
            </a:r>
            <a:r>
              <a:rPr dirty="0" smtClean="0" sz="1200" spc="-10">
                <a:latin typeface="Times New Roman"/>
                <a:cs typeface="Times New Roman"/>
              </a:rPr>
              <a:t>wano </a:t>
            </a:r>
            <a:r>
              <a:rPr dirty="0" smtClean="0" sz="1200" spc="-5">
                <a:latin typeface="Times New Roman"/>
                <a:cs typeface="Times New Roman"/>
              </a:rPr>
              <a:t>je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optyczno-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echaniczny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i,</a:t>
            </a:r>
            <a:endParaRPr sz="1200">
              <a:latin typeface="Times New Roman"/>
              <a:cs typeface="Times New Roman"/>
            </a:endParaRPr>
          </a:p>
          <a:p>
            <a:pPr marL="12700" marR="417830" indent="228600">
              <a:lnSpc>
                <a:spcPts val="1380"/>
              </a:lnSpc>
              <a:buFont typeface="Times New Roman"/>
              <a:buChar char="-"/>
              <a:tabLst>
                <a:tab pos="330200" algn="l"/>
              </a:tabLst>
            </a:pPr>
            <a:r>
              <a:rPr dirty="0" smtClean="0" sz="1200" spc="-10">
                <a:latin typeface="Times New Roman"/>
                <a:cs typeface="Times New Roman"/>
              </a:rPr>
              <a:t>za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oc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szeregowej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atrycy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detektorów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rejestruje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wiers</a:t>
            </a:r>
            <a:r>
              <a:rPr dirty="0" smtClean="0" sz="1200" spc="-10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 p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wierszu</a:t>
            </a:r>
            <a:r>
              <a:rPr dirty="0" smtClean="0" sz="1200" spc="-5">
                <a:latin typeface="Times New Roman"/>
                <a:cs typeface="Times New Roman"/>
              </a:rPr>
              <a:t>;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jes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to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liniowy</a:t>
            </a:r>
            <a:r>
              <a:rPr dirty="0" smtClean="0" sz="1200" spc="-10">
                <a:latin typeface="Times New Roman"/>
                <a:cs typeface="Times New Roman"/>
              </a:rPr>
              <a:t> sk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-5">
                <a:latin typeface="Times New Roman"/>
                <a:cs typeface="Times New Roman"/>
              </a:rPr>
              <a:t> II 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-10">
                <a:latin typeface="Times New Roman"/>
                <a:cs typeface="Times New Roman"/>
              </a:rPr>
              <a:t>ene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1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cji,o</a:t>
            </a:r>
            <a:r>
              <a:rPr dirty="0" smtClean="0" sz="1200" spc="-20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re</a:t>
            </a:r>
            <a:r>
              <a:rPr dirty="0" smtClean="0" sz="1200" spc="-5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lany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jako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optyczno-elektryczny</a:t>
            </a:r>
            <a:r>
              <a:rPr dirty="0" smtClean="0" sz="1200" spc="-10">
                <a:latin typeface="Times New Roman"/>
                <a:cs typeface="Times New Roman"/>
              </a:rPr>
              <a:t> (rys.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1.8-b),</a:t>
            </a:r>
            <a:endParaRPr sz="1200">
              <a:latin typeface="Times New Roman"/>
              <a:cs typeface="Times New Roman"/>
            </a:endParaRPr>
          </a:p>
          <a:p>
            <a:pPr marL="241300" marR="153035" indent="0">
              <a:lnSpc>
                <a:spcPts val="1380"/>
              </a:lnSpc>
              <a:buFont typeface="Times New Roman"/>
              <a:buChar char="-"/>
              <a:tabLst>
                <a:tab pos="329565" algn="l"/>
              </a:tabLst>
            </a:pPr>
            <a:r>
              <a:rPr dirty="0" smtClean="0" sz="1200" spc="-10">
                <a:latin typeface="Times New Roman"/>
                <a:cs typeface="Times New Roman"/>
              </a:rPr>
              <a:t>przy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zastosowaniu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powierzchnio</a:t>
            </a:r>
            <a:r>
              <a:rPr dirty="0" smtClean="0" sz="1200" spc="-1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ej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atrycy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detektorów</a:t>
            </a:r>
            <a:r>
              <a:rPr dirty="0" smtClean="0" sz="1200" spc="-10">
                <a:latin typeface="Times New Roman"/>
                <a:cs typeface="Times New Roman"/>
              </a:rPr>
              <a:t> CCD </a:t>
            </a:r>
            <a:r>
              <a:rPr dirty="0" smtClean="0" sz="1200" spc="-5">
                <a:latin typeface="Times New Roman"/>
                <a:cs typeface="Times New Roman"/>
              </a:rPr>
              <a:t>(ang.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Charged </a:t>
            </a:r>
            <a:r>
              <a:rPr dirty="0" smtClean="0" sz="1200" spc="-10" i="1">
                <a:latin typeface="Times New Roman"/>
                <a:cs typeface="Times New Roman"/>
              </a:rPr>
              <a:t>Coupled</a:t>
            </a:r>
            <a:r>
              <a:rPr dirty="0" smtClean="0" sz="1200" spc="-10" i="1">
                <a:latin typeface="Times New Roman"/>
                <a:cs typeface="Times New Roman"/>
              </a:rPr>
              <a:t> Device</a:t>
            </a:r>
            <a:r>
              <a:rPr dirty="0" smtClean="0" sz="1200" spc="-15" i="1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), </a:t>
            </a:r>
            <a:r>
              <a:rPr dirty="0" smtClean="0" sz="1200" spc="-5">
                <a:latin typeface="Times New Roman"/>
                <a:cs typeface="Times New Roman"/>
              </a:rPr>
              <a:t>która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1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je</a:t>
            </a:r>
            <a:r>
              <a:rPr dirty="0" smtClean="0" sz="1200" spc="-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truje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równocz</a:t>
            </a:r>
            <a:r>
              <a:rPr dirty="0" smtClean="0" sz="1200" spc="-1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nie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-2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y </a:t>
            </a:r>
            <a:r>
              <a:rPr dirty="0" smtClean="0" sz="1200" spc="-10">
                <a:latin typeface="Times New Roman"/>
                <a:cs typeface="Times New Roman"/>
              </a:rPr>
              <a:t>obraz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(sce</a:t>
            </a:r>
            <a:r>
              <a:rPr dirty="0" smtClean="0" sz="1200" spc="-15">
                <a:latin typeface="Times New Roman"/>
                <a:cs typeface="Times New Roman"/>
              </a:rPr>
              <a:t>n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(rys.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1.8-c).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79"/>
              </a:spcBef>
            </a:pPr>
            <a:endParaRPr sz="1300"/>
          </a:p>
          <a:p>
            <a:pPr algn="just" marL="12700" marR="13970" indent="449580">
              <a:lnSpc>
                <a:spcPts val="138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K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cyfrow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(wypos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one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powierzchniowe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atr</a:t>
            </a:r>
            <a:r>
              <a:rPr dirty="0" smtClean="0" sz="1200" spc="-15">
                <a:latin typeface="Times New Roman"/>
                <a:cs typeface="Times New Roman"/>
              </a:rPr>
              <a:t>y</a:t>
            </a:r>
            <a:r>
              <a:rPr dirty="0" smtClean="0" sz="1200" spc="-10">
                <a:latin typeface="Times New Roman"/>
                <a:cs typeface="Times New Roman"/>
              </a:rPr>
              <a:t>ce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detektorów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CCD);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zapisuj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one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ca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y 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ob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az</a:t>
            </a:r>
            <a:r>
              <a:rPr dirty="0" smtClean="0" sz="1200" spc="-10">
                <a:latin typeface="Times New Roman"/>
                <a:cs typeface="Times New Roman"/>
              </a:rPr>
              <a:t>   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 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j</a:t>
            </a:r>
            <a:r>
              <a:rPr dirty="0" smtClean="0" sz="1200" spc="-15">
                <a:latin typeface="Times New Roman"/>
                <a:cs typeface="Times New Roman"/>
              </a:rPr>
              <a:t>e</a:t>
            </a:r>
            <a:r>
              <a:rPr dirty="0" smtClean="0" sz="1200" spc="-15">
                <a:latin typeface="Times New Roman"/>
                <a:cs typeface="Times New Roman"/>
              </a:rPr>
              <a:t>dn</a:t>
            </a:r>
            <a:r>
              <a:rPr dirty="0" smtClean="0" sz="1200" spc="5">
                <a:latin typeface="Times New Roman"/>
                <a:cs typeface="Times New Roman"/>
              </a:rPr>
              <a:t>y</a:t>
            </a:r>
            <a:r>
              <a:rPr dirty="0" smtClean="0" sz="1200" spc="-1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cie</a:t>
            </a:r>
            <a:r>
              <a:rPr dirty="0" smtClean="0" sz="1200" spc="-5">
                <a:latin typeface="Times New Roman"/>
                <a:cs typeface="Times New Roman"/>
              </a:rPr>
              <a:t>. 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-20">
                <a:latin typeface="Times New Roman"/>
                <a:cs typeface="Times New Roman"/>
              </a:rPr>
              <a:t>zc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5">
                <a:latin typeface="Times New Roman"/>
                <a:cs typeface="Times New Roman"/>
              </a:rPr>
              <a:t>gni</a:t>
            </a:r>
            <a:r>
              <a:rPr dirty="0" smtClean="0" sz="1200" spc="-15">
                <a:latin typeface="Times New Roman"/>
                <a:cs typeface="Times New Roman"/>
              </a:rPr>
              <a:t>ę</a:t>
            </a:r>
            <a:r>
              <a:rPr dirty="0" smtClean="0" sz="1200" spc="-5">
                <a:latin typeface="Times New Roman"/>
                <a:cs typeface="Times New Roman"/>
              </a:rPr>
              <a:t>te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 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czasie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„s</a:t>
            </a:r>
            <a:r>
              <a:rPr dirty="0" smtClean="0" sz="1200" spc="-10">
                <a:latin typeface="Times New Roman"/>
                <a:cs typeface="Times New Roman"/>
              </a:rPr>
              <a:t>k</a:t>
            </a:r>
            <a:r>
              <a:rPr dirty="0" smtClean="0" sz="1200" spc="-15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nowanie”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razu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–</a:t>
            </a:r>
            <a:r>
              <a:rPr dirty="0" smtClean="0" sz="1200" spc="0">
                <a:latin typeface="Times New Roman"/>
                <a:cs typeface="Times New Roman"/>
              </a:rPr>
              <a:t> stosowane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skanerach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II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generacji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–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stano</a:t>
            </a:r>
            <a:r>
              <a:rPr dirty="0" smtClean="0" sz="1200" spc="-10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zasa</a:t>
            </a:r>
            <a:r>
              <a:rPr dirty="0" smtClean="0" sz="1200" spc="-20">
                <a:latin typeface="Times New Roman"/>
                <a:cs typeface="Times New Roman"/>
              </a:rPr>
              <a:t>d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dzi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ani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skaneró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teledetekcyjnych,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oraz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10">
                <a:latin typeface="Times New Roman"/>
                <a:cs typeface="Times New Roman"/>
              </a:rPr>
              <a:t>k</a:t>
            </a:r>
            <a:r>
              <a:rPr dirty="0" smtClean="0" sz="1200" spc="-10">
                <a:latin typeface="Times New Roman"/>
                <a:cs typeface="Times New Roman"/>
              </a:rPr>
              <a:t>anerów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stacjo</a:t>
            </a:r>
            <a:r>
              <a:rPr dirty="0" smtClean="0" sz="1200" spc="-15">
                <a:latin typeface="Times New Roman"/>
                <a:cs typeface="Times New Roman"/>
              </a:rPr>
              <a:t>n</a:t>
            </a:r>
            <a:r>
              <a:rPr dirty="0" smtClean="0" sz="1200" spc="-10">
                <a:latin typeface="Times New Roman"/>
                <a:cs typeface="Times New Roman"/>
              </a:rPr>
              <a:t>arny</a:t>
            </a:r>
            <a:r>
              <a:rPr dirty="0" smtClean="0" sz="1200" spc="-1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(laboratoryjnych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ywanych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do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cyfrowego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zapisu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obrazów</a:t>
            </a:r>
            <a:r>
              <a:rPr dirty="0" smtClean="0" sz="1200" spc="-10">
                <a:latin typeface="Times New Roman"/>
                <a:cs typeface="Times New Roman"/>
              </a:rPr>
              <a:t> analogowych</a:t>
            </a:r>
            <a:r>
              <a:rPr dirty="0" smtClean="0" sz="1200" spc="-10">
                <a:latin typeface="Times New Roman"/>
                <a:cs typeface="Times New Roman"/>
              </a:rPr>
              <a:t> (np. </a:t>
            </a:r>
            <a:r>
              <a:rPr dirty="0" smtClean="0" sz="1200" spc="-5">
                <a:latin typeface="Times New Roman"/>
                <a:cs typeface="Times New Roman"/>
              </a:rPr>
              <a:t>zdj</a:t>
            </a:r>
            <a:r>
              <a:rPr dirty="0" smtClean="0" sz="1200" spc="-15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ć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fotogra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etrycznych),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83"/>
              </a:spcBef>
            </a:pPr>
            <a:endParaRPr sz="1200"/>
          </a:p>
          <a:p>
            <a:pPr algn="just" lvl="3" marL="469900" marR="4213225" indent="-457834">
              <a:lnSpc>
                <a:spcPct val="100000"/>
              </a:lnSpc>
              <a:buAutoNum type="arabicPeriod"/>
              <a:tabLst>
                <a:tab pos="469900" algn="l"/>
              </a:tabLst>
            </a:pPr>
            <a:r>
              <a:rPr dirty="0" smtClean="0" sz="1200" spc="-10" u="sng">
                <a:latin typeface="Times New Roman"/>
                <a:cs typeface="Times New Roman"/>
              </a:rPr>
              <a:t>Ka</a:t>
            </a:r>
            <a:r>
              <a:rPr dirty="0" smtClean="0" sz="1200" spc="-20" u="sng">
                <a:latin typeface="Times New Roman"/>
                <a:cs typeface="Times New Roman"/>
              </a:rPr>
              <a:t>m</a:t>
            </a:r>
            <a:r>
              <a:rPr dirty="0" smtClean="0" sz="1200" spc="-10" u="sng">
                <a:latin typeface="Times New Roman"/>
                <a:cs typeface="Times New Roman"/>
              </a:rPr>
              <a:t>e</a:t>
            </a:r>
            <a:r>
              <a:rPr dirty="0" smtClean="0" sz="1200" spc="-10" u="sng">
                <a:latin typeface="Times New Roman"/>
                <a:cs typeface="Times New Roman"/>
              </a:rPr>
              <a:t>ry</a:t>
            </a:r>
            <a:r>
              <a:rPr dirty="0" smtClean="0" sz="1200" spc="-10" u="sng">
                <a:latin typeface="Times New Roman"/>
                <a:cs typeface="Times New Roman"/>
              </a:rPr>
              <a:t> </a:t>
            </a:r>
            <a:r>
              <a:rPr dirty="0" smtClean="0" sz="1200" spc="-10" u="sng">
                <a:latin typeface="Times New Roman"/>
                <a:cs typeface="Times New Roman"/>
              </a:rPr>
              <a:t>cyfrowe</a:t>
            </a:r>
            <a:r>
              <a:rPr dirty="0" smtClean="0" sz="1200" spc="-5" u="sng">
                <a:latin typeface="Times New Roman"/>
                <a:cs typeface="Times New Roman"/>
              </a:rPr>
              <a:t> </a:t>
            </a:r>
            <a:endParaRPr sz="1200">
              <a:latin typeface="Times New Roman"/>
              <a:cs typeface="Times New Roman"/>
            </a:endParaRPr>
          </a:p>
          <a:p>
            <a:pPr lvl="3">
              <a:lnSpc>
                <a:spcPts val="1300"/>
              </a:lnSpc>
              <a:spcBef>
                <a:spcPts val="81"/>
              </a:spcBef>
              <a:buAutoNum type="arabicPeriod"/>
            </a:pPr>
            <a:endParaRPr sz="1300"/>
          </a:p>
          <a:p>
            <a:pPr algn="just" marL="12700" marR="13335" indent="0">
              <a:lnSpc>
                <a:spcPct val="95700"/>
              </a:lnSpc>
            </a:pPr>
            <a:r>
              <a:rPr dirty="0" smtClean="0" sz="1200" spc="-15">
                <a:latin typeface="Times New Roman"/>
                <a:cs typeface="Times New Roman"/>
              </a:rPr>
              <a:t>W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fotogrametrii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cyfrowej,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do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„fotografowania”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obiektów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wykorzystuje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ównie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ka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ry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cyfrowe.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W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odr</a:t>
            </a:r>
            <a:r>
              <a:rPr dirty="0" smtClean="0" sz="1200" spc="-5">
                <a:latin typeface="Times New Roman"/>
                <a:cs typeface="Times New Roman"/>
              </a:rPr>
              <a:t>ó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5">
                <a:latin typeface="Times New Roman"/>
                <a:cs typeface="Times New Roman"/>
              </a:rPr>
              <a:t>nieniu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od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„okr</a:t>
            </a:r>
            <a:r>
              <a:rPr dirty="0" smtClean="0" sz="1200" spc="-10">
                <a:latin typeface="Times New Roman"/>
                <a:cs typeface="Times New Roman"/>
              </a:rPr>
              <a:t>ęż</a:t>
            </a:r>
            <a:r>
              <a:rPr dirty="0" smtClean="0" sz="1200" spc="-10">
                <a:latin typeface="Times New Roman"/>
                <a:cs typeface="Times New Roman"/>
              </a:rPr>
              <a:t>nej</a:t>
            </a:r>
            <a:r>
              <a:rPr dirty="0" smtClean="0" sz="1200" spc="-10">
                <a:latin typeface="Times New Roman"/>
                <a:cs typeface="Times New Roman"/>
              </a:rPr>
              <a:t>”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drog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skanowani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analogowyc</a:t>
            </a:r>
            <a:r>
              <a:rPr dirty="0" smtClean="0" sz="1200" spc="-10">
                <a:latin typeface="Times New Roman"/>
                <a:cs typeface="Times New Roman"/>
              </a:rPr>
              <a:t>h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zdj</a:t>
            </a:r>
            <a:r>
              <a:rPr dirty="0" smtClean="0" sz="1200" spc="-10">
                <a:latin typeface="Times New Roman"/>
                <a:cs typeface="Times New Roman"/>
              </a:rPr>
              <a:t>ęć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fotograficznych,</a:t>
            </a:r>
            <a:r>
              <a:rPr dirty="0" smtClean="0" sz="1200" spc="-5">
                <a:latin typeface="Times New Roman"/>
                <a:cs typeface="Times New Roman"/>
              </a:rPr>
              <a:t> bezp</a:t>
            </a:r>
            <a:r>
              <a:rPr dirty="0" smtClean="0" sz="1200" spc="-1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red</a:t>
            </a:r>
            <a:r>
              <a:rPr dirty="0" smtClean="0" sz="1200" spc="-2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ia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rejestra</a:t>
            </a:r>
            <a:r>
              <a:rPr dirty="0" smtClean="0" sz="1200" spc="-1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ja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u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5">
                <a:latin typeface="Times New Roman"/>
                <a:cs typeface="Times New Roman"/>
              </a:rPr>
              <a:t>liwia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iar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czasie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rzecz</a:t>
            </a:r>
            <a:r>
              <a:rPr dirty="0" smtClean="0" sz="1200" spc="-20">
                <a:latin typeface="Times New Roman"/>
                <a:cs typeface="Times New Roman"/>
              </a:rPr>
              <a:t>y</a:t>
            </a:r>
            <a:r>
              <a:rPr dirty="0" smtClean="0" sz="1200" spc="-10">
                <a:latin typeface="Times New Roman"/>
                <a:cs typeface="Times New Roman"/>
              </a:rPr>
              <a:t>wistym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(opracowanie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on</a:t>
            </a:r>
            <a:r>
              <a:rPr dirty="0" smtClean="0" sz="1200" spc="35" i="1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lin</a:t>
            </a:r>
            <a:r>
              <a:rPr dirty="0" smtClean="0" sz="1200" spc="-15" i="1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),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za</a:t>
            </a:r>
            <a:r>
              <a:rPr dirty="0" smtClean="0" sz="1200" spc="-10">
                <a:latin typeface="Times New Roman"/>
                <a:cs typeface="Times New Roman"/>
              </a:rPr>
              <a:t>ś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w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przypadku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auto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atyzacji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iaru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obrazów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cyfrowych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5">
                <a:latin typeface="Times New Roman"/>
                <a:cs typeface="Times New Roman"/>
              </a:rPr>
              <a:t>e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mów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ć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–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nieodzown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robotyce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–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sztucznym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widzeniu.</a:t>
            </a:r>
            <a:endParaRPr sz="1200">
              <a:latin typeface="Times New Roman"/>
              <a:cs typeface="Times New Roman"/>
            </a:endParaRPr>
          </a:p>
          <a:p>
            <a:pPr algn="just" marL="12700" marR="13970" indent="0">
              <a:lnSpc>
                <a:spcPts val="1380"/>
              </a:lnSpc>
              <a:spcBef>
                <a:spcPts val="35"/>
              </a:spcBef>
            </a:pPr>
            <a:r>
              <a:rPr dirty="0" smtClean="0" sz="1200" spc="-10">
                <a:latin typeface="Times New Roman"/>
                <a:cs typeface="Times New Roman"/>
              </a:rPr>
              <a:t>Nowoczesna,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wysokorozdzielcza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k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era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cyfrowa</a:t>
            </a:r>
            <a:r>
              <a:rPr dirty="0" smtClean="0" sz="1200" spc="-10">
                <a:latin typeface="Times New Roman"/>
                <a:cs typeface="Times New Roman"/>
              </a:rPr>
              <a:t>  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posia</a:t>
            </a:r>
            <a:r>
              <a:rPr dirty="0" smtClean="0" sz="1200" spc="-20">
                <a:latin typeface="Times New Roman"/>
                <a:cs typeface="Times New Roman"/>
              </a:rPr>
              <a:t>d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system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przetwarza</a:t>
            </a:r>
            <a:r>
              <a:rPr dirty="0" smtClean="0" sz="1200" spc="-15">
                <a:latin typeface="Times New Roman"/>
                <a:cs typeface="Times New Roman"/>
              </a:rPr>
              <a:t>j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5">
                <a:latin typeface="Times New Roman"/>
                <a:cs typeface="Times New Roman"/>
              </a:rPr>
              <a:t>c</a:t>
            </a:r>
            <a:r>
              <a:rPr dirty="0" smtClean="0" sz="1200" spc="-10">
                <a:latin typeface="Times New Roman"/>
                <a:cs typeface="Times New Roman"/>
              </a:rPr>
              <a:t>y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obrazy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analogowe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cyfrowe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-10" i="1">
                <a:latin typeface="Times New Roman"/>
                <a:cs typeface="Times New Roman"/>
              </a:rPr>
              <a:t>A/D</a:t>
            </a:r>
            <a:r>
              <a:rPr dirty="0" smtClean="0" sz="1200" spc="60" i="1">
                <a:latin typeface="Times New Roman"/>
                <a:cs typeface="Times New Roman"/>
              </a:rPr>
              <a:t> </a:t>
            </a:r>
            <a:r>
              <a:rPr dirty="0" smtClean="0" sz="1200" spc="-10" i="1">
                <a:latin typeface="Times New Roman"/>
                <a:cs typeface="Times New Roman"/>
              </a:rPr>
              <a:t>conver</a:t>
            </a:r>
            <a:r>
              <a:rPr dirty="0" smtClean="0" sz="1200" spc="-10" i="1">
                <a:latin typeface="Times New Roman"/>
                <a:cs typeface="Times New Roman"/>
              </a:rPr>
              <a:t>s</a:t>
            </a:r>
            <a:r>
              <a:rPr dirty="0" smtClean="0" sz="1200" spc="-5" i="1">
                <a:latin typeface="Times New Roman"/>
                <a:cs typeface="Times New Roman"/>
              </a:rPr>
              <a:t>i</a:t>
            </a:r>
            <a:r>
              <a:rPr dirty="0" smtClean="0" sz="1200" spc="-5" i="1">
                <a:latin typeface="Times New Roman"/>
                <a:cs typeface="Times New Roman"/>
              </a:rPr>
              <a:t>on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wbudowan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tward</a:t>
            </a:r>
            <a:r>
              <a:rPr dirty="0" smtClean="0" sz="1200" spc="-10">
                <a:latin typeface="Times New Roman"/>
                <a:cs typeface="Times New Roman"/>
              </a:rPr>
              <a:t>y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dys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poje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no</a:t>
            </a:r>
            <a:r>
              <a:rPr dirty="0" smtClean="0" sz="1200" spc="0">
                <a:latin typeface="Times New Roman"/>
                <a:cs typeface="Times New Roman"/>
              </a:rPr>
              <a:t>ś</a:t>
            </a:r>
            <a:r>
              <a:rPr dirty="0" smtClean="0" sz="1200" spc="-1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kilk</a:t>
            </a:r>
            <a:r>
              <a:rPr dirty="0" smtClean="0" sz="1200" spc="-10">
                <a:latin typeface="Times New Roman"/>
                <a:cs typeface="Times New Roman"/>
              </a:rPr>
              <a:t>u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GB,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pozwalaj</a:t>
            </a:r>
            <a:r>
              <a:rPr dirty="0" smtClean="0" sz="1200" spc="-15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cy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zapisanie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ponad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stu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obrazów.</a:t>
            </a:r>
            <a:endParaRPr sz="1200">
              <a:latin typeface="Times New Roman"/>
              <a:cs typeface="Times New Roman"/>
            </a:endParaRPr>
          </a:p>
          <a:p>
            <a:pPr algn="just" marL="12700" marR="12700" indent="449580">
              <a:lnSpc>
                <a:spcPts val="138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ównym  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ograniczeniem</a:t>
            </a:r>
            <a:r>
              <a:rPr dirty="0" smtClean="0" sz="1200" spc="-10">
                <a:latin typeface="Times New Roman"/>
                <a:cs typeface="Times New Roman"/>
              </a:rPr>
              <a:t>  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opó</a:t>
            </a:r>
            <a:r>
              <a:rPr dirty="0" smtClean="0" sz="1200" spc="-10">
                <a:latin typeface="Times New Roman"/>
                <a:cs typeface="Times New Roman"/>
              </a:rPr>
              <a:t>ź</a:t>
            </a:r>
            <a:r>
              <a:rPr dirty="0" smtClean="0" sz="1200" spc="-5">
                <a:latin typeface="Times New Roman"/>
                <a:cs typeface="Times New Roman"/>
              </a:rPr>
              <a:t>niaj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cym</a:t>
            </a:r>
            <a:r>
              <a:rPr dirty="0" smtClean="0" sz="1200" spc="-10">
                <a:latin typeface="Times New Roman"/>
                <a:cs typeface="Times New Roman"/>
              </a:rPr>
              <a:t>  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wyparcie</a:t>
            </a:r>
            <a:r>
              <a:rPr dirty="0" smtClean="0" sz="1200" spc="-10">
                <a:latin typeface="Times New Roman"/>
                <a:cs typeface="Times New Roman"/>
              </a:rPr>
              <a:t>   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rejestracji</a:t>
            </a:r>
            <a:r>
              <a:rPr dirty="0" smtClean="0" sz="1200" spc="-5">
                <a:latin typeface="Times New Roman"/>
                <a:cs typeface="Times New Roman"/>
              </a:rPr>
              <a:t>   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analogowych</a:t>
            </a:r>
            <a:r>
              <a:rPr dirty="0" smtClean="0" sz="1200" spc="-10">
                <a:latin typeface="Times New Roman"/>
                <a:cs typeface="Times New Roman"/>
              </a:rPr>
              <a:t>   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</a:t>
            </a:r>
            <a:r>
              <a:rPr dirty="0" smtClean="0" sz="1200" spc="-10">
                <a:latin typeface="Times New Roman"/>
                <a:cs typeface="Times New Roman"/>
              </a:rPr>
              <a:t> zastosowa</a:t>
            </a:r>
            <a:r>
              <a:rPr dirty="0" smtClean="0" sz="1200" spc="-10">
                <a:latin typeface="Times New Roman"/>
                <a:cs typeface="Times New Roman"/>
              </a:rPr>
              <a:t>ń  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iarowych</a:t>
            </a:r>
            <a:r>
              <a:rPr dirty="0" smtClean="0" sz="1200" spc="-10">
                <a:latin typeface="Times New Roman"/>
                <a:cs typeface="Times New Roman"/>
              </a:rPr>
              <a:t>  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jest</a:t>
            </a:r>
            <a:r>
              <a:rPr dirty="0" smtClean="0" sz="1200" spc="-5">
                <a:latin typeface="Times New Roman"/>
                <a:cs typeface="Times New Roman"/>
              </a:rPr>
              <a:t>  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niedostateczna</a:t>
            </a:r>
            <a:r>
              <a:rPr dirty="0" smtClean="0" sz="1200" spc="-5">
                <a:latin typeface="Times New Roman"/>
                <a:cs typeface="Times New Roman"/>
              </a:rPr>
              <a:t>  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roz</a:t>
            </a:r>
            <a:r>
              <a:rPr dirty="0" smtClean="0" sz="1200" spc="-2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zielcz</a:t>
            </a:r>
            <a:r>
              <a:rPr dirty="0" smtClean="0" sz="1200" spc="-2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ść</a:t>
            </a:r>
            <a:r>
              <a:rPr dirty="0" smtClean="0" sz="1200" spc="-5">
                <a:latin typeface="Times New Roman"/>
                <a:cs typeface="Times New Roman"/>
              </a:rPr>
              <a:t>  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ge</a:t>
            </a:r>
            <a:r>
              <a:rPr dirty="0" smtClean="0" sz="1200" spc="-20">
                <a:latin typeface="Times New Roman"/>
                <a:cs typeface="Times New Roman"/>
              </a:rPr>
              <a:t>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etryczna</a:t>
            </a:r>
            <a:r>
              <a:rPr dirty="0" smtClean="0" sz="1200" spc="-5">
                <a:latin typeface="Times New Roman"/>
                <a:cs typeface="Times New Roman"/>
              </a:rPr>
              <a:t>   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obrazów</a:t>
            </a:r>
            <a:r>
              <a:rPr dirty="0" smtClean="0" sz="1200" spc="-10">
                <a:latin typeface="Times New Roman"/>
                <a:cs typeface="Times New Roman"/>
              </a:rPr>
              <a:t> uzyskiwanych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przy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pomocy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r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cyfrowych,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co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rzutuje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do</a:t>
            </a:r>
            <a:r>
              <a:rPr dirty="0" smtClean="0" sz="1200" spc="-5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adn</a:t>
            </a:r>
            <a:r>
              <a:rPr dirty="0" smtClean="0" sz="1200" spc="-2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ść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iaru.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5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mo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ś</a:t>
            </a:r>
            <a:r>
              <a:rPr dirty="0" smtClean="0" sz="1200" spc="-10">
                <a:latin typeface="Times New Roman"/>
                <a:cs typeface="Times New Roman"/>
              </a:rPr>
              <a:t>cig</a:t>
            </a:r>
            <a:r>
              <a:rPr dirty="0" smtClean="0" sz="1200" spc="-10">
                <a:latin typeface="Times New Roman"/>
                <a:cs typeface="Times New Roman"/>
              </a:rPr>
              <a:t>u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technologiczneg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producentów</a:t>
            </a:r>
            <a:r>
              <a:rPr dirty="0" smtClean="0" sz="1200" spc="-5">
                <a:latin typeface="Times New Roman"/>
                <a:cs typeface="Times New Roman"/>
              </a:rPr>
              <a:t>,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ni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ud</a:t>
            </a:r>
            <a:r>
              <a:rPr dirty="0" smtClean="0" sz="1200" spc="-2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do</a:t>
            </a:r>
            <a:r>
              <a:rPr dirty="0" smtClean="0" sz="1200" spc="-10">
                <a:latin typeface="Times New Roman"/>
                <a:cs typeface="Times New Roman"/>
              </a:rPr>
              <a:t>t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d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skonstruow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ć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ka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ery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cyfrowej,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któr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  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rejestrow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aby</a:t>
            </a:r>
            <a:r>
              <a:rPr dirty="0" smtClean="0" sz="1200" spc="-10">
                <a:latin typeface="Times New Roman"/>
                <a:cs typeface="Times New Roman"/>
              </a:rPr>
              <a:t>  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raz</a:t>
            </a:r>
            <a:r>
              <a:rPr dirty="0" smtClean="0" sz="1200" spc="-5">
                <a:latin typeface="Times New Roman"/>
                <a:cs typeface="Times New Roman"/>
              </a:rPr>
              <a:t>  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</a:t>
            </a:r>
            <a:r>
              <a:rPr dirty="0" smtClean="0" sz="1200" spc="-10">
                <a:latin typeface="Times New Roman"/>
                <a:cs typeface="Times New Roman"/>
              </a:rPr>
              <a:t>  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zdzielcz</a:t>
            </a:r>
            <a:r>
              <a:rPr dirty="0" smtClean="0" sz="1200" spc="-1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ś</a:t>
            </a:r>
            <a:r>
              <a:rPr dirty="0" smtClean="0" sz="1200" spc="-10">
                <a:latin typeface="Times New Roman"/>
                <a:cs typeface="Times New Roman"/>
              </a:rPr>
              <a:t>ci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  </a:t>
            </a:r>
            <a:r>
              <a:rPr dirty="0" smtClean="0" sz="1200" spc="-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typo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 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dla</a:t>
            </a:r>
            <a:r>
              <a:rPr dirty="0" smtClean="0" sz="1200" spc="-5">
                <a:latin typeface="Times New Roman"/>
                <a:cs typeface="Times New Roman"/>
              </a:rPr>
              <a:t>  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analogowego</a:t>
            </a:r>
            <a:r>
              <a:rPr dirty="0" smtClean="0" sz="1200" spc="-10">
                <a:latin typeface="Times New Roman"/>
                <a:cs typeface="Times New Roman"/>
              </a:rPr>
              <a:t>  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fotogra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u.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Standardo</a:t>
            </a:r>
            <a:r>
              <a:rPr dirty="0" smtClean="0" sz="1200" spc="-2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ka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CCD 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charakteryz</a:t>
            </a:r>
            <a:r>
              <a:rPr dirty="0" smtClean="0" sz="1200" spc="-2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je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atryca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15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ona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ok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ł</a:t>
            </a:r>
            <a:r>
              <a:rPr dirty="0" smtClean="0" sz="1200" spc="0">
                <a:latin typeface="Times New Roman"/>
                <a:cs typeface="Times New Roman"/>
              </a:rPr>
              <a:t>o 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5 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ilionów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pikseli,</a:t>
            </a:r>
            <a:r>
              <a:rPr dirty="0" smtClean="0" sz="1200" spc="-5">
                <a:latin typeface="Times New Roman"/>
                <a:cs typeface="Times New Roman"/>
              </a:rPr>
              <a:t> ka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ery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profesjonalne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–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atryca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zbudowana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5-8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egapikseli,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za</a:t>
            </a:r>
            <a:r>
              <a:rPr dirty="0" smtClean="0" sz="1200" spc="-10">
                <a:latin typeface="Times New Roman"/>
                <a:cs typeface="Times New Roman"/>
              </a:rPr>
              <a:t>ś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iektóre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cj</a:t>
            </a:r>
            <a:r>
              <a:rPr dirty="0" smtClean="0" sz="1200" spc="-1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l</a:t>
            </a:r>
            <a:r>
              <a:rPr dirty="0" smtClean="0" sz="1200" spc="-20">
                <a:latin typeface="Times New Roman"/>
                <a:cs typeface="Times New Roman"/>
              </a:rPr>
              <a:t>n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ka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ery</a:t>
            </a:r>
            <a:endParaRPr sz="1200">
              <a:latin typeface="Times New Roman"/>
              <a:cs typeface="Times New Roman"/>
            </a:endParaRPr>
          </a:p>
          <a:p>
            <a:pPr algn="just" marL="12700" marR="12700" indent="0">
              <a:lnSpc>
                <a:spcPct val="95600"/>
              </a:lnSpc>
              <a:spcBef>
                <a:spcPts val="60"/>
              </a:spcBef>
            </a:pPr>
            <a:r>
              <a:rPr dirty="0" smtClean="0" sz="1200" spc="-5">
                <a:latin typeface="Times New Roman"/>
                <a:cs typeface="Times New Roman"/>
              </a:rPr>
              <a:t>klasy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„</a:t>
            </a:r>
            <a:r>
              <a:rPr dirty="0" smtClean="0" sz="1200" spc="-5" i="1">
                <a:latin typeface="Times New Roman"/>
                <a:cs typeface="Times New Roman"/>
              </a:rPr>
              <a:t>Hig</a:t>
            </a:r>
            <a:r>
              <a:rPr dirty="0" smtClean="0" sz="1200" spc="0" i="1">
                <a:latin typeface="Times New Roman"/>
                <a:cs typeface="Times New Roman"/>
              </a:rPr>
              <a:t>h </a:t>
            </a:r>
            <a:r>
              <a:rPr dirty="0" smtClean="0" sz="1200" spc="50" i="1">
                <a:latin typeface="Times New Roman"/>
                <a:cs typeface="Times New Roman"/>
              </a:rPr>
              <a:t> </a:t>
            </a:r>
            <a:r>
              <a:rPr dirty="0" smtClean="0" sz="1200" spc="-10" i="1">
                <a:latin typeface="Times New Roman"/>
                <a:cs typeface="Times New Roman"/>
              </a:rPr>
              <a:t>Resolution</a:t>
            </a:r>
            <a:r>
              <a:rPr dirty="0" smtClean="0" sz="1200" spc="-10" i="1">
                <a:latin typeface="Times New Roman"/>
                <a:cs typeface="Times New Roman"/>
              </a:rPr>
              <a:t>”</a:t>
            </a:r>
            <a:r>
              <a:rPr dirty="0" smtClean="0" sz="1200" spc="-10" i="1">
                <a:latin typeface="Times New Roman"/>
                <a:cs typeface="Times New Roman"/>
              </a:rPr>
              <a:t> </a:t>
            </a:r>
            <a:r>
              <a:rPr dirty="0" smtClean="0" sz="1200" spc="50" i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 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ponad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16 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egapikseli,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przy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wy</a:t>
            </a:r>
            <a:r>
              <a:rPr dirty="0" smtClean="0" sz="1200" spc="-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iarach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piksela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4 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 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14 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65">
                <a:latin typeface="Meiryo"/>
                <a:cs typeface="Meiryo"/>
              </a:rPr>
              <a:t>μ</a:t>
            </a:r>
            <a:r>
              <a:rPr dirty="0" smtClean="0" sz="1200" spc="-15">
                <a:latin typeface="Times New Roman"/>
                <a:cs typeface="Times New Roman"/>
              </a:rPr>
              <a:t>m.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Przoduj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ce</a:t>
            </a:r>
            <a:r>
              <a:rPr dirty="0" smtClean="0" sz="1200" spc="-10">
                <a:latin typeface="Times New Roman"/>
                <a:cs typeface="Times New Roman"/>
              </a:rPr>
              <a:t>  </a:t>
            </a:r>
            <a:r>
              <a:rPr dirty="0" smtClean="0" sz="1200" spc="-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fir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y  </a:t>
            </a:r>
            <a:r>
              <a:rPr dirty="0" smtClean="0" sz="1200" spc="-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uczestnic</a:t>
            </a:r>
            <a:r>
              <a:rPr dirty="0" smtClean="0" sz="1200" spc="-25">
                <a:latin typeface="Times New Roman"/>
                <a:cs typeface="Times New Roman"/>
              </a:rPr>
              <a:t>z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ce</a:t>
            </a:r>
            <a:r>
              <a:rPr dirty="0" smtClean="0" sz="1200" spc="-10">
                <a:latin typeface="Times New Roman"/>
                <a:cs typeface="Times New Roman"/>
              </a:rPr>
              <a:t>  </a:t>
            </a:r>
            <a:r>
              <a:rPr dirty="0" smtClean="0" sz="1200" spc="-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  </a:t>
            </a:r>
            <a:r>
              <a:rPr dirty="0" smtClean="0" sz="1200" spc="-10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tym</a:t>
            </a:r>
            <a:r>
              <a:rPr dirty="0" smtClean="0" sz="1200" spc="-10">
                <a:latin typeface="Times New Roman"/>
                <a:cs typeface="Times New Roman"/>
              </a:rPr>
              <a:t> 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„wy</a:t>
            </a:r>
            <a:r>
              <a:rPr dirty="0" smtClean="0" sz="1200" spc="5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cigu”,</a:t>
            </a:r>
            <a:r>
              <a:rPr dirty="0" smtClean="0" sz="1200" spc="-5">
                <a:latin typeface="Times New Roman"/>
                <a:cs typeface="Times New Roman"/>
              </a:rPr>
              <a:t>  </a:t>
            </a:r>
            <a:r>
              <a:rPr dirty="0" smtClean="0" sz="1200" spc="-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stosuj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–  </a:t>
            </a:r>
            <a:r>
              <a:rPr dirty="0" smtClean="0" sz="1200" spc="-10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poza</a:t>
            </a:r>
            <a:r>
              <a:rPr dirty="0" smtClean="0" sz="1200" spc="-10">
                <a:latin typeface="Times New Roman"/>
                <a:cs typeface="Times New Roman"/>
              </a:rPr>
              <a:t>  </a:t>
            </a:r>
            <a:r>
              <a:rPr dirty="0" smtClean="0" sz="1200" spc="-10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powierzchniowy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atryc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detektorów</a:t>
            </a:r>
            <a:r>
              <a:rPr dirty="0" smtClean="0" sz="1200" spc="-10">
                <a:latin typeface="Times New Roman"/>
                <a:cs typeface="Times New Roman"/>
              </a:rPr>
              <a:t> CCD - r</a:t>
            </a:r>
            <a:r>
              <a:rPr dirty="0" smtClean="0" sz="1200" spc="-10">
                <a:latin typeface="Times New Roman"/>
                <a:cs typeface="Times New Roman"/>
              </a:rPr>
              <a:t>ó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5">
                <a:latin typeface="Times New Roman"/>
                <a:cs typeface="Times New Roman"/>
              </a:rPr>
              <a:t>n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rozw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zania:</a:t>
            </a:r>
            <a:endParaRPr sz="1200">
              <a:latin typeface="Times New Roman"/>
              <a:cs typeface="Times New Roman"/>
            </a:endParaRPr>
          </a:p>
          <a:p>
            <a:pPr lvl="4" marL="469900" indent="-228600">
              <a:lnSpc>
                <a:spcPts val="1380"/>
              </a:lnSpc>
              <a:buFont typeface="Times New Roman"/>
              <a:buChar char="-"/>
              <a:tabLst>
                <a:tab pos="469265" algn="l"/>
              </a:tabLst>
            </a:pPr>
            <a:r>
              <a:rPr dirty="0" smtClean="0" sz="1200" spc="-5">
                <a:latin typeface="Times New Roman"/>
                <a:cs typeface="Times New Roman"/>
              </a:rPr>
              <a:t>linijka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detektorów,</a:t>
            </a:r>
            <a:endParaRPr sz="1200">
              <a:latin typeface="Times New Roman"/>
              <a:cs typeface="Times New Roman"/>
            </a:endParaRPr>
          </a:p>
          <a:p>
            <a:pPr lvl="4" marL="469900" indent="-228600">
              <a:lnSpc>
                <a:spcPts val="1380"/>
              </a:lnSpc>
              <a:buFont typeface="Times New Roman"/>
              <a:buChar char="-"/>
              <a:tabLst>
                <a:tab pos="469265" algn="l"/>
              </a:tabLst>
            </a:pPr>
            <a:r>
              <a:rPr dirty="0" smtClean="0" sz="1200" spc="-5">
                <a:latin typeface="Times New Roman"/>
                <a:cs typeface="Times New Roman"/>
              </a:rPr>
              <a:t>kilka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atryc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detektorów</a:t>
            </a:r>
            <a:r>
              <a:rPr dirty="0" smtClean="0" sz="1200" spc="-10">
                <a:latin typeface="Times New Roman"/>
                <a:cs typeface="Times New Roman"/>
              </a:rPr>
              <a:t> CCD wyp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niaj</a:t>
            </a:r>
            <a:r>
              <a:rPr dirty="0" smtClean="0" sz="1200" spc="-15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cych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kadr,</a:t>
            </a:r>
            <a:endParaRPr sz="1200">
              <a:latin typeface="Times New Roman"/>
              <a:cs typeface="Times New Roman"/>
            </a:endParaRPr>
          </a:p>
          <a:p>
            <a:pPr lvl="4" marL="469900" indent="-228600">
              <a:lnSpc>
                <a:spcPts val="1380"/>
              </a:lnSpc>
              <a:buFont typeface="Times New Roman"/>
              <a:buChar char="-"/>
              <a:tabLst>
                <a:tab pos="469265" algn="l"/>
              </a:tabLst>
            </a:pPr>
            <a:r>
              <a:rPr dirty="0" smtClean="0" sz="1200">
                <a:latin typeface="Times New Roman"/>
                <a:cs typeface="Times New Roman"/>
              </a:rPr>
              <a:t>cyfrowy </a:t>
            </a:r>
            <a:r>
              <a:rPr dirty="0" smtClean="0" sz="1200" spc="-5">
                <a:latin typeface="Times New Roman"/>
                <a:cs typeface="Times New Roman"/>
              </a:rPr>
              <a:t>adapter</a:t>
            </a:r>
            <a:r>
              <a:rPr dirty="0" smtClean="0" sz="1200" spc="-5">
                <a:latin typeface="Times New Roman"/>
                <a:cs typeface="Times New Roman"/>
              </a:rPr>
              <a:t> do </a:t>
            </a:r>
            <a:r>
              <a:rPr dirty="0" smtClean="0" sz="1200" spc="-10">
                <a:latin typeface="Times New Roman"/>
                <a:cs typeface="Times New Roman"/>
              </a:rPr>
              <a:t>analogowej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kamery,</a:t>
            </a:r>
            <a:endParaRPr sz="1200">
              <a:latin typeface="Times New Roman"/>
              <a:cs typeface="Times New Roman"/>
            </a:endParaRPr>
          </a:p>
          <a:p>
            <a:pPr lvl="4" marL="469900" marR="57785" indent="-228600">
              <a:lnSpc>
                <a:spcPts val="1380"/>
              </a:lnSpc>
              <a:spcBef>
                <a:spcPts val="35"/>
              </a:spcBef>
              <a:buFont typeface="Times New Roman"/>
              <a:buChar char="-"/>
              <a:tabLst>
                <a:tab pos="469265" algn="l"/>
              </a:tabLst>
            </a:pPr>
            <a:r>
              <a:rPr dirty="0" smtClean="0" sz="1200">
                <a:latin typeface="Times New Roman"/>
                <a:cs typeface="Times New Roman"/>
              </a:rPr>
              <a:t>obok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atryc</a:t>
            </a:r>
            <a:r>
              <a:rPr dirty="0" smtClean="0" sz="1200" spc="-5">
                <a:latin typeface="Times New Roman"/>
                <a:cs typeface="Times New Roman"/>
              </a:rPr>
              <a:t> CCD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(Cha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ge-Coupled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Devices</a:t>
            </a:r>
            <a:r>
              <a:rPr dirty="0" smtClean="0" sz="1200" spc="-10">
                <a:latin typeface="Times New Roman"/>
                <a:cs typeface="Times New Roman"/>
              </a:rPr>
              <a:t> – </a:t>
            </a:r>
            <a:r>
              <a:rPr dirty="0" smtClean="0" sz="1200" spc="-5">
                <a:latin typeface="Times New Roman"/>
                <a:cs typeface="Times New Roman"/>
              </a:rPr>
              <a:t>ele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enty</a:t>
            </a:r>
            <a:r>
              <a:rPr dirty="0" smtClean="0" sz="1200" spc="-5">
                <a:latin typeface="Times New Roman"/>
                <a:cs typeface="Times New Roman"/>
              </a:rPr>
              <a:t> pó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przewodnikowe</a:t>
            </a:r>
            <a:r>
              <a:rPr dirty="0" smtClean="0" sz="1200" spc="-10">
                <a:latin typeface="Times New Roman"/>
                <a:cs typeface="Times New Roman"/>
              </a:rPr>
              <a:t>  </a:t>
            </a:r>
            <a:r>
              <a:rPr dirty="0" smtClean="0" sz="1200" spc="-10">
                <a:latin typeface="Times New Roman"/>
                <a:cs typeface="Times New Roman"/>
              </a:rPr>
              <a:t>ze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sprz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5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eniem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adunkowy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), </a:t>
            </a:r>
            <a:r>
              <a:rPr dirty="0" smtClean="0" sz="1200" spc="-5">
                <a:latin typeface="Times New Roman"/>
                <a:cs typeface="Times New Roman"/>
              </a:rPr>
              <a:t>stosuje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CMOS </a:t>
            </a:r>
            <a:r>
              <a:rPr dirty="0" smtClean="0" sz="1200" spc="-5">
                <a:latin typeface="Times New Roman"/>
                <a:cs typeface="Times New Roman"/>
              </a:rPr>
              <a:t>(co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ple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ent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ry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etal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oxide</a:t>
            </a:r>
            <a:r>
              <a:rPr dirty="0" smtClean="0" sz="1200" spc="-5">
                <a:latin typeface="Times New Roman"/>
                <a:cs typeface="Times New Roman"/>
              </a:rPr>
              <a:t> se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iconductor)</a:t>
            </a:r>
            <a:r>
              <a:rPr dirty="0" smtClean="0" sz="1200" spc="-5">
                <a:latin typeface="Times New Roman"/>
                <a:cs typeface="Times New Roman"/>
              </a:rPr>
              <a:t> – </a:t>
            </a:r>
            <a:r>
              <a:rPr dirty="0" smtClean="0" sz="1200" spc="-10">
                <a:latin typeface="Times New Roman"/>
                <a:cs typeface="Times New Roman"/>
              </a:rPr>
              <a:t>technolog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ta</a:t>
            </a:r>
            <a:r>
              <a:rPr dirty="0" smtClean="0" sz="1200" spc="-10">
                <a:latin typeface="Times New Roman"/>
                <a:cs typeface="Times New Roman"/>
              </a:rPr>
              <a:t>ń</a:t>
            </a:r>
            <a:r>
              <a:rPr dirty="0" smtClean="0" sz="1200" spc="0">
                <a:latin typeface="Times New Roman"/>
                <a:cs typeface="Times New Roman"/>
              </a:rPr>
              <a:t>sz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produkcyjni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bardzie</a:t>
            </a:r>
            <a:r>
              <a:rPr dirty="0" smtClean="0" sz="1200" spc="-5">
                <a:latin typeface="Times New Roman"/>
                <a:cs typeface="Times New Roman"/>
              </a:rPr>
              <a:t>j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wydaj</a:t>
            </a:r>
            <a:r>
              <a:rPr dirty="0" smtClean="0" sz="1200" spc="-10">
                <a:latin typeface="Times New Roman"/>
                <a:cs typeface="Times New Roman"/>
              </a:rPr>
              <a:t>n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eksploatacyjnie.</a:t>
            </a:r>
            <a:endParaRPr sz="1200">
              <a:latin typeface="Times New Roman"/>
              <a:cs typeface="Times New Roman"/>
            </a:endParaRPr>
          </a:p>
          <a:p>
            <a:pPr marL="12700" marR="212725" indent="228600">
              <a:lnSpc>
                <a:spcPts val="138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Wspo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iane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trudno</a:t>
            </a:r>
            <a:r>
              <a:rPr dirty="0" smtClean="0" sz="1200" spc="-10">
                <a:latin typeface="Times New Roman"/>
                <a:cs typeface="Times New Roman"/>
              </a:rPr>
              <a:t>ś</a:t>
            </a:r>
            <a:r>
              <a:rPr dirty="0" smtClean="0" sz="1200" spc="-1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powodu</a:t>
            </a:r>
            <a:r>
              <a:rPr dirty="0" smtClean="0" sz="1200" spc="5">
                <a:latin typeface="Times New Roman"/>
                <a:cs typeface="Times New Roman"/>
              </a:rPr>
              <a:t>j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, 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ka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ry </a:t>
            </a:r>
            <a:r>
              <a:rPr dirty="0" smtClean="0" sz="1200" spc="-10">
                <a:latin typeface="Times New Roman"/>
                <a:cs typeface="Times New Roman"/>
              </a:rPr>
              <a:t>cyfrowe</a:t>
            </a:r>
            <a:r>
              <a:rPr dirty="0" smtClean="0" sz="1200" spc="-10">
                <a:latin typeface="Times New Roman"/>
                <a:cs typeface="Times New Roman"/>
              </a:rPr>
              <a:t> o </a:t>
            </a:r>
            <a:r>
              <a:rPr dirty="0" smtClean="0" sz="1200" spc="-10">
                <a:latin typeface="Times New Roman"/>
                <a:cs typeface="Times New Roman"/>
              </a:rPr>
              <a:t>najw</a:t>
            </a:r>
            <a:r>
              <a:rPr dirty="0" smtClean="0" sz="1200" spc="-15">
                <a:latin typeface="Times New Roman"/>
                <a:cs typeface="Times New Roman"/>
              </a:rPr>
              <a:t>y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5">
                <a:latin typeface="Times New Roman"/>
                <a:cs typeface="Times New Roman"/>
              </a:rPr>
              <a:t>szej</a:t>
            </a:r>
            <a:r>
              <a:rPr dirty="0" smtClean="0" sz="1200" spc="-5">
                <a:latin typeface="Times New Roman"/>
                <a:cs typeface="Times New Roman"/>
              </a:rPr>
              <a:t> r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zdzielcz</a:t>
            </a:r>
            <a:r>
              <a:rPr dirty="0" smtClean="0" sz="1200" spc="-1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ś</a:t>
            </a:r>
            <a:r>
              <a:rPr dirty="0" smtClean="0" sz="1200" spc="-1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–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posiadaj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ce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atryce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one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ponad</a:t>
            </a:r>
            <a:r>
              <a:rPr dirty="0" smtClean="0" sz="1200" spc="-10">
                <a:latin typeface="Times New Roman"/>
                <a:cs typeface="Times New Roman"/>
              </a:rPr>
              <a:t> 35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ilion</a:t>
            </a:r>
            <a:r>
              <a:rPr dirty="0" smtClean="0" sz="1200" spc="-15">
                <a:latin typeface="Times New Roman"/>
                <a:cs typeface="Times New Roman"/>
              </a:rPr>
              <a:t>ó</a:t>
            </a:r>
            <a:r>
              <a:rPr dirty="0" smtClean="0" sz="1200" spc="0">
                <a:latin typeface="Times New Roman"/>
                <a:cs typeface="Times New Roman"/>
              </a:rPr>
              <a:t>w </a:t>
            </a:r>
            <a:r>
              <a:rPr dirty="0" smtClean="0" sz="1200" spc="-5">
                <a:latin typeface="Times New Roman"/>
                <a:cs typeface="Times New Roman"/>
              </a:rPr>
              <a:t>detektor</a:t>
            </a:r>
            <a:r>
              <a:rPr dirty="0" smtClean="0" sz="1200" spc="-15">
                <a:latin typeface="Times New Roman"/>
                <a:cs typeface="Times New Roman"/>
              </a:rPr>
              <a:t>ó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bardzo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drogie;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drogie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s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równi</a:t>
            </a:r>
            <a:r>
              <a:rPr dirty="0" smtClean="0" sz="1200" spc="-15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  </a:t>
            </a:r>
            <a:r>
              <a:rPr dirty="0" smtClean="0" sz="1200" spc="-5">
                <a:latin typeface="Times New Roman"/>
                <a:cs typeface="Times New Roman"/>
              </a:rPr>
              <a:t>konstrukcje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nieco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niej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ambitne</a:t>
            </a:r>
            <a:r>
              <a:rPr dirty="0" smtClean="0" sz="1200" spc="-10">
                <a:latin typeface="Times New Roman"/>
                <a:cs typeface="Times New Roman"/>
              </a:rPr>
              <a:t> –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ka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ery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profesjonalne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atryca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15">
                <a:latin typeface="Times New Roman"/>
                <a:cs typeface="Times New Roman"/>
              </a:rPr>
              <a:t>z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5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 16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ilionów.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Ceny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te</a:t>
            </a:r>
            <a:r>
              <a:rPr dirty="0" smtClean="0" sz="1200" spc="-5">
                <a:latin typeface="Times New Roman"/>
                <a:cs typeface="Times New Roman"/>
              </a:rPr>
              <a:t> – w wyniku </a:t>
            </a:r>
            <a:r>
              <a:rPr dirty="0" smtClean="0" sz="1200" spc="-10">
                <a:latin typeface="Times New Roman"/>
                <a:cs typeface="Times New Roman"/>
              </a:rPr>
              <a:t>wspomnianego</a:t>
            </a:r>
            <a:r>
              <a:rPr dirty="0" smtClean="0" sz="1200" spc="-10">
                <a:latin typeface="Times New Roman"/>
                <a:cs typeface="Times New Roman"/>
              </a:rPr>
              <a:t> wy</a:t>
            </a:r>
            <a:r>
              <a:rPr dirty="0" smtClean="0" sz="1200" spc="-10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cigu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producentów,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oraz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zwi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kszaj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cego</a:t>
            </a:r>
            <a:r>
              <a:rPr dirty="0" smtClean="0" sz="1200" spc="-5">
                <a:latin typeface="Times New Roman"/>
                <a:cs typeface="Times New Roman"/>
              </a:rPr>
              <a:t> si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popyt</a:t>
            </a:r>
            <a:r>
              <a:rPr dirty="0" smtClean="0" sz="1200" spc="-10">
                <a:latin typeface="Times New Roman"/>
                <a:cs typeface="Times New Roman"/>
              </a:rPr>
              <a:t>u</a:t>
            </a:r>
            <a:r>
              <a:rPr dirty="0" smtClean="0" sz="1200" spc="-10">
                <a:latin typeface="Times New Roman"/>
                <a:cs typeface="Times New Roman"/>
              </a:rPr>
              <a:t> –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sukcesywni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spada</a:t>
            </a:r>
            <a:r>
              <a:rPr dirty="0" smtClean="0" sz="1200" spc="-5">
                <a:latin typeface="Times New Roman"/>
                <a:cs typeface="Times New Roman"/>
              </a:rPr>
              <a:t>j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c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pozwal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uzna</a:t>
            </a:r>
            <a:r>
              <a:rPr dirty="0" smtClean="0" sz="1200" spc="-10">
                <a:latin typeface="Times New Roman"/>
                <a:cs typeface="Times New Roman"/>
              </a:rPr>
              <a:t>ć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proble</a:t>
            </a:r>
            <a:r>
              <a:rPr dirty="0" smtClean="0" sz="1200" spc="-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os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5">
                <a:latin typeface="Times New Roman"/>
                <a:cs typeface="Times New Roman"/>
              </a:rPr>
              <a:t>galn</a:t>
            </a:r>
            <a:r>
              <a:rPr dirty="0" smtClean="0" sz="1200" spc="-2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ci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 o</a:t>
            </a:r>
            <a:r>
              <a:rPr dirty="0" smtClean="0" sz="1200" spc="-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5">
                <a:latin typeface="Times New Roman"/>
                <a:cs typeface="Times New Roman"/>
              </a:rPr>
              <a:t>acalno</a:t>
            </a:r>
            <a:r>
              <a:rPr dirty="0" smtClean="0" sz="1200" spc="0">
                <a:latin typeface="Times New Roman"/>
                <a:cs typeface="Times New Roman"/>
              </a:rPr>
              <a:t>ś</a:t>
            </a:r>
            <a:r>
              <a:rPr dirty="0" smtClean="0" sz="1200" spc="-5">
                <a:latin typeface="Times New Roman"/>
                <a:cs typeface="Times New Roman"/>
              </a:rPr>
              <a:t>ci</a:t>
            </a:r>
            <a:r>
              <a:rPr dirty="0" smtClean="0" sz="1200" spc="-5">
                <a:latin typeface="Times New Roman"/>
                <a:cs typeface="Times New Roman"/>
              </a:rPr>
              <a:t> stosowania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Polsce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wysokorozdzielczych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ka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perspekty</a:t>
            </a:r>
            <a:r>
              <a:rPr dirty="0" smtClean="0" sz="1200" spc="-15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najbl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5">
                <a:latin typeface="Times New Roman"/>
                <a:cs typeface="Times New Roman"/>
              </a:rPr>
              <a:t>szyc</a:t>
            </a:r>
            <a:r>
              <a:rPr dirty="0" smtClean="0" sz="1200" spc="-10">
                <a:latin typeface="Times New Roman"/>
                <a:cs typeface="Times New Roman"/>
              </a:rPr>
              <a:t>h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lat.</a:t>
            </a:r>
            <a:endParaRPr sz="1200">
              <a:latin typeface="Times New Roman"/>
              <a:cs typeface="Times New Roman"/>
            </a:endParaRPr>
          </a:p>
          <a:p>
            <a:pPr marL="12700" marR="95250" indent="228600">
              <a:lnSpc>
                <a:spcPts val="1380"/>
              </a:lnSpc>
            </a:pPr>
            <a:r>
              <a:rPr dirty="0" smtClean="0" sz="1200">
                <a:latin typeface="Times New Roman"/>
                <a:cs typeface="Times New Roman"/>
              </a:rPr>
              <a:t>Od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2003 roku </a:t>
            </a:r>
            <a:r>
              <a:rPr dirty="0" smtClean="0" sz="1200" spc="-5">
                <a:latin typeface="Times New Roman"/>
                <a:cs typeface="Times New Roman"/>
              </a:rPr>
              <a:t>dost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10">
                <a:latin typeface="Times New Roman"/>
                <a:cs typeface="Times New Roman"/>
              </a:rPr>
              <a:t>pne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s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aparaty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Kodaka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atryc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aparatu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10">
                <a:latin typeface="Times New Roman"/>
                <a:cs typeface="Times New Roman"/>
              </a:rPr>
              <a:t>oobrazkowego</a:t>
            </a:r>
            <a:r>
              <a:rPr dirty="0" smtClean="0" sz="1200" spc="-10">
                <a:latin typeface="Times New Roman"/>
                <a:cs typeface="Times New Roman"/>
              </a:rPr>
              <a:t> (24x36m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) . </a:t>
            </a:r>
            <a:r>
              <a:rPr dirty="0" smtClean="0" sz="1200" spc="-5">
                <a:latin typeface="Times New Roman"/>
                <a:cs typeface="Times New Roman"/>
              </a:rPr>
              <a:t>Lustrzanki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Ma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iya</a:t>
            </a:r>
            <a:r>
              <a:rPr dirty="0" smtClean="0" sz="1200" spc="-5">
                <a:latin typeface="Times New Roman"/>
                <a:cs typeface="Times New Roman"/>
              </a:rPr>
              <a:t> s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wypos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one</a:t>
            </a:r>
            <a:r>
              <a:rPr dirty="0" smtClean="0" sz="1200" spc="-10">
                <a:latin typeface="Times New Roman"/>
                <a:cs typeface="Times New Roman"/>
              </a:rPr>
              <a:t> w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atryc</a:t>
            </a:r>
            <a:r>
              <a:rPr dirty="0" smtClean="0" sz="1200" spc="-10">
                <a:latin typeface="Times New Roman"/>
                <a:cs typeface="Times New Roman"/>
              </a:rPr>
              <a:t>ę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CC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5">
                <a:latin typeface="Times New Roman"/>
                <a:cs typeface="Times New Roman"/>
              </a:rPr>
              <a:t>fo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at</a:t>
            </a:r>
            <a:r>
              <a:rPr dirty="0" smtClean="0" sz="1200" spc="-10">
                <a:latin typeface="Times New Roman"/>
                <a:cs typeface="Times New Roman"/>
              </a:rPr>
              <a:t>u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36x48m</a:t>
            </a:r>
            <a:r>
              <a:rPr dirty="0" smtClean="0" sz="1200" spc="-1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efektywnej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liczbie</a:t>
            </a:r>
            <a:r>
              <a:rPr dirty="0" smtClean="0" sz="1200" spc="-5">
                <a:latin typeface="Times New Roman"/>
                <a:cs typeface="Times New Roman"/>
              </a:rPr>
              <a:t> 21,5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iliona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pik</a:t>
            </a:r>
            <a:r>
              <a:rPr dirty="0" smtClean="0" sz="1200" spc="-15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eli,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za</a:t>
            </a:r>
            <a:r>
              <a:rPr dirty="0" smtClean="0" sz="1200" spc="-10">
                <a:latin typeface="Times New Roman"/>
                <a:cs typeface="Times New Roman"/>
              </a:rPr>
              <a:t>ś </a:t>
            </a:r>
            <a:r>
              <a:rPr dirty="0" smtClean="0" sz="1200" spc="-5">
                <a:latin typeface="Times New Roman"/>
                <a:cs typeface="Times New Roman"/>
              </a:rPr>
              <a:t>aparaty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fir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y H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sselblad</a:t>
            </a:r>
            <a:r>
              <a:rPr dirty="0" smtClean="0" sz="1200" spc="-5">
                <a:latin typeface="Times New Roman"/>
                <a:cs typeface="Times New Roman"/>
              </a:rPr>
              <a:t> (H2D-39)–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try</a:t>
            </a:r>
            <a:r>
              <a:rPr dirty="0" smtClean="0" sz="1200" spc="-15">
                <a:latin typeface="Times New Roman"/>
                <a:cs typeface="Times New Roman"/>
              </a:rPr>
              <a:t>c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 fo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acie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37x49mm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ł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ż</a:t>
            </a:r>
            <a:r>
              <a:rPr dirty="0" smtClean="0" sz="1200" spc="-10">
                <a:latin typeface="Times New Roman"/>
                <a:cs typeface="Times New Roman"/>
              </a:rPr>
              <a:t>on</a:t>
            </a:r>
            <a:r>
              <a:rPr dirty="0" smtClean="0" sz="1200" spc="-10">
                <a:latin typeface="Times New Roman"/>
                <a:cs typeface="Times New Roman"/>
              </a:rPr>
              <a:t>ą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</a:t>
            </a:r>
            <a:r>
              <a:rPr dirty="0" smtClean="0" sz="1200" spc="-10">
                <a:latin typeface="Times New Roman"/>
                <a:cs typeface="Times New Roman"/>
              </a:rPr>
              <a:t> 39 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ilionów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pikseli.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Zaliczana</a:t>
            </a:r>
            <a:r>
              <a:rPr dirty="0" smtClean="0" sz="1200" spc="-10">
                <a:latin typeface="Times New Roman"/>
                <a:cs typeface="Times New Roman"/>
              </a:rPr>
              <a:t> do </a:t>
            </a:r>
            <a:r>
              <a:rPr dirty="0" smtClean="0" sz="1200" spc="-10">
                <a:latin typeface="Times New Roman"/>
                <a:cs typeface="Times New Roman"/>
              </a:rPr>
              <a:t>„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-10">
                <a:latin typeface="Times New Roman"/>
                <a:cs typeface="Times New Roman"/>
              </a:rPr>
              <a:t>etrycznych”(o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Jerzy Bernasik</dc:creator>
  <dc:title>Jerzy Bernasik, Władysław Mierzwa</dc:title>
  <dcterms:created xsi:type="dcterms:W3CDTF">2013-10-27T17:17:32Z</dcterms:created>
  <dcterms:modified xsi:type="dcterms:W3CDTF">2013-10-27T17:17:32Z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2006-11-10T00:00:00Z</vt:filetime>
  </property>
  <property fmtid="{D5CDD505-2E9C-101B-9397-08002B2CF9AE}" pid="3" name="LastSaved">
    <vt:filetime>2013-10-27T00:00:00Z</vt:filetime>
  </property>
</Properties>
</file>