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0693400" cy="7569200"/>
  <p:notesSz cx="10693400" cy="75692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2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526296" y="1988820"/>
            <a:ext cx="7393673" cy="5219319"/>
          </a:xfrm>
          <a:custGeom>
            <a:avLst/>
            <a:gdLst/>
            <a:ahLst/>
            <a:cxnLst/>
            <a:rect l="l" t="t" r="r" b="b"/>
            <a:pathLst>
              <a:path w="7393673" h="5219319">
                <a:moveTo>
                  <a:pt x="0" y="0"/>
                </a:moveTo>
                <a:lnTo>
                  <a:pt x="0" y="5219319"/>
                </a:lnTo>
                <a:lnTo>
                  <a:pt x="7393673" y="5219319"/>
                </a:lnTo>
                <a:lnTo>
                  <a:pt x="739367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527439" y="1949195"/>
            <a:ext cx="7391400" cy="525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74839" y="350520"/>
            <a:ext cx="9144000" cy="1638300"/>
          </a:xfrm>
          <a:custGeom>
            <a:avLst/>
            <a:gdLst/>
            <a:ahLst/>
            <a:cxnLst/>
            <a:rect l="l" t="t" r="r" b="b"/>
            <a:pathLst>
              <a:path w="9144000" h="1638300">
                <a:moveTo>
                  <a:pt x="0" y="0"/>
                </a:moveTo>
                <a:lnTo>
                  <a:pt x="0" y="1638300"/>
                </a:lnTo>
                <a:lnTo>
                  <a:pt x="9144000" y="16383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D0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910020" y="1866138"/>
            <a:ext cx="16957" cy="11145"/>
          </a:xfrm>
          <a:custGeom>
            <a:avLst/>
            <a:gdLst/>
            <a:ahLst/>
            <a:cxnLst/>
            <a:rect l="l" t="t" r="r" b="b"/>
            <a:pathLst>
              <a:path w="16957" h="11145">
                <a:moveTo>
                  <a:pt x="1461" y="8338"/>
                </a:moveTo>
                <a:lnTo>
                  <a:pt x="1461" y="0"/>
                </a:lnTo>
                <a:lnTo>
                  <a:pt x="70" y="1266"/>
                </a:lnTo>
                <a:lnTo>
                  <a:pt x="0" y="7643"/>
                </a:lnTo>
                <a:lnTo>
                  <a:pt x="1461" y="8338"/>
                </a:lnTo>
                <a:close/>
              </a:path>
              <a:path w="16957" h="11145">
                <a:moveTo>
                  <a:pt x="16957" y="-842"/>
                </a:moveTo>
                <a:lnTo>
                  <a:pt x="8322" y="-12199"/>
                </a:lnTo>
                <a:lnTo>
                  <a:pt x="774" y="-10061"/>
                </a:lnTo>
                <a:lnTo>
                  <a:pt x="1461" y="0"/>
                </a:lnTo>
                <a:lnTo>
                  <a:pt x="1461" y="8338"/>
                </a:lnTo>
                <a:lnTo>
                  <a:pt x="7374" y="11145"/>
                </a:lnTo>
                <a:lnTo>
                  <a:pt x="16031" y="8233"/>
                </a:lnTo>
                <a:lnTo>
                  <a:pt x="16957" y="-842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184980" y="1958432"/>
            <a:ext cx="21785" cy="24470"/>
          </a:xfrm>
          <a:custGeom>
            <a:avLst/>
            <a:gdLst/>
            <a:ahLst/>
            <a:cxnLst/>
            <a:rect l="l" t="t" r="r" b="b"/>
            <a:pathLst>
              <a:path w="21785" h="24470">
                <a:moveTo>
                  <a:pt x="21785" y="15981"/>
                </a:moveTo>
                <a:lnTo>
                  <a:pt x="16549" y="7882"/>
                </a:lnTo>
                <a:lnTo>
                  <a:pt x="7135" y="0"/>
                </a:lnTo>
                <a:lnTo>
                  <a:pt x="0" y="4210"/>
                </a:lnTo>
                <a:lnTo>
                  <a:pt x="1583" y="15148"/>
                </a:lnTo>
                <a:lnTo>
                  <a:pt x="6917" y="20482"/>
                </a:lnTo>
                <a:lnTo>
                  <a:pt x="14589" y="24470"/>
                </a:lnTo>
                <a:lnTo>
                  <a:pt x="21560" y="22206"/>
                </a:lnTo>
                <a:lnTo>
                  <a:pt x="21785" y="15981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298322" y="342645"/>
            <a:ext cx="4150117" cy="165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517527" y="1509759"/>
            <a:ext cx="17691" cy="14208"/>
          </a:xfrm>
          <a:custGeom>
            <a:avLst/>
            <a:gdLst/>
            <a:ahLst/>
            <a:cxnLst/>
            <a:rect l="l" t="t" r="r" b="b"/>
            <a:pathLst>
              <a:path w="17691" h="14208">
                <a:moveTo>
                  <a:pt x="2145" y="0"/>
                </a:moveTo>
                <a:lnTo>
                  <a:pt x="0" y="1286"/>
                </a:lnTo>
                <a:lnTo>
                  <a:pt x="1456" y="1731"/>
                </a:lnTo>
                <a:lnTo>
                  <a:pt x="2145" y="0"/>
                </a:lnTo>
                <a:close/>
              </a:path>
              <a:path w="17691" h="14208">
                <a:moveTo>
                  <a:pt x="17691" y="10248"/>
                </a:moveTo>
                <a:lnTo>
                  <a:pt x="12987" y="5253"/>
                </a:lnTo>
                <a:lnTo>
                  <a:pt x="1456" y="1731"/>
                </a:lnTo>
                <a:lnTo>
                  <a:pt x="300" y="4637"/>
                </a:lnTo>
                <a:lnTo>
                  <a:pt x="3688" y="14208"/>
                </a:lnTo>
                <a:lnTo>
                  <a:pt x="14472" y="13992"/>
                </a:lnTo>
                <a:lnTo>
                  <a:pt x="17691" y="10248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679044" y="1662804"/>
            <a:ext cx="24403" cy="22009"/>
          </a:xfrm>
          <a:custGeom>
            <a:avLst/>
            <a:gdLst/>
            <a:ahLst/>
            <a:cxnLst/>
            <a:rect l="l" t="t" r="r" b="b"/>
            <a:pathLst>
              <a:path w="24403" h="22009">
                <a:moveTo>
                  <a:pt x="24403" y="13418"/>
                </a:moveTo>
                <a:lnTo>
                  <a:pt x="21086" y="5388"/>
                </a:lnTo>
                <a:lnTo>
                  <a:pt x="9170" y="0"/>
                </a:lnTo>
                <a:lnTo>
                  <a:pt x="0" y="6757"/>
                </a:lnTo>
                <a:lnTo>
                  <a:pt x="3075" y="18167"/>
                </a:lnTo>
                <a:lnTo>
                  <a:pt x="3518" y="17179"/>
                </a:lnTo>
                <a:lnTo>
                  <a:pt x="3518" y="13432"/>
                </a:lnTo>
                <a:lnTo>
                  <a:pt x="4725" y="12317"/>
                </a:lnTo>
                <a:lnTo>
                  <a:pt x="4725" y="17555"/>
                </a:lnTo>
                <a:lnTo>
                  <a:pt x="8439" y="20353"/>
                </a:lnTo>
                <a:lnTo>
                  <a:pt x="20745" y="22009"/>
                </a:lnTo>
                <a:lnTo>
                  <a:pt x="24403" y="13418"/>
                </a:lnTo>
                <a:close/>
              </a:path>
              <a:path w="24403" h="22009">
                <a:moveTo>
                  <a:pt x="3721" y="16726"/>
                </a:moveTo>
                <a:lnTo>
                  <a:pt x="3518" y="13432"/>
                </a:lnTo>
                <a:lnTo>
                  <a:pt x="3518" y="17179"/>
                </a:lnTo>
                <a:lnTo>
                  <a:pt x="3721" y="16726"/>
                </a:lnTo>
                <a:close/>
              </a:path>
              <a:path w="24403" h="22009">
                <a:moveTo>
                  <a:pt x="4725" y="17555"/>
                </a:moveTo>
                <a:lnTo>
                  <a:pt x="4725" y="12317"/>
                </a:lnTo>
                <a:lnTo>
                  <a:pt x="4257" y="15532"/>
                </a:lnTo>
                <a:lnTo>
                  <a:pt x="3721" y="16726"/>
                </a:lnTo>
                <a:lnTo>
                  <a:pt x="4725" y="17555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171583" y="1314483"/>
            <a:ext cx="20813" cy="14740"/>
          </a:xfrm>
          <a:custGeom>
            <a:avLst/>
            <a:gdLst/>
            <a:ahLst/>
            <a:cxnLst/>
            <a:rect l="l" t="t" r="r" b="b"/>
            <a:pathLst>
              <a:path w="20813" h="14740">
                <a:moveTo>
                  <a:pt x="20813" y="10503"/>
                </a:moveTo>
                <a:lnTo>
                  <a:pt x="16846" y="349"/>
                </a:lnTo>
                <a:lnTo>
                  <a:pt x="4841" y="0"/>
                </a:lnTo>
                <a:lnTo>
                  <a:pt x="0" y="3789"/>
                </a:lnTo>
                <a:lnTo>
                  <a:pt x="2923" y="10121"/>
                </a:lnTo>
                <a:lnTo>
                  <a:pt x="2923" y="9780"/>
                </a:lnTo>
                <a:lnTo>
                  <a:pt x="3114" y="6040"/>
                </a:lnTo>
                <a:lnTo>
                  <a:pt x="14800" y="14740"/>
                </a:lnTo>
                <a:lnTo>
                  <a:pt x="20813" y="10503"/>
                </a:lnTo>
                <a:close/>
              </a:path>
              <a:path w="20813" h="14740">
                <a:moveTo>
                  <a:pt x="4568" y="13682"/>
                </a:moveTo>
                <a:lnTo>
                  <a:pt x="2923" y="9780"/>
                </a:lnTo>
                <a:lnTo>
                  <a:pt x="2923" y="10121"/>
                </a:lnTo>
                <a:lnTo>
                  <a:pt x="4568" y="13682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408182" y="1291589"/>
            <a:ext cx="1112094" cy="693420"/>
          </a:xfrm>
          <a:custGeom>
            <a:avLst/>
            <a:gdLst/>
            <a:ahLst/>
            <a:cxnLst/>
            <a:rect l="l" t="t" r="r" b="b"/>
            <a:pathLst>
              <a:path w="1112094" h="693420">
                <a:moveTo>
                  <a:pt x="28834" y="537515"/>
                </a:moveTo>
                <a:lnTo>
                  <a:pt x="28834" y="423830"/>
                </a:lnTo>
                <a:lnTo>
                  <a:pt x="28301" y="434821"/>
                </a:lnTo>
                <a:lnTo>
                  <a:pt x="23391" y="450374"/>
                </a:lnTo>
                <a:lnTo>
                  <a:pt x="13497" y="457666"/>
                </a:lnTo>
                <a:lnTo>
                  <a:pt x="5374" y="463922"/>
                </a:lnTo>
                <a:lnTo>
                  <a:pt x="0" y="474503"/>
                </a:lnTo>
                <a:lnTo>
                  <a:pt x="2450" y="486939"/>
                </a:lnTo>
                <a:lnTo>
                  <a:pt x="4088" y="510038"/>
                </a:lnTo>
                <a:lnTo>
                  <a:pt x="6162" y="521347"/>
                </a:lnTo>
                <a:lnTo>
                  <a:pt x="10999" y="532926"/>
                </a:lnTo>
                <a:lnTo>
                  <a:pt x="24474" y="535625"/>
                </a:lnTo>
                <a:lnTo>
                  <a:pt x="28834" y="537515"/>
                </a:lnTo>
                <a:close/>
              </a:path>
              <a:path w="1112094" h="693420">
                <a:moveTo>
                  <a:pt x="99418" y="693199"/>
                </a:moveTo>
                <a:lnTo>
                  <a:pt x="99418" y="245656"/>
                </a:lnTo>
                <a:lnTo>
                  <a:pt x="92829" y="256110"/>
                </a:lnTo>
                <a:lnTo>
                  <a:pt x="85337" y="266096"/>
                </a:lnTo>
                <a:lnTo>
                  <a:pt x="77482" y="276081"/>
                </a:lnTo>
                <a:lnTo>
                  <a:pt x="69808" y="286533"/>
                </a:lnTo>
                <a:lnTo>
                  <a:pt x="62856" y="297918"/>
                </a:lnTo>
                <a:lnTo>
                  <a:pt x="53565" y="303262"/>
                </a:lnTo>
                <a:lnTo>
                  <a:pt x="27024" y="335527"/>
                </a:lnTo>
                <a:lnTo>
                  <a:pt x="8450" y="376077"/>
                </a:lnTo>
                <a:lnTo>
                  <a:pt x="4280" y="397513"/>
                </a:lnTo>
                <a:lnTo>
                  <a:pt x="9173" y="404205"/>
                </a:lnTo>
                <a:lnTo>
                  <a:pt x="24023" y="415572"/>
                </a:lnTo>
                <a:lnTo>
                  <a:pt x="28834" y="423830"/>
                </a:lnTo>
                <a:lnTo>
                  <a:pt x="28834" y="537515"/>
                </a:lnTo>
                <a:lnTo>
                  <a:pt x="39032" y="541937"/>
                </a:lnTo>
                <a:lnTo>
                  <a:pt x="43248" y="553264"/>
                </a:lnTo>
                <a:lnTo>
                  <a:pt x="46306" y="569103"/>
                </a:lnTo>
                <a:lnTo>
                  <a:pt x="48494" y="585739"/>
                </a:lnTo>
                <a:lnTo>
                  <a:pt x="50101" y="599460"/>
                </a:lnTo>
                <a:lnTo>
                  <a:pt x="51414" y="606552"/>
                </a:lnTo>
                <a:lnTo>
                  <a:pt x="53712" y="614172"/>
                </a:lnTo>
                <a:lnTo>
                  <a:pt x="56190" y="619406"/>
                </a:lnTo>
                <a:lnTo>
                  <a:pt x="58034" y="626861"/>
                </a:lnTo>
                <a:lnTo>
                  <a:pt x="60475" y="638966"/>
                </a:lnTo>
                <a:lnTo>
                  <a:pt x="62585" y="653556"/>
                </a:lnTo>
                <a:lnTo>
                  <a:pt x="63436" y="668463"/>
                </a:lnTo>
                <a:lnTo>
                  <a:pt x="63436" y="693357"/>
                </a:lnTo>
                <a:lnTo>
                  <a:pt x="99418" y="693199"/>
                </a:lnTo>
                <a:close/>
              </a:path>
              <a:path w="1112094" h="693420">
                <a:moveTo>
                  <a:pt x="206990" y="14433"/>
                </a:moveTo>
                <a:lnTo>
                  <a:pt x="206862" y="5334"/>
                </a:lnTo>
                <a:lnTo>
                  <a:pt x="206862" y="0"/>
                </a:lnTo>
                <a:lnTo>
                  <a:pt x="197969" y="2964"/>
                </a:lnTo>
                <a:lnTo>
                  <a:pt x="197655" y="3040"/>
                </a:lnTo>
                <a:lnTo>
                  <a:pt x="189109" y="1998"/>
                </a:lnTo>
                <a:lnTo>
                  <a:pt x="179058" y="8239"/>
                </a:lnTo>
                <a:lnTo>
                  <a:pt x="169428" y="15126"/>
                </a:lnTo>
                <a:lnTo>
                  <a:pt x="158768" y="22077"/>
                </a:lnTo>
                <a:lnTo>
                  <a:pt x="145629" y="28510"/>
                </a:lnTo>
                <a:lnTo>
                  <a:pt x="130887" y="33632"/>
                </a:lnTo>
                <a:lnTo>
                  <a:pt x="120063" y="40748"/>
                </a:lnTo>
                <a:lnTo>
                  <a:pt x="112500" y="49966"/>
                </a:lnTo>
                <a:lnTo>
                  <a:pt x="107543" y="61396"/>
                </a:lnTo>
                <a:lnTo>
                  <a:pt x="104534" y="75145"/>
                </a:lnTo>
                <a:lnTo>
                  <a:pt x="102816" y="91320"/>
                </a:lnTo>
                <a:lnTo>
                  <a:pt x="92036" y="95145"/>
                </a:lnTo>
                <a:lnTo>
                  <a:pt x="81964" y="96065"/>
                </a:lnTo>
                <a:lnTo>
                  <a:pt x="71771" y="93123"/>
                </a:lnTo>
                <a:lnTo>
                  <a:pt x="60475" y="85267"/>
                </a:lnTo>
                <a:lnTo>
                  <a:pt x="57253" y="83190"/>
                </a:lnTo>
                <a:lnTo>
                  <a:pt x="39006" y="84069"/>
                </a:lnTo>
                <a:lnTo>
                  <a:pt x="35800" y="88082"/>
                </a:lnTo>
                <a:lnTo>
                  <a:pt x="37782" y="91600"/>
                </a:lnTo>
                <a:lnTo>
                  <a:pt x="43816" y="95852"/>
                </a:lnTo>
                <a:lnTo>
                  <a:pt x="52765" y="102069"/>
                </a:lnTo>
                <a:lnTo>
                  <a:pt x="63493" y="111482"/>
                </a:lnTo>
                <a:lnTo>
                  <a:pt x="88876" y="153901"/>
                </a:lnTo>
                <a:lnTo>
                  <a:pt x="96331" y="182571"/>
                </a:lnTo>
                <a:lnTo>
                  <a:pt x="96331" y="230413"/>
                </a:lnTo>
                <a:lnTo>
                  <a:pt x="99418" y="245656"/>
                </a:lnTo>
                <a:lnTo>
                  <a:pt x="99418" y="693199"/>
                </a:lnTo>
                <a:lnTo>
                  <a:pt x="197655" y="692769"/>
                </a:lnTo>
                <a:lnTo>
                  <a:pt x="197655" y="27756"/>
                </a:lnTo>
                <a:lnTo>
                  <a:pt x="200387" y="25502"/>
                </a:lnTo>
                <a:lnTo>
                  <a:pt x="204165" y="21108"/>
                </a:lnTo>
                <a:lnTo>
                  <a:pt x="206990" y="14433"/>
                </a:lnTo>
                <a:close/>
              </a:path>
              <a:path w="1112094" h="693420">
                <a:moveTo>
                  <a:pt x="63436" y="693357"/>
                </a:moveTo>
                <a:lnTo>
                  <a:pt x="63436" y="668463"/>
                </a:lnTo>
                <a:lnTo>
                  <a:pt x="62097" y="681520"/>
                </a:lnTo>
                <a:lnTo>
                  <a:pt x="57642" y="690562"/>
                </a:lnTo>
                <a:lnTo>
                  <a:pt x="49140" y="693420"/>
                </a:lnTo>
                <a:lnTo>
                  <a:pt x="63436" y="693357"/>
                </a:lnTo>
                <a:close/>
              </a:path>
              <a:path w="1112094" h="693420">
                <a:moveTo>
                  <a:pt x="96331" y="230413"/>
                </a:moveTo>
                <a:lnTo>
                  <a:pt x="96331" y="182571"/>
                </a:lnTo>
                <a:lnTo>
                  <a:pt x="93652" y="194190"/>
                </a:lnTo>
                <a:lnTo>
                  <a:pt x="92485" y="202968"/>
                </a:lnTo>
                <a:lnTo>
                  <a:pt x="92655" y="210705"/>
                </a:lnTo>
                <a:lnTo>
                  <a:pt x="93985" y="219199"/>
                </a:lnTo>
                <a:lnTo>
                  <a:pt x="96331" y="230413"/>
                </a:lnTo>
                <a:close/>
              </a:path>
              <a:path w="1112094" h="693420">
                <a:moveTo>
                  <a:pt x="692651" y="690603"/>
                </a:moveTo>
                <a:lnTo>
                  <a:pt x="692651" y="188714"/>
                </a:lnTo>
                <a:lnTo>
                  <a:pt x="692421" y="189048"/>
                </a:lnTo>
                <a:lnTo>
                  <a:pt x="691359" y="188413"/>
                </a:lnTo>
                <a:lnTo>
                  <a:pt x="689213" y="186515"/>
                </a:lnTo>
                <a:lnTo>
                  <a:pt x="685733" y="183060"/>
                </a:lnTo>
                <a:lnTo>
                  <a:pt x="680669" y="177754"/>
                </a:lnTo>
                <a:lnTo>
                  <a:pt x="673771" y="170305"/>
                </a:lnTo>
                <a:lnTo>
                  <a:pt x="662460" y="166097"/>
                </a:lnTo>
                <a:lnTo>
                  <a:pt x="650753" y="163438"/>
                </a:lnTo>
                <a:lnTo>
                  <a:pt x="637335" y="161556"/>
                </a:lnTo>
                <a:lnTo>
                  <a:pt x="630537" y="163034"/>
                </a:lnTo>
                <a:lnTo>
                  <a:pt x="616051" y="166270"/>
                </a:lnTo>
                <a:lnTo>
                  <a:pt x="599093" y="170246"/>
                </a:lnTo>
                <a:lnTo>
                  <a:pt x="587300" y="171450"/>
                </a:lnTo>
                <a:lnTo>
                  <a:pt x="549515" y="153381"/>
                </a:lnTo>
                <a:lnTo>
                  <a:pt x="538498" y="141079"/>
                </a:lnTo>
                <a:lnTo>
                  <a:pt x="513732" y="108977"/>
                </a:lnTo>
                <a:lnTo>
                  <a:pt x="493400" y="76007"/>
                </a:lnTo>
                <a:lnTo>
                  <a:pt x="486669" y="68500"/>
                </a:lnTo>
                <a:lnTo>
                  <a:pt x="482566" y="60668"/>
                </a:lnTo>
                <a:lnTo>
                  <a:pt x="479228" y="53037"/>
                </a:lnTo>
                <a:lnTo>
                  <a:pt x="474795" y="46130"/>
                </a:lnTo>
                <a:lnTo>
                  <a:pt x="467404" y="40472"/>
                </a:lnTo>
                <a:lnTo>
                  <a:pt x="455196" y="36587"/>
                </a:lnTo>
                <a:lnTo>
                  <a:pt x="446953" y="40038"/>
                </a:lnTo>
                <a:lnTo>
                  <a:pt x="435589" y="51812"/>
                </a:lnTo>
                <a:lnTo>
                  <a:pt x="435061" y="52075"/>
                </a:lnTo>
                <a:lnTo>
                  <a:pt x="433707" y="51308"/>
                </a:lnTo>
                <a:lnTo>
                  <a:pt x="430922" y="49369"/>
                </a:lnTo>
                <a:lnTo>
                  <a:pt x="426104" y="46116"/>
                </a:lnTo>
                <a:lnTo>
                  <a:pt x="418649" y="41406"/>
                </a:lnTo>
                <a:lnTo>
                  <a:pt x="407952" y="35097"/>
                </a:lnTo>
                <a:lnTo>
                  <a:pt x="400988" y="38870"/>
                </a:lnTo>
                <a:lnTo>
                  <a:pt x="384775" y="48653"/>
                </a:lnTo>
                <a:lnTo>
                  <a:pt x="373794" y="54053"/>
                </a:lnTo>
                <a:lnTo>
                  <a:pt x="359950" y="58116"/>
                </a:lnTo>
                <a:lnTo>
                  <a:pt x="346811" y="53917"/>
                </a:lnTo>
                <a:lnTo>
                  <a:pt x="337496" y="47140"/>
                </a:lnTo>
                <a:lnTo>
                  <a:pt x="330863" y="34921"/>
                </a:lnTo>
                <a:lnTo>
                  <a:pt x="315801" y="34520"/>
                </a:lnTo>
                <a:lnTo>
                  <a:pt x="302911" y="34591"/>
                </a:lnTo>
                <a:lnTo>
                  <a:pt x="291782" y="33656"/>
                </a:lnTo>
                <a:lnTo>
                  <a:pt x="282001" y="30238"/>
                </a:lnTo>
                <a:lnTo>
                  <a:pt x="273156" y="22860"/>
                </a:lnTo>
                <a:lnTo>
                  <a:pt x="264012" y="19812"/>
                </a:lnTo>
                <a:lnTo>
                  <a:pt x="254134" y="18140"/>
                </a:lnTo>
                <a:lnTo>
                  <a:pt x="242537" y="13477"/>
                </a:lnTo>
                <a:lnTo>
                  <a:pt x="231258" y="12954"/>
                </a:lnTo>
                <a:lnTo>
                  <a:pt x="225912" y="12954"/>
                </a:lnTo>
                <a:lnTo>
                  <a:pt x="221340" y="19812"/>
                </a:lnTo>
                <a:lnTo>
                  <a:pt x="215736" y="23114"/>
                </a:lnTo>
                <a:lnTo>
                  <a:pt x="203329" y="26419"/>
                </a:lnTo>
                <a:lnTo>
                  <a:pt x="197969" y="28014"/>
                </a:lnTo>
                <a:lnTo>
                  <a:pt x="197655" y="27756"/>
                </a:lnTo>
                <a:lnTo>
                  <a:pt x="197655" y="692769"/>
                </a:lnTo>
                <a:lnTo>
                  <a:pt x="692651" y="690603"/>
                </a:lnTo>
                <a:close/>
              </a:path>
              <a:path w="1112094" h="693420">
                <a:moveTo>
                  <a:pt x="764658" y="309372"/>
                </a:moveTo>
                <a:lnTo>
                  <a:pt x="762372" y="302514"/>
                </a:lnTo>
                <a:lnTo>
                  <a:pt x="757878" y="291280"/>
                </a:lnTo>
                <a:lnTo>
                  <a:pt x="753210" y="280998"/>
                </a:lnTo>
                <a:lnTo>
                  <a:pt x="746967" y="265634"/>
                </a:lnTo>
                <a:lnTo>
                  <a:pt x="741735" y="254972"/>
                </a:lnTo>
                <a:lnTo>
                  <a:pt x="736189" y="244489"/>
                </a:lnTo>
                <a:lnTo>
                  <a:pt x="730378" y="233192"/>
                </a:lnTo>
                <a:lnTo>
                  <a:pt x="724349" y="220088"/>
                </a:lnTo>
                <a:lnTo>
                  <a:pt x="714833" y="209531"/>
                </a:lnTo>
                <a:lnTo>
                  <a:pt x="704149" y="196628"/>
                </a:lnTo>
                <a:lnTo>
                  <a:pt x="690053" y="182774"/>
                </a:lnTo>
                <a:lnTo>
                  <a:pt x="690238" y="183552"/>
                </a:lnTo>
                <a:lnTo>
                  <a:pt x="690840" y="184829"/>
                </a:lnTo>
                <a:lnTo>
                  <a:pt x="691610" y="186311"/>
                </a:lnTo>
                <a:lnTo>
                  <a:pt x="692297" y="187704"/>
                </a:lnTo>
                <a:lnTo>
                  <a:pt x="692651" y="188714"/>
                </a:lnTo>
                <a:lnTo>
                  <a:pt x="692651" y="690603"/>
                </a:lnTo>
                <a:lnTo>
                  <a:pt x="733148" y="690426"/>
                </a:lnTo>
                <a:lnTo>
                  <a:pt x="733148" y="348859"/>
                </a:lnTo>
                <a:lnTo>
                  <a:pt x="740398" y="337734"/>
                </a:lnTo>
                <a:lnTo>
                  <a:pt x="749349" y="328848"/>
                </a:lnTo>
                <a:lnTo>
                  <a:pt x="758078" y="320096"/>
                </a:lnTo>
                <a:lnTo>
                  <a:pt x="764658" y="309372"/>
                </a:lnTo>
                <a:close/>
              </a:path>
              <a:path w="1112094" h="693420">
                <a:moveTo>
                  <a:pt x="904092" y="423672"/>
                </a:moveTo>
                <a:lnTo>
                  <a:pt x="899532" y="418338"/>
                </a:lnTo>
                <a:lnTo>
                  <a:pt x="893158" y="414933"/>
                </a:lnTo>
                <a:lnTo>
                  <a:pt x="882472" y="410304"/>
                </a:lnTo>
                <a:lnTo>
                  <a:pt x="873291" y="403801"/>
                </a:lnTo>
                <a:lnTo>
                  <a:pt x="863796" y="395302"/>
                </a:lnTo>
                <a:lnTo>
                  <a:pt x="852170" y="384684"/>
                </a:lnTo>
                <a:lnTo>
                  <a:pt x="840732" y="378939"/>
                </a:lnTo>
                <a:lnTo>
                  <a:pt x="830297" y="375557"/>
                </a:lnTo>
                <a:lnTo>
                  <a:pt x="819182" y="374622"/>
                </a:lnTo>
                <a:lnTo>
                  <a:pt x="805702" y="376221"/>
                </a:lnTo>
                <a:lnTo>
                  <a:pt x="802965" y="364790"/>
                </a:lnTo>
                <a:lnTo>
                  <a:pt x="799001" y="358139"/>
                </a:lnTo>
                <a:lnTo>
                  <a:pt x="791466" y="354907"/>
                </a:lnTo>
                <a:lnTo>
                  <a:pt x="778020" y="353731"/>
                </a:lnTo>
                <a:lnTo>
                  <a:pt x="756321" y="353248"/>
                </a:lnTo>
                <a:lnTo>
                  <a:pt x="749251" y="360342"/>
                </a:lnTo>
                <a:lnTo>
                  <a:pt x="742910" y="363585"/>
                </a:lnTo>
                <a:lnTo>
                  <a:pt x="737481" y="360562"/>
                </a:lnTo>
                <a:lnTo>
                  <a:pt x="733148" y="348859"/>
                </a:lnTo>
                <a:lnTo>
                  <a:pt x="733148" y="690426"/>
                </a:lnTo>
                <a:lnTo>
                  <a:pt x="886566" y="689754"/>
                </a:lnTo>
                <a:lnTo>
                  <a:pt x="886566" y="431257"/>
                </a:lnTo>
                <a:lnTo>
                  <a:pt x="887236" y="430912"/>
                </a:lnTo>
                <a:lnTo>
                  <a:pt x="891860" y="430785"/>
                </a:lnTo>
                <a:lnTo>
                  <a:pt x="897647" y="429569"/>
                </a:lnTo>
                <a:lnTo>
                  <a:pt x="901806" y="425958"/>
                </a:lnTo>
                <a:lnTo>
                  <a:pt x="904092" y="423672"/>
                </a:lnTo>
                <a:close/>
              </a:path>
              <a:path w="1112094" h="693420">
                <a:moveTo>
                  <a:pt x="1112094" y="532551"/>
                </a:moveTo>
                <a:lnTo>
                  <a:pt x="1096621" y="496365"/>
                </a:lnTo>
                <a:lnTo>
                  <a:pt x="1064558" y="487232"/>
                </a:lnTo>
                <a:lnTo>
                  <a:pt x="1052087" y="485534"/>
                </a:lnTo>
                <a:lnTo>
                  <a:pt x="1028408" y="454017"/>
                </a:lnTo>
                <a:lnTo>
                  <a:pt x="980790" y="437441"/>
                </a:lnTo>
                <a:lnTo>
                  <a:pt x="968566" y="433372"/>
                </a:lnTo>
                <a:lnTo>
                  <a:pt x="956430" y="428861"/>
                </a:lnTo>
                <a:lnTo>
                  <a:pt x="944490" y="423672"/>
                </a:lnTo>
                <a:lnTo>
                  <a:pt x="935346" y="425958"/>
                </a:lnTo>
                <a:lnTo>
                  <a:pt x="929919" y="425981"/>
                </a:lnTo>
                <a:lnTo>
                  <a:pt x="920254" y="428955"/>
                </a:lnTo>
                <a:lnTo>
                  <a:pt x="908392" y="431985"/>
                </a:lnTo>
                <a:lnTo>
                  <a:pt x="892643" y="433128"/>
                </a:lnTo>
                <a:lnTo>
                  <a:pt x="886566" y="431257"/>
                </a:lnTo>
                <a:lnTo>
                  <a:pt x="886566" y="689754"/>
                </a:lnTo>
                <a:lnTo>
                  <a:pt x="1029662" y="689128"/>
                </a:lnTo>
                <a:lnTo>
                  <a:pt x="1035830" y="678311"/>
                </a:lnTo>
                <a:lnTo>
                  <a:pt x="1043744" y="666449"/>
                </a:lnTo>
                <a:lnTo>
                  <a:pt x="1052482" y="654704"/>
                </a:lnTo>
                <a:lnTo>
                  <a:pt x="1061123" y="644242"/>
                </a:lnTo>
                <a:lnTo>
                  <a:pt x="1068745" y="636227"/>
                </a:lnTo>
                <a:lnTo>
                  <a:pt x="1080201" y="627442"/>
                </a:lnTo>
                <a:lnTo>
                  <a:pt x="1089053" y="617629"/>
                </a:lnTo>
                <a:lnTo>
                  <a:pt x="1106514" y="571049"/>
                </a:lnTo>
                <a:lnTo>
                  <a:pt x="1110140" y="545428"/>
                </a:lnTo>
                <a:lnTo>
                  <a:pt x="1112094" y="532551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456882" y="1143847"/>
            <a:ext cx="36613" cy="37912"/>
          </a:xfrm>
          <a:custGeom>
            <a:avLst/>
            <a:gdLst/>
            <a:ahLst/>
            <a:cxnLst/>
            <a:rect l="l" t="t" r="r" b="b"/>
            <a:pathLst>
              <a:path w="36613" h="37912">
                <a:moveTo>
                  <a:pt x="36613" y="10004"/>
                </a:moveTo>
                <a:lnTo>
                  <a:pt x="35555" y="4794"/>
                </a:lnTo>
                <a:lnTo>
                  <a:pt x="32563" y="1292"/>
                </a:lnTo>
                <a:lnTo>
                  <a:pt x="27889" y="0"/>
                </a:lnTo>
                <a:lnTo>
                  <a:pt x="21783" y="1418"/>
                </a:lnTo>
                <a:lnTo>
                  <a:pt x="14494" y="6049"/>
                </a:lnTo>
                <a:lnTo>
                  <a:pt x="6274" y="14392"/>
                </a:lnTo>
                <a:lnTo>
                  <a:pt x="1238" y="21692"/>
                </a:lnTo>
                <a:lnTo>
                  <a:pt x="0" y="25690"/>
                </a:lnTo>
                <a:lnTo>
                  <a:pt x="4732" y="29485"/>
                </a:lnTo>
                <a:lnTo>
                  <a:pt x="16501" y="37912"/>
                </a:lnTo>
                <a:lnTo>
                  <a:pt x="25681" y="30877"/>
                </a:lnTo>
                <a:lnTo>
                  <a:pt x="31926" y="23547"/>
                </a:lnTo>
                <a:lnTo>
                  <a:pt x="35487" y="16422"/>
                </a:lnTo>
                <a:lnTo>
                  <a:pt x="36613" y="10004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409067" y="1098041"/>
            <a:ext cx="58556" cy="35115"/>
          </a:xfrm>
          <a:custGeom>
            <a:avLst/>
            <a:gdLst/>
            <a:ahLst/>
            <a:cxnLst/>
            <a:rect l="l" t="t" r="r" b="b"/>
            <a:pathLst>
              <a:path w="58556" h="35115">
                <a:moveTo>
                  <a:pt x="58556" y="20312"/>
                </a:moveTo>
                <a:lnTo>
                  <a:pt x="48788" y="14563"/>
                </a:lnTo>
                <a:lnTo>
                  <a:pt x="34294" y="7031"/>
                </a:lnTo>
                <a:lnTo>
                  <a:pt x="19812" y="1523"/>
                </a:lnTo>
                <a:lnTo>
                  <a:pt x="12953" y="0"/>
                </a:lnTo>
                <a:lnTo>
                  <a:pt x="6845" y="5333"/>
                </a:lnTo>
                <a:lnTo>
                  <a:pt x="0" y="6095"/>
                </a:lnTo>
                <a:lnTo>
                  <a:pt x="38243" y="34237"/>
                </a:lnTo>
                <a:lnTo>
                  <a:pt x="45911" y="35115"/>
                </a:lnTo>
                <a:lnTo>
                  <a:pt x="52539" y="31008"/>
                </a:lnTo>
                <a:lnTo>
                  <a:pt x="58556" y="20312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213483" y="979973"/>
            <a:ext cx="258521" cy="103143"/>
          </a:xfrm>
          <a:custGeom>
            <a:avLst/>
            <a:gdLst/>
            <a:ahLst/>
            <a:cxnLst/>
            <a:rect l="l" t="t" r="r" b="b"/>
            <a:pathLst>
              <a:path w="258521" h="103143">
                <a:moveTo>
                  <a:pt x="38710" y="45945"/>
                </a:moveTo>
                <a:lnTo>
                  <a:pt x="38710" y="24565"/>
                </a:lnTo>
                <a:lnTo>
                  <a:pt x="24937" y="29217"/>
                </a:lnTo>
                <a:lnTo>
                  <a:pt x="14402" y="35030"/>
                </a:lnTo>
                <a:lnTo>
                  <a:pt x="6344" y="43366"/>
                </a:lnTo>
                <a:lnTo>
                  <a:pt x="0" y="55584"/>
                </a:lnTo>
                <a:lnTo>
                  <a:pt x="14714" y="55734"/>
                </a:lnTo>
                <a:lnTo>
                  <a:pt x="19729" y="55364"/>
                </a:lnTo>
                <a:lnTo>
                  <a:pt x="23813" y="53837"/>
                </a:lnTo>
                <a:lnTo>
                  <a:pt x="29972" y="50486"/>
                </a:lnTo>
                <a:lnTo>
                  <a:pt x="38710" y="45945"/>
                </a:lnTo>
                <a:close/>
              </a:path>
              <a:path w="258521" h="103143">
                <a:moveTo>
                  <a:pt x="128220" y="6970"/>
                </a:moveTo>
                <a:lnTo>
                  <a:pt x="126049" y="34"/>
                </a:lnTo>
                <a:lnTo>
                  <a:pt x="121402" y="0"/>
                </a:lnTo>
                <a:lnTo>
                  <a:pt x="110909" y="5067"/>
                </a:lnTo>
                <a:lnTo>
                  <a:pt x="89424" y="17354"/>
                </a:lnTo>
                <a:lnTo>
                  <a:pt x="79064" y="13984"/>
                </a:lnTo>
                <a:lnTo>
                  <a:pt x="68202" y="10051"/>
                </a:lnTo>
                <a:lnTo>
                  <a:pt x="57762" y="6773"/>
                </a:lnTo>
                <a:lnTo>
                  <a:pt x="48669" y="5367"/>
                </a:lnTo>
                <a:lnTo>
                  <a:pt x="41846" y="7052"/>
                </a:lnTo>
                <a:lnTo>
                  <a:pt x="38218" y="13046"/>
                </a:lnTo>
                <a:lnTo>
                  <a:pt x="38710" y="24565"/>
                </a:lnTo>
                <a:lnTo>
                  <a:pt x="38710" y="45945"/>
                </a:lnTo>
                <a:lnTo>
                  <a:pt x="41216" y="44642"/>
                </a:lnTo>
                <a:lnTo>
                  <a:pt x="58077" y="42568"/>
                </a:lnTo>
                <a:lnTo>
                  <a:pt x="71368" y="41137"/>
                </a:lnTo>
                <a:lnTo>
                  <a:pt x="82164" y="40844"/>
                </a:lnTo>
                <a:lnTo>
                  <a:pt x="91541" y="42182"/>
                </a:lnTo>
                <a:lnTo>
                  <a:pt x="100576" y="45644"/>
                </a:lnTo>
                <a:lnTo>
                  <a:pt x="110343" y="51725"/>
                </a:lnTo>
                <a:lnTo>
                  <a:pt x="111586" y="52712"/>
                </a:lnTo>
                <a:lnTo>
                  <a:pt x="111586" y="19848"/>
                </a:lnTo>
                <a:lnTo>
                  <a:pt x="121859" y="14043"/>
                </a:lnTo>
                <a:lnTo>
                  <a:pt x="128220" y="6970"/>
                </a:lnTo>
                <a:close/>
              </a:path>
              <a:path w="258521" h="103143">
                <a:moveTo>
                  <a:pt x="258521" y="87843"/>
                </a:moveTo>
                <a:lnTo>
                  <a:pt x="223922" y="64447"/>
                </a:lnTo>
                <a:lnTo>
                  <a:pt x="166220" y="46624"/>
                </a:lnTo>
                <a:lnTo>
                  <a:pt x="153453" y="42713"/>
                </a:lnTo>
                <a:lnTo>
                  <a:pt x="141396" y="38341"/>
                </a:lnTo>
                <a:lnTo>
                  <a:pt x="130259" y="33247"/>
                </a:lnTo>
                <a:lnTo>
                  <a:pt x="120253" y="27170"/>
                </a:lnTo>
                <a:lnTo>
                  <a:pt x="111586" y="19848"/>
                </a:lnTo>
                <a:lnTo>
                  <a:pt x="111586" y="52712"/>
                </a:lnTo>
                <a:lnTo>
                  <a:pt x="121920" y="60918"/>
                </a:lnTo>
                <a:lnTo>
                  <a:pt x="134112" y="64728"/>
                </a:lnTo>
                <a:lnTo>
                  <a:pt x="143156" y="66838"/>
                </a:lnTo>
                <a:lnTo>
                  <a:pt x="158304" y="70443"/>
                </a:lnTo>
                <a:lnTo>
                  <a:pt x="191642" y="94482"/>
                </a:lnTo>
                <a:lnTo>
                  <a:pt x="202128" y="97269"/>
                </a:lnTo>
                <a:lnTo>
                  <a:pt x="213410" y="99951"/>
                </a:lnTo>
                <a:lnTo>
                  <a:pt x="224787" y="102063"/>
                </a:lnTo>
                <a:lnTo>
                  <a:pt x="235556" y="103143"/>
                </a:lnTo>
                <a:lnTo>
                  <a:pt x="245016" y="102724"/>
                </a:lnTo>
                <a:lnTo>
                  <a:pt x="252465" y="100344"/>
                </a:lnTo>
                <a:lnTo>
                  <a:pt x="257201" y="95539"/>
                </a:lnTo>
                <a:lnTo>
                  <a:pt x="258521" y="87843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501519" y="1074419"/>
            <a:ext cx="196017" cy="56560"/>
          </a:xfrm>
          <a:custGeom>
            <a:avLst/>
            <a:gdLst/>
            <a:ahLst/>
            <a:cxnLst/>
            <a:rect l="l" t="t" r="r" b="b"/>
            <a:pathLst>
              <a:path w="196017" h="56560">
                <a:moveTo>
                  <a:pt x="196017" y="37551"/>
                </a:moveTo>
                <a:lnTo>
                  <a:pt x="193235" y="32725"/>
                </a:lnTo>
                <a:lnTo>
                  <a:pt x="185135" y="28856"/>
                </a:lnTo>
                <a:lnTo>
                  <a:pt x="170550" y="26437"/>
                </a:lnTo>
                <a:lnTo>
                  <a:pt x="159519" y="27605"/>
                </a:lnTo>
                <a:lnTo>
                  <a:pt x="146953" y="29182"/>
                </a:lnTo>
                <a:lnTo>
                  <a:pt x="131714" y="29563"/>
                </a:lnTo>
                <a:lnTo>
                  <a:pt x="114788" y="17957"/>
                </a:lnTo>
                <a:lnTo>
                  <a:pt x="112948" y="16099"/>
                </a:lnTo>
                <a:lnTo>
                  <a:pt x="73661" y="7408"/>
                </a:lnTo>
                <a:lnTo>
                  <a:pt x="61657" y="8582"/>
                </a:lnTo>
                <a:lnTo>
                  <a:pt x="49725" y="8147"/>
                </a:lnTo>
                <a:lnTo>
                  <a:pt x="37728" y="6587"/>
                </a:lnTo>
                <a:lnTo>
                  <a:pt x="25532" y="4386"/>
                </a:lnTo>
                <a:lnTo>
                  <a:pt x="13001" y="2029"/>
                </a:lnTo>
                <a:lnTo>
                  <a:pt x="0" y="0"/>
                </a:lnTo>
                <a:lnTo>
                  <a:pt x="783" y="4856"/>
                </a:lnTo>
                <a:lnTo>
                  <a:pt x="9718" y="14513"/>
                </a:lnTo>
                <a:lnTo>
                  <a:pt x="22401" y="21016"/>
                </a:lnTo>
                <a:lnTo>
                  <a:pt x="30951" y="29035"/>
                </a:lnTo>
                <a:lnTo>
                  <a:pt x="30951" y="51450"/>
                </a:lnTo>
                <a:lnTo>
                  <a:pt x="37728" y="51585"/>
                </a:lnTo>
                <a:lnTo>
                  <a:pt x="61657" y="51507"/>
                </a:lnTo>
                <a:lnTo>
                  <a:pt x="66998" y="51428"/>
                </a:lnTo>
                <a:lnTo>
                  <a:pt x="93870" y="51461"/>
                </a:lnTo>
                <a:lnTo>
                  <a:pt x="108600" y="52053"/>
                </a:lnTo>
                <a:lnTo>
                  <a:pt x="125371" y="48909"/>
                </a:lnTo>
                <a:lnTo>
                  <a:pt x="130516" y="48159"/>
                </a:lnTo>
                <a:lnTo>
                  <a:pt x="134798" y="47987"/>
                </a:lnTo>
                <a:lnTo>
                  <a:pt x="139191" y="48414"/>
                </a:lnTo>
                <a:lnTo>
                  <a:pt x="144666" y="49463"/>
                </a:lnTo>
                <a:lnTo>
                  <a:pt x="162758" y="53514"/>
                </a:lnTo>
                <a:lnTo>
                  <a:pt x="177320" y="56560"/>
                </a:lnTo>
                <a:lnTo>
                  <a:pt x="184133" y="52838"/>
                </a:lnTo>
                <a:lnTo>
                  <a:pt x="190298" y="48100"/>
                </a:lnTo>
                <a:lnTo>
                  <a:pt x="194648" y="42840"/>
                </a:lnTo>
                <a:lnTo>
                  <a:pt x="196017" y="37551"/>
                </a:lnTo>
                <a:close/>
              </a:path>
              <a:path w="196017" h="56560">
                <a:moveTo>
                  <a:pt x="30951" y="51450"/>
                </a:moveTo>
                <a:lnTo>
                  <a:pt x="30951" y="29035"/>
                </a:lnTo>
                <a:lnTo>
                  <a:pt x="20669" y="28914"/>
                </a:lnTo>
                <a:lnTo>
                  <a:pt x="14118" y="28352"/>
                </a:lnTo>
                <a:lnTo>
                  <a:pt x="10356" y="29879"/>
                </a:lnTo>
                <a:lnTo>
                  <a:pt x="8445" y="36025"/>
                </a:lnTo>
                <a:lnTo>
                  <a:pt x="7446" y="49319"/>
                </a:lnTo>
                <a:lnTo>
                  <a:pt x="19126" y="50721"/>
                </a:lnTo>
                <a:lnTo>
                  <a:pt x="30951" y="51450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401673" y="1116770"/>
            <a:ext cx="49582" cy="27820"/>
          </a:xfrm>
          <a:custGeom>
            <a:avLst/>
            <a:gdLst/>
            <a:ahLst/>
            <a:cxnLst/>
            <a:rect l="l" t="t" r="r" b="b"/>
            <a:pathLst>
              <a:path w="49582" h="27820">
                <a:moveTo>
                  <a:pt x="49582" y="26285"/>
                </a:moveTo>
                <a:lnTo>
                  <a:pt x="14863" y="703"/>
                </a:lnTo>
                <a:lnTo>
                  <a:pt x="7121" y="0"/>
                </a:lnTo>
                <a:lnTo>
                  <a:pt x="1871" y="1089"/>
                </a:lnTo>
                <a:lnTo>
                  <a:pt x="0" y="4625"/>
                </a:lnTo>
                <a:lnTo>
                  <a:pt x="2390" y="11263"/>
                </a:lnTo>
                <a:lnTo>
                  <a:pt x="9929" y="21657"/>
                </a:lnTo>
                <a:lnTo>
                  <a:pt x="11724" y="21708"/>
                </a:lnTo>
                <a:lnTo>
                  <a:pt x="19270" y="22677"/>
                </a:lnTo>
                <a:lnTo>
                  <a:pt x="27342" y="24401"/>
                </a:lnTo>
                <a:lnTo>
                  <a:pt x="35175" y="26250"/>
                </a:lnTo>
                <a:lnTo>
                  <a:pt x="42002" y="27599"/>
                </a:lnTo>
                <a:lnTo>
                  <a:pt x="47060" y="27820"/>
                </a:lnTo>
                <a:lnTo>
                  <a:pt x="49582" y="26285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340535" y="945123"/>
            <a:ext cx="28930" cy="43634"/>
          </a:xfrm>
          <a:custGeom>
            <a:avLst/>
            <a:gdLst/>
            <a:ahLst/>
            <a:cxnLst/>
            <a:rect l="l" t="t" r="r" b="b"/>
            <a:pathLst>
              <a:path w="28930" h="43634">
                <a:moveTo>
                  <a:pt x="28930" y="39980"/>
                </a:moveTo>
                <a:lnTo>
                  <a:pt x="11443" y="2516"/>
                </a:lnTo>
                <a:lnTo>
                  <a:pt x="6391" y="0"/>
                </a:lnTo>
                <a:lnTo>
                  <a:pt x="270" y="6699"/>
                </a:lnTo>
                <a:lnTo>
                  <a:pt x="0" y="12501"/>
                </a:lnTo>
                <a:lnTo>
                  <a:pt x="3619" y="18663"/>
                </a:lnTo>
                <a:lnTo>
                  <a:pt x="9166" y="26442"/>
                </a:lnTo>
                <a:lnTo>
                  <a:pt x="14679" y="37094"/>
                </a:lnTo>
                <a:lnTo>
                  <a:pt x="22654" y="43069"/>
                </a:lnTo>
                <a:lnTo>
                  <a:pt x="27256" y="43634"/>
                </a:lnTo>
                <a:lnTo>
                  <a:pt x="28930" y="39980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799373" y="1154848"/>
            <a:ext cx="62989" cy="92216"/>
          </a:xfrm>
          <a:custGeom>
            <a:avLst/>
            <a:gdLst/>
            <a:ahLst/>
            <a:cxnLst/>
            <a:rect l="l" t="t" r="r" b="b"/>
            <a:pathLst>
              <a:path w="62989" h="92216">
                <a:moveTo>
                  <a:pt x="62989" y="83876"/>
                </a:moveTo>
                <a:lnTo>
                  <a:pt x="61237" y="74753"/>
                </a:lnTo>
                <a:lnTo>
                  <a:pt x="57225" y="63589"/>
                </a:lnTo>
                <a:lnTo>
                  <a:pt x="50379" y="62065"/>
                </a:lnTo>
                <a:lnTo>
                  <a:pt x="42747" y="62065"/>
                </a:lnTo>
                <a:lnTo>
                  <a:pt x="37425" y="58255"/>
                </a:lnTo>
                <a:lnTo>
                  <a:pt x="32853" y="52921"/>
                </a:lnTo>
                <a:lnTo>
                  <a:pt x="32853" y="43777"/>
                </a:lnTo>
                <a:lnTo>
                  <a:pt x="30304" y="34997"/>
                </a:lnTo>
                <a:lnTo>
                  <a:pt x="23238" y="24752"/>
                </a:lnTo>
                <a:lnTo>
                  <a:pt x="13915" y="15247"/>
                </a:lnTo>
                <a:lnTo>
                  <a:pt x="5421" y="5677"/>
                </a:lnTo>
                <a:lnTo>
                  <a:pt x="5419" y="3547"/>
                </a:lnTo>
                <a:lnTo>
                  <a:pt x="5125" y="0"/>
                </a:lnTo>
                <a:lnTo>
                  <a:pt x="3642" y="6511"/>
                </a:lnTo>
                <a:lnTo>
                  <a:pt x="0" y="23386"/>
                </a:lnTo>
                <a:lnTo>
                  <a:pt x="8347" y="33990"/>
                </a:lnTo>
                <a:lnTo>
                  <a:pt x="15855" y="44865"/>
                </a:lnTo>
                <a:lnTo>
                  <a:pt x="22528" y="55934"/>
                </a:lnTo>
                <a:lnTo>
                  <a:pt x="28370" y="67121"/>
                </a:lnTo>
                <a:lnTo>
                  <a:pt x="33385" y="78348"/>
                </a:lnTo>
                <a:lnTo>
                  <a:pt x="37577" y="89539"/>
                </a:lnTo>
                <a:lnTo>
                  <a:pt x="52870" y="92216"/>
                </a:lnTo>
                <a:lnTo>
                  <a:pt x="60770" y="90013"/>
                </a:lnTo>
                <a:lnTo>
                  <a:pt x="62989" y="83876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7539870" y="353568"/>
            <a:ext cx="753712" cy="155636"/>
          </a:xfrm>
          <a:custGeom>
            <a:avLst/>
            <a:gdLst/>
            <a:ahLst/>
            <a:cxnLst/>
            <a:rect l="l" t="t" r="r" b="b"/>
            <a:pathLst>
              <a:path w="753712" h="155636">
                <a:moveTo>
                  <a:pt x="516627" y="2286"/>
                </a:moveTo>
                <a:lnTo>
                  <a:pt x="0" y="1969"/>
                </a:lnTo>
                <a:lnTo>
                  <a:pt x="2594" y="8493"/>
                </a:lnTo>
                <a:lnTo>
                  <a:pt x="8787" y="14104"/>
                </a:lnTo>
                <a:lnTo>
                  <a:pt x="58393" y="28314"/>
                </a:lnTo>
                <a:lnTo>
                  <a:pt x="106083" y="31588"/>
                </a:lnTo>
                <a:lnTo>
                  <a:pt x="121006" y="31513"/>
                </a:lnTo>
                <a:lnTo>
                  <a:pt x="134514" y="30929"/>
                </a:lnTo>
                <a:lnTo>
                  <a:pt x="146051" y="29883"/>
                </a:lnTo>
                <a:lnTo>
                  <a:pt x="154967" y="23764"/>
                </a:lnTo>
                <a:lnTo>
                  <a:pt x="163544" y="18195"/>
                </a:lnTo>
                <a:lnTo>
                  <a:pt x="173675" y="13550"/>
                </a:lnTo>
                <a:lnTo>
                  <a:pt x="187249" y="10205"/>
                </a:lnTo>
                <a:lnTo>
                  <a:pt x="206158" y="8537"/>
                </a:lnTo>
                <a:lnTo>
                  <a:pt x="219447" y="12295"/>
                </a:lnTo>
                <a:lnTo>
                  <a:pt x="256237" y="27306"/>
                </a:lnTo>
                <a:lnTo>
                  <a:pt x="291543" y="62511"/>
                </a:lnTo>
                <a:lnTo>
                  <a:pt x="302712" y="63773"/>
                </a:lnTo>
                <a:lnTo>
                  <a:pt x="317598" y="69065"/>
                </a:lnTo>
                <a:lnTo>
                  <a:pt x="323260" y="74392"/>
                </a:lnTo>
                <a:lnTo>
                  <a:pt x="325659" y="79230"/>
                </a:lnTo>
                <a:lnTo>
                  <a:pt x="326422" y="82207"/>
                </a:lnTo>
                <a:lnTo>
                  <a:pt x="327179" y="81951"/>
                </a:lnTo>
                <a:lnTo>
                  <a:pt x="361389" y="58928"/>
                </a:lnTo>
                <a:lnTo>
                  <a:pt x="378043" y="56996"/>
                </a:lnTo>
                <a:lnTo>
                  <a:pt x="388608" y="61087"/>
                </a:lnTo>
                <a:lnTo>
                  <a:pt x="395863" y="69685"/>
                </a:lnTo>
                <a:lnTo>
                  <a:pt x="404461" y="80674"/>
                </a:lnTo>
                <a:lnTo>
                  <a:pt x="412450" y="86564"/>
                </a:lnTo>
                <a:lnTo>
                  <a:pt x="418186" y="93211"/>
                </a:lnTo>
                <a:lnTo>
                  <a:pt x="421655" y="99835"/>
                </a:lnTo>
                <a:lnTo>
                  <a:pt x="422844" y="105652"/>
                </a:lnTo>
                <a:lnTo>
                  <a:pt x="422844" y="155342"/>
                </a:lnTo>
                <a:lnTo>
                  <a:pt x="429996" y="154878"/>
                </a:lnTo>
                <a:lnTo>
                  <a:pt x="444467" y="154460"/>
                </a:lnTo>
                <a:lnTo>
                  <a:pt x="456150" y="149744"/>
                </a:lnTo>
                <a:lnTo>
                  <a:pt x="465028" y="148190"/>
                </a:lnTo>
                <a:lnTo>
                  <a:pt x="465313" y="148169"/>
                </a:lnTo>
                <a:lnTo>
                  <a:pt x="465313" y="125585"/>
                </a:lnTo>
                <a:lnTo>
                  <a:pt x="468427" y="118362"/>
                </a:lnTo>
                <a:lnTo>
                  <a:pt x="477138" y="107747"/>
                </a:lnTo>
                <a:lnTo>
                  <a:pt x="488683" y="105518"/>
                </a:lnTo>
                <a:lnTo>
                  <a:pt x="501054" y="103202"/>
                </a:lnTo>
                <a:lnTo>
                  <a:pt x="513658" y="100496"/>
                </a:lnTo>
                <a:lnTo>
                  <a:pt x="513658" y="14189"/>
                </a:lnTo>
                <a:lnTo>
                  <a:pt x="516627" y="2286"/>
                </a:lnTo>
                <a:close/>
              </a:path>
              <a:path w="753712" h="155636">
                <a:moveTo>
                  <a:pt x="422844" y="155342"/>
                </a:moveTo>
                <a:lnTo>
                  <a:pt x="422844" y="105652"/>
                </a:lnTo>
                <a:lnTo>
                  <a:pt x="421740" y="109881"/>
                </a:lnTo>
                <a:lnTo>
                  <a:pt x="418329" y="111740"/>
                </a:lnTo>
                <a:lnTo>
                  <a:pt x="412598" y="110446"/>
                </a:lnTo>
                <a:lnTo>
                  <a:pt x="404533" y="105218"/>
                </a:lnTo>
                <a:lnTo>
                  <a:pt x="394121" y="95272"/>
                </a:lnTo>
                <a:lnTo>
                  <a:pt x="387147" y="91538"/>
                </a:lnTo>
                <a:lnTo>
                  <a:pt x="383421" y="89942"/>
                </a:lnTo>
                <a:lnTo>
                  <a:pt x="382439" y="90239"/>
                </a:lnTo>
                <a:lnTo>
                  <a:pt x="383697" y="92184"/>
                </a:lnTo>
                <a:lnTo>
                  <a:pt x="386690" y="95532"/>
                </a:lnTo>
                <a:lnTo>
                  <a:pt x="390913" y="100037"/>
                </a:lnTo>
                <a:lnTo>
                  <a:pt x="395863" y="105456"/>
                </a:lnTo>
                <a:lnTo>
                  <a:pt x="413849" y="137661"/>
                </a:lnTo>
                <a:lnTo>
                  <a:pt x="413849" y="155555"/>
                </a:lnTo>
                <a:lnTo>
                  <a:pt x="418329" y="155636"/>
                </a:lnTo>
                <a:lnTo>
                  <a:pt x="422844" y="155342"/>
                </a:lnTo>
                <a:close/>
              </a:path>
              <a:path w="753712" h="155636">
                <a:moveTo>
                  <a:pt x="413849" y="155555"/>
                </a:moveTo>
                <a:lnTo>
                  <a:pt x="413849" y="137661"/>
                </a:lnTo>
                <a:lnTo>
                  <a:pt x="412563" y="143408"/>
                </a:lnTo>
                <a:lnTo>
                  <a:pt x="404533" y="146120"/>
                </a:lnTo>
                <a:lnTo>
                  <a:pt x="399651" y="149398"/>
                </a:lnTo>
                <a:lnTo>
                  <a:pt x="405645" y="155139"/>
                </a:lnTo>
                <a:lnTo>
                  <a:pt x="413849" y="155555"/>
                </a:lnTo>
                <a:close/>
              </a:path>
              <a:path w="753712" h="155636">
                <a:moveTo>
                  <a:pt x="494192" y="140579"/>
                </a:moveTo>
                <a:lnTo>
                  <a:pt x="482112" y="136871"/>
                </a:lnTo>
                <a:lnTo>
                  <a:pt x="472950" y="133858"/>
                </a:lnTo>
                <a:lnTo>
                  <a:pt x="467065" y="130416"/>
                </a:lnTo>
                <a:lnTo>
                  <a:pt x="465313" y="125585"/>
                </a:lnTo>
                <a:lnTo>
                  <a:pt x="465313" y="148169"/>
                </a:lnTo>
                <a:lnTo>
                  <a:pt x="473036" y="147605"/>
                </a:lnTo>
                <a:lnTo>
                  <a:pt x="482112" y="145799"/>
                </a:lnTo>
                <a:lnTo>
                  <a:pt x="494192" y="140579"/>
                </a:lnTo>
                <a:close/>
              </a:path>
              <a:path w="753712" h="155636">
                <a:moveTo>
                  <a:pt x="545739" y="88327"/>
                </a:moveTo>
                <a:lnTo>
                  <a:pt x="545739" y="10327"/>
                </a:lnTo>
                <a:lnTo>
                  <a:pt x="544758" y="13942"/>
                </a:lnTo>
                <a:lnTo>
                  <a:pt x="540606" y="22729"/>
                </a:lnTo>
                <a:lnTo>
                  <a:pt x="533259" y="29534"/>
                </a:lnTo>
                <a:lnTo>
                  <a:pt x="525806" y="31568"/>
                </a:lnTo>
                <a:lnTo>
                  <a:pt x="519332" y="29345"/>
                </a:lnTo>
                <a:lnTo>
                  <a:pt x="514921" y="23381"/>
                </a:lnTo>
                <a:lnTo>
                  <a:pt x="513658" y="14189"/>
                </a:lnTo>
                <a:lnTo>
                  <a:pt x="513658" y="100496"/>
                </a:lnTo>
                <a:lnTo>
                  <a:pt x="513899" y="100444"/>
                </a:lnTo>
                <a:lnTo>
                  <a:pt x="526868" y="96888"/>
                </a:lnTo>
                <a:lnTo>
                  <a:pt x="539613" y="92178"/>
                </a:lnTo>
                <a:lnTo>
                  <a:pt x="545739" y="88327"/>
                </a:lnTo>
                <a:close/>
              </a:path>
              <a:path w="753712" h="155636">
                <a:moveTo>
                  <a:pt x="753712" y="46988"/>
                </a:moveTo>
                <a:lnTo>
                  <a:pt x="724006" y="22548"/>
                </a:lnTo>
                <a:lnTo>
                  <a:pt x="717653" y="22470"/>
                </a:lnTo>
                <a:lnTo>
                  <a:pt x="713021" y="22881"/>
                </a:lnTo>
                <a:lnTo>
                  <a:pt x="709513" y="23724"/>
                </a:lnTo>
                <a:lnTo>
                  <a:pt x="706534" y="24944"/>
                </a:lnTo>
                <a:lnTo>
                  <a:pt x="703489" y="26487"/>
                </a:lnTo>
                <a:lnTo>
                  <a:pt x="699781" y="28296"/>
                </a:lnTo>
                <a:lnTo>
                  <a:pt x="694816" y="30317"/>
                </a:lnTo>
                <a:lnTo>
                  <a:pt x="687998" y="32495"/>
                </a:lnTo>
                <a:lnTo>
                  <a:pt x="678730" y="34774"/>
                </a:lnTo>
                <a:lnTo>
                  <a:pt x="666419" y="37099"/>
                </a:lnTo>
                <a:lnTo>
                  <a:pt x="657491" y="29622"/>
                </a:lnTo>
                <a:lnTo>
                  <a:pt x="643842" y="15147"/>
                </a:lnTo>
                <a:lnTo>
                  <a:pt x="635148" y="7755"/>
                </a:lnTo>
                <a:lnTo>
                  <a:pt x="622558" y="0"/>
                </a:lnTo>
                <a:lnTo>
                  <a:pt x="548859" y="4349"/>
                </a:lnTo>
                <a:lnTo>
                  <a:pt x="545870" y="8149"/>
                </a:lnTo>
                <a:lnTo>
                  <a:pt x="545470" y="9269"/>
                </a:lnTo>
                <a:lnTo>
                  <a:pt x="545739" y="10327"/>
                </a:lnTo>
                <a:lnTo>
                  <a:pt x="545739" y="88327"/>
                </a:lnTo>
                <a:lnTo>
                  <a:pt x="551210" y="84889"/>
                </a:lnTo>
                <a:lnTo>
                  <a:pt x="562053" y="77709"/>
                </a:lnTo>
                <a:lnTo>
                  <a:pt x="572540" y="70914"/>
                </a:lnTo>
                <a:lnTo>
                  <a:pt x="583071" y="64778"/>
                </a:lnTo>
                <a:lnTo>
                  <a:pt x="594045" y="59580"/>
                </a:lnTo>
                <a:lnTo>
                  <a:pt x="605861" y="55594"/>
                </a:lnTo>
                <a:lnTo>
                  <a:pt x="618918" y="53096"/>
                </a:lnTo>
                <a:lnTo>
                  <a:pt x="628256" y="58216"/>
                </a:lnTo>
                <a:lnTo>
                  <a:pt x="642695" y="65869"/>
                </a:lnTo>
                <a:lnTo>
                  <a:pt x="656086" y="72390"/>
                </a:lnTo>
                <a:lnTo>
                  <a:pt x="662944" y="74676"/>
                </a:lnTo>
                <a:lnTo>
                  <a:pt x="667503" y="76962"/>
                </a:lnTo>
                <a:lnTo>
                  <a:pt x="680078" y="75835"/>
                </a:lnTo>
                <a:lnTo>
                  <a:pt x="689121" y="73642"/>
                </a:lnTo>
                <a:lnTo>
                  <a:pt x="697355" y="81310"/>
                </a:lnTo>
                <a:lnTo>
                  <a:pt x="700050" y="91961"/>
                </a:lnTo>
                <a:lnTo>
                  <a:pt x="703644" y="103582"/>
                </a:lnTo>
                <a:lnTo>
                  <a:pt x="710791" y="116212"/>
                </a:lnTo>
                <a:lnTo>
                  <a:pt x="721308" y="115177"/>
                </a:lnTo>
                <a:lnTo>
                  <a:pt x="728561" y="110247"/>
                </a:lnTo>
                <a:lnTo>
                  <a:pt x="733576" y="102076"/>
                </a:lnTo>
                <a:lnTo>
                  <a:pt x="737380" y="91315"/>
                </a:lnTo>
                <a:lnTo>
                  <a:pt x="740998" y="78619"/>
                </a:lnTo>
                <a:lnTo>
                  <a:pt x="745456" y="64639"/>
                </a:lnTo>
                <a:lnTo>
                  <a:pt x="751581" y="55734"/>
                </a:lnTo>
                <a:lnTo>
                  <a:pt x="753712" y="46988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6918336" y="348995"/>
            <a:ext cx="646263" cy="77723"/>
          </a:xfrm>
          <a:custGeom>
            <a:avLst/>
            <a:gdLst/>
            <a:ahLst/>
            <a:cxnLst/>
            <a:rect l="l" t="t" r="r" b="b"/>
            <a:pathLst>
              <a:path w="646263" h="77723">
                <a:moveTo>
                  <a:pt x="646263" y="17806"/>
                </a:moveTo>
                <a:lnTo>
                  <a:pt x="641568" y="11073"/>
                </a:lnTo>
                <a:lnTo>
                  <a:pt x="631720" y="5741"/>
                </a:lnTo>
                <a:lnTo>
                  <a:pt x="616967" y="0"/>
                </a:lnTo>
                <a:lnTo>
                  <a:pt x="14974" y="2285"/>
                </a:lnTo>
                <a:lnTo>
                  <a:pt x="6404" y="4374"/>
                </a:lnTo>
                <a:lnTo>
                  <a:pt x="1515" y="6743"/>
                </a:lnTo>
                <a:lnTo>
                  <a:pt x="0" y="9375"/>
                </a:lnTo>
                <a:lnTo>
                  <a:pt x="1551" y="12252"/>
                </a:lnTo>
                <a:lnTo>
                  <a:pt x="44544" y="29726"/>
                </a:lnTo>
                <a:lnTo>
                  <a:pt x="102776" y="46380"/>
                </a:lnTo>
                <a:lnTo>
                  <a:pt x="118082" y="50772"/>
                </a:lnTo>
                <a:lnTo>
                  <a:pt x="160878" y="64222"/>
                </a:lnTo>
                <a:lnTo>
                  <a:pt x="192533" y="77723"/>
                </a:lnTo>
                <a:lnTo>
                  <a:pt x="583537" y="39058"/>
                </a:lnTo>
                <a:lnTo>
                  <a:pt x="595796" y="36592"/>
                </a:lnTo>
                <a:lnTo>
                  <a:pt x="607779" y="33581"/>
                </a:lnTo>
                <a:lnTo>
                  <a:pt x="619835" y="30672"/>
                </a:lnTo>
                <a:lnTo>
                  <a:pt x="632311" y="28513"/>
                </a:lnTo>
                <a:lnTo>
                  <a:pt x="645557" y="27752"/>
                </a:lnTo>
                <a:lnTo>
                  <a:pt x="646263" y="17806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004032" y="1775411"/>
            <a:ext cx="17097" cy="32037"/>
          </a:xfrm>
          <a:custGeom>
            <a:avLst/>
            <a:gdLst/>
            <a:ahLst/>
            <a:cxnLst/>
            <a:rect l="l" t="t" r="r" b="b"/>
            <a:pathLst>
              <a:path w="17097" h="32037">
                <a:moveTo>
                  <a:pt x="17097" y="13358"/>
                </a:moveTo>
                <a:lnTo>
                  <a:pt x="11215" y="3559"/>
                </a:lnTo>
                <a:lnTo>
                  <a:pt x="5545" y="0"/>
                </a:lnTo>
                <a:lnTo>
                  <a:pt x="1376" y="2218"/>
                </a:lnTo>
                <a:lnTo>
                  <a:pt x="0" y="9753"/>
                </a:lnTo>
                <a:lnTo>
                  <a:pt x="2705" y="22145"/>
                </a:lnTo>
                <a:lnTo>
                  <a:pt x="8827" y="28345"/>
                </a:lnTo>
                <a:lnTo>
                  <a:pt x="13023" y="32037"/>
                </a:lnTo>
                <a:lnTo>
                  <a:pt x="14548" y="27583"/>
                </a:lnTo>
                <a:lnTo>
                  <a:pt x="17097" y="13358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86269" y="1210817"/>
            <a:ext cx="9110471" cy="0"/>
          </a:xfrm>
          <a:custGeom>
            <a:avLst/>
            <a:gdLst/>
            <a:ahLst/>
            <a:cxnLst/>
            <a:rect l="l" t="t" r="r" b="b"/>
            <a:pathLst>
              <a:path w="9110471">
                <a:moveTo>
                  <a:pt x="0" y="0"/>
                </a:moveTo>
                <a:lnTo>
                  <a:pt x="9110471" y="0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522361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7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371991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7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219335" y="353568"/>
            <a:ext cx="0" cy="1622297"/>
          </a:xfrm>
          <a:custGeom>
            <a:avLst/>
            <a:gdLst/>
            <a:ahLst/>
            <a:cxnLst/>
            <a:rect l="l" t="t" r="r" b="b"/>
            <a:pathLst>
              <a:path h="1622297">
                <a:moveTo>
                  <a:pt x="0" y="0"/>
                </a:moveTo>
                <a:lnTo>
                  <a:pt x="0" y="1622297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068965" y="353568"/>
            <a:ext cx="0" cy="1622297"/>
          </a:xfrm>
          <a:custGeom>
            <a:avLst/>
            <a:gdLst/>
            <a:ahLst/>
            <a:cxnLst/>
            <a:rect l="l" t="t" r="r" b="b"/>
            <a:pathLst>
              <a:path h="1622297">
                <a:moveTo>
                  <a:pt x="0" y="0"/>
                </a:moveTo>
                <a:lnTo>
                  <a:pt x="0" y="1622297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916309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8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5765939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8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6613270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8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462901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8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311019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8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9159875" y="353568"/>
            <a:ext cx="0" cy="1622298"/>
          </a:xfrm>
          <a:custGeom>
            <a:avLst/>
            <a:gdLst/>
            <a:ahLst/>
            <a:cxnLst/>
            <a:rect l="l" t="t" r="r" b="b"/>
            <a:pathLst>
              <a:path h="1622298">
                <a:moveTo>
                  <a:pt x="0" y="0"/>
                </a:moveTo>
                <a:lnTo>
                  <a:pt x="0" y="1622298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462901" y="348995"/>
            <a:ext cx="0" cy="552450"/>
          </a:xfrm>
          <a:custGeom>
            <a:avLst/>
            <a:gdLst/>
            <a:ahLst/>
            <a:cxnLst/>
            <a:rect l="l" t="t" r="r" b="b"/>
            <a:pathLst>
              <a:path h="552450">
                <a:moveTo>
                  <a:pt x="0" y="0"/>
                </a:moveTo>
                <a:lnTo>
                  <a:pt x="0" y="55244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917065" y="1210817"/>
            <a:ext cx="260603" cy="0"/>
          </a:xfrm>
          <a:custGeom>
            <a:avLst/>
            <a:gdLst/>
            <a:ahLst/>
            <a:cxnLst/>
            <a:rect l="l" t="t" r="r" b="b"/>
            <a:pathLst>
              <a:path w="260603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8311019" y="1280922"/>
            <a:ext cx="0" cy="109727"/>
          </a:xfrm>
          <a:custGeom>
            <a:avLst/>
            <a:gdLst/>
            <a:ahLst/>
            <a:cxnLst/>
            <a:rect l="l" t="t" r="r" b="b"/>
            <a:pathLst>
              <a:path h="109727">
                <a:moveTo>
                  <a:pt x="0" y="0"/>
                </a:moveTo>
                <a:lnTo>
                  <a:pt x="0" y="109728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9159875" y="1669542"/>
            <a:ext cx="0" cy="306324"/>
          </a:xfrm>
          <a:custGeom>
            <a:avLst/>
            <a:gdLst/>
            <a:ahLst/>
            <a:cxnLst/>
            <a:rect l="l" t="t" r="r" b="b"/>
            <a:pathLst>
              <a:path h="306324">
                <a:moveTo>
                  <a:pt x="0" y="0"/>
                </a:moveTo>
                <a:lnTo>
                  <a:pt x="0" y="306324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4916309" y="364997"/>
            <a:ext cx="0" cy="240791"/>
          </a:xfrm>
          <a:custGeom>
            <a:avLst/>
            <a:gdLst/>
            <a:ahLst/>
            <a:cxnLst/>
            <a:rect l="l" t="t" r="r" b="b"/>
            <a:pathLst>
              <a:path h="240791">
                <a:moveTo>
                  <a:pt x="0" y="0"/>
                </a:moveTo>
                <a:lnTo>
                  <a:pt x="0" y="24079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4068965" y="353568"/>
            <a:ext cx="0" cy="1308353"/>
          </a:xfrm>
          <a:custGeom>
            <a:avLst/>
            <a:gdLst/>
            <a:ahLst/>
            <a:cxnLst/>
            <a:rect l="l" t="t" r="r" b="b"/>
            <a:pathLst>
              <a:path h="1308353">
                <a:moveTo>
                  <a:pt x="0" y="0"/>
                </a:moveTo>
                <a:lnTo>
                  <a:pt x="0" y="1308353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3972191" y="1210817"/>
            <a:ext cx="252221" cy="0"/>
          </a:xfrm>
          <a:custGeom>
            <a:avLst/>
            <a:gdLst/>
            <a:ahLst/>
            <a:cxnLst/>
            <a:rect l="l" t="t" r="r" b="b"/>
            <a:pathLst>
              <a:path w="252221">
                <a:moveTo>
                  <a:pt x="25222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3472319" y="1210817"/>
            <a:ext cx="223265" cy="0"/>
          </a:xfrm>
          <a:custGeom>
            <a:avLst/>
            <a:gdLst/>
            <a:ahLst/>
            <a:cxnLst/>
            <a:rect l="l" t="t" r="r" b="b"/>
            <a:pathLst>
              <a:path w="223265">
                <a:moveTo>
                  <a:pt x="0" y="0"/>
                </a:moveTo>
                <a:lnTo>
                  <a:pt x="223265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2729369" y="12108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304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350911" y="1210817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363609" y="831341"/>
            <a:ext cx="0" cy="1155953"/>
          </a:xfrm>
          <a:custGeom>
            <a:avLst/>
            <a:gdLst/>
            <a:ahLst/>
            <a:cxnLst/>
            <a:rect l="l" t="t" r="r" b="b"/>
            <a:pathLst>
              <a:path h="1155953">
                <a:moveTo>
                  <a:pt x="0" y="0"/>
                </a:moveTo>
                <a:lnTo>
                  <a:pt x="0" y="1155953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522361" y="901446"/>
            <a:ext cx="0" cy="605027"/>
          </a:xfrm>
          <a:custGeom>
            <a:avLst/>
            <a:gdLst/>
            <a:ahLst/>
            <a:cxnLst/>
            <a:rect l="l" t="t" r="r" b="b"/>
            <a:pathLst>
              <a:path h="605027">
                <a:moveTo>
                  <a:pt x="0" y="0"/>
                </a:moveTo>
                <a:lnTo>
                  <a:pt x="0" y="605027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2370467" y="348995"/>
            <a:ext cx="0" cy="101346"/>
          </a:xfrm>
          <a:custGeom>
            <a:avLst/>
            <a:gdLst/>
            <a:ahLst/>
            <a:cxnLst/>
            <a:rect l="l" t="t" r="r" b="b"/>
            <a:pathLst>
              <a:path h="101346">
                <a:moveTo>
                  <a:pt x="0" y="101345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3219335" y="621791"/>
            <a:ext cx="0" cy="371855"/>
          </a:xfrm>
          <a:custGeom>
            <a:avLst/>
            <a:gdLst/>
            <a:ahLst/>
            <a:cxnLst/>
            <a:rect l="l" t="t" r="r" b="b"/>
            <a:pathLst>
              <a:path h="371855">
                <a:moveTo>
                  <a:pt x="0" y="0"/>
                </a:moveTo>
                <a:lnTo>
                  <a:pt x="0" y="371855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3219335" y="353568"/>
            <a:ext cx="0" cy="86105"/>
          </a:xfrm>
          <a:custGeom>
            <a:avLst/>
            <a:gdLst/>
            <a:ahLst/>
            <a:cxnLst/>
            <a:rect l="l" t="t" r="r" b="b"/>
            <a:pathLst>
              <a:path h="86105">
                <a:moveTo>
                  <a:pt x="0" y="86105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348619" y="2852927"/>
            <a:ext cx="950975" cy="435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338713" y="3288791"/>
            <a:ext cx="960881" cy="1287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328807" y="3397757"/>
            <a:ext cx="990599" cy="4556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83135" y="2693161"/>
            <a:ext cx="5327129" cy="132703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2"/>
            <a:ext cx="7485379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191" y="348995"/>
            <a:ext cx="9144762" cy="6858000"/>
          </a:xfrm>
          <a:custGeom>
            <a:avLst/>
            <a:gdLst/>
            <a:ahLst/>
            <a:cxnLst/>
            <a:rect l="l" t="t" r="r" b="b"/>
            <a:pathLst>
              <a:path w="9144762" h="6858000">
                <a:moveTo>
                  <a:pt x="0" y="0"/>
                </a:moveTo>
                <a:lnTo>
                  <a:pt x="0" y="6858000"/>
                </a:lnTo>
                <a:lnTo>
                  <a:pt x="9144762" y="6858000"/>
                </a:lnTo>
                <a:lnTo>
                  <a:pt x="914476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74839" y="348995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828685" y="514350"/>
            <a:ext cx="7696187" cy="685800"/>
          </a:xfrm>
          <a:custGeom>
            <a:avLst/>
            <a:gdLst/>
            <a:ahLst/>
            <a:cxnLst/>
            <a:rect l="l" t="t" r="r" b="b"/>
            <a:pathLst>
              <a:path w="7696187" h="685800">
                <a:moveTo>
                  <a:pt x="7696187" y="685799"/>
                </a:moveTo>
                <a:lnTo>
                  <a:pt x="7696187" y="0"/>
                </a:lnTo>
                <a:lnTo>
                  <a:pt x="0" y="0"/>
                </a:lnTo>
                <a:lnTo>
                  <a:pt x="38135" y="17084"/>
                </a:lnTo>
                <a:lnTo>
                  <a:pt x="72091" y="38974"/>
                </a:lnTo>
                <a:lnTo>
                  <a:pt x="101896" y="65169"/>
                </a:lnTo>
                <a:lnTo>
                  <a:pt x="127577" y="95170"/>
                </a:lnTo>
                <a:lnTo>
                  <a:pt x="149161" y="128480"/>
                </a:lnTo>
                <a:lnTo>
                  <a:pt x="166676" y="164598"/>
                </a:lnTo>
                <a:lnTo>
                  <a:pt x="180150" y="203027"/>
                </a:lnTo>
                <a:lnTo>
                  <a:pt x="189609" y="243266"/>
                </a:lnTo>
                <a:lnTo>
                  <a:pt x="195082" y="284818"/>
                </a:lnTo>
                <a:lnTo>
                  <a:pt x="196595" y="327183"/>
                </a:lnTo>
                <a:lnTo>
                  <a:pt x="196595" y="685799"/>
                </a:lnTo>
                <a:lnTo>
                  <a:pt x="7696187" y="685799"/>
                </a:lnTo>
                <a:close/>
              </a:path>
              <a:path w="7696187" h="685800">
                <a:moveTo>
                  <a:pt x="196595" y="685799"/>
                </a:moveTo>
                <a:lnTo>
                  <a:pt x="196595" y="327183"/>
                </a:lnTo>
                <a:lnTo>
                  <a:pt x="194177" y="369863"/>
                </a:lnTo>
                <a:lnTo>
                  <a:pt x="187854" y="412357"/>
                </a:lnTo>
                <a:lnTo>
                  <a:pt x="177654" y="454169"/>
                </a:lnTo>
                <a:lnTo>
                  <a:pt x="163604" y="494797"/>
                </a:lnTo>
                <a:lnTo>
                  <a:pt x="145732" y="533745"/>
                </a:lnTo>
                <a:lnTo>
                  <a:pt x="124065" y="570512"/>
                </a:lnTo>
                <a:lnTo>
                  <a:pt x="98631" y="604600"/>
                </a:lnTo>
                <a:lnTo>
                  <a:pt x="69457" y="635510"/>
                </a:lnTo>
                <a:lnTo>
                  <a:pt x="36571" y="662743"/>
                </a:lnTo>
                <a:lnTo>
                  <a:pt x="0" y="685799"/>
                </a:lnTo>
                <a:lnTo>
                  <a:pt x="196595" y="685799"/>
                </a:lnTo>
                <a:close/>
              </a:path>
            </a:pathLst>
          </a:custGeom>
          <a:solidFill>
            <a:srgbClr val="E5D0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828685" y="514350"/>
            <a:ext cx="7696187" cy="685800"/>
          </a:xfrm>
          <a:custGeom>
            <a:avLst/>
            <a:gdLst/>
            <a:ahLst/>
            <a:cxnLst/>
            <a:rect l="l" t="t" r="r" b="b"/>
            <a:pathLst>
              <a:path w="7696187" h="685800">
                <a:moveTo>
                  <a:pt x="7696187" y="76199"/>
                </a:moveTo>
                <a:lnTo>
                  <a:pt x="7696187" y="685799"/>
                </a:lnTo>
                <a:lnTo>
                  <a:pt x="7146872" y="685799"/>
                </a:lnTo>
                <a:lnTo>
                  <a:pt x="6649507" y="685799"/>
                </a:lnTo>
                <a:lnTo>
                  <a:pt x="6198319" y="685799"/>
                </a:lnTo>
                <a:lnTo>
                  <a:pt x="5787535" y="685799"/>
                </a:lnTo>
                <a:lnTo>
                  <a:pt x="5411385" y="685799"/>
                </a:lnTo>
                <a:lnTo>
                  <a:pt x="5064095" y="685799"/>
                </a:lnTo>
                <a:lnTo>
                  <a:pt x="4739893" y="685799"/>
                </a:lnTo>
                <a:lnTo>
                  <a:pt x="4433008" y="685799"/>
                </a:lnTo>
                <a:lnTo>
                  <a:pt x="4137667" y="685800"/>
                </a:lnTo>
                <a:lnTo>
                  <a:pt x="3848098" y="685799"/>
                </a:lnTo>
                <a:lnTo>
                  <a:pt x="3558529" y="685799"/>
                </a:lnTo>
                <a:lnTo>
                  <a:pt x="3263187" y="685799"/>
                </a:lnTo>
                <a:lnTo>
                  <a:pt x="2956302" y="685799"/>
                </a:lnTo>
                <a:lnTo>
                  <a:pt x="2632100" y="685799"/>
                </a:lnTo>
                <a:lnTo>
                  <a:pt x="2284809" y="685799"/>
                </a:lnTo>
                <a:lnTo>
                  <a:pt x="1908657" y="685800"/>
                </a:lnTo>
                <a:lnTo>
                  <a:pt x="1497872" y="685799"/>
                </a:lnTo>
                <a:lnTo>
                  <a:pt x="1046683" y="685799"/>
                </a:lnTo>
                <a:lnTo>
                  <a:pt x="549316" y="685799"/>
                </a:lnTo>
                <a:lnTo>
                  <a:pt x="0" y="685799"/>
                </a:lnTo>
                <a:lnTo>
                  <a:pt x="36571" y="662743"/>
                </a:lnTo>
                <a:lnTo>
                  <a:pt x="69457" y="635510"/>
                </a:lnTo>
                <a:lnTo>
                  <a:pt x="98631" y="604600"/>
                </a:lnTo>
                <a:lnTo>
                  <a:pt x="124065" y="570512"/>
                </a:lnTo>
                <a:lnTo>
                  <a:pt x="145732" y="533745"/>
                </a:lnTo>
                <a:lnTo>
                  <a:pt x="163604" y="494797"/>
                </a:lnTo>
                <a:lnTo>
                  <a:pt x="177654" y="454169"/>
                </a:lnTo>
                <a:lnTo>
                  <a:pt x="187854" y="412357"/>
                </a:lnTo>
                <a:lnTo>
                  <a:pt x="194177" y="369863"/>
                </a:lnTo>
                <a:lnTo>
                  <a:pt x="196595" y="327183"/>
                </a:lnTo>
                <a:lnTo>
                  <a:pt x="195082" y="284818"/>
                </a:lnTo>
                <a:lnTo>
                  <a:pt x="189609" y="243266"/>
                </a:lnTo>
                <a:lnTo>
                  <a:pt x="180150" y="203027"/>
                </a:lnTo>
                <a:lnTo>
                  <a:pt x="166676" y="164598"/>
                </a:lnTo>
                <a:lnTo>
                  <a:pt x="149161" y="128480"/>
                </a:lnTo>
                <a:lnTo>
                  <a:pt x="127577" y="95170"/>
                </a:lnTo>
                <a:lnTo>
                  <a:pt x="101896" y="65169"/>
                </a:lnTo>
                <a:lnTo>
                  <a:pt x="72091" y="38974"/>
                </a:lnTo>
                <a:lnTo>
                  <a:pt x="38135" y="17084"/>
                </a:lnTo>
                <a:lnTo>
                  <a:pt x="0" y="0"/>
                </a:lnTo>
                <a:lnTo>
                  <a:pt x="576733" y="0"/>
                </a:lnTo>
                <a:lnTo>
                  <a:pt x="1150581" y="0"/>
                </a:lnTo>
                <a:lnTo>
                  <a:pt x="1718656" y="0"/>
                </a:lnTo>
                <a:lnTo>
                  <a:pt x="2278073" y="0"/>
                </a:lnTo>
                <a:lnTo>
                  <a:pt x="2825946" y="0"/>
                </a:lnTo>
                <a:lnTo>
                  <a:pt x="3359388" y="0"/>
                </a:lnTo>
                <a:lnTo>
                  <a:pt x="3875514" y="0"/>
                </a:lnTo>
                <a:lnTo>
                  <a:pt x="4371437" y="0"/>
                </a:lnTo>
                <a:lnTo>
                  <a:pt x="4844271" y="0"/>
                </a:lnTo>
                <a:lnTo>
                  <a:pt x="5291131" y="0"/>
                </a:lnTo>
                <a:lnTo>
                  <a:pt x="5709130" y="0"/>
                </a:lnTo>
                <a:lnTo>
                  <a:pt x="6095382" y="0"/>
                </a:lnTo>
                <a:lnTo>
                  <a:pt x="6447001" y="0"/>
                </a:lnTo>
                <a:lnTo>
                  <a:pt x="6761101" y="0"/>
                </a:lnTo>
                <a:lnTo>
                  <a:pt x="7696187" y="0"/>
                </a:lnTo>
                <a:lnTo>
                  <a:pt x="7696187" y="7619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634369" y="1143000"/>
            <a:ext cx="10667" cy="7619"/>
          </a:xfrm>
          <a:custGeom>
            <a:avLst/>
            <a:gdLst/>
            <a:ahLst/>
            <a:cxnLst/>
            <a:rect l="l" t="t" r="r" b="b"/>
            <a:pathLst>
              <a:path w="10667" h="7619">
                <a:moveTo>
                  <a:pt x="3048" y="5714"/>
                </a:moveTo>
                <a:lnTo>
                  <a:pt x="3048" y="761"/>
                </a:lnTo>
                <a:lnTo>
                  <a:pt x="0" y="3809"/>
                </a:lnTo>
                <a:lnTo>
                  <a:pt x="3048" y="5714"/>
                </a:lnTo>
                <a:close/>
              </a:path>
              <a:path w="10667" h="7619">
                <a:moveTo>
                  <a:pt x="10667" y="-2286"/>
                </a:moveTo>
                <a:lnTo>
                  <a:pt x="4572" y="-5334"/>
                </a:lnTo>
                <a:lnTo>
                  <a:pt x="762" y="-4572"/>
                </a:lnTo>
                <a:lnTo>
                  <a:pt x="3048" y="761"/>
                </a:lnTo>
                <a:lnTo>
                  <a:pt x="3048" y="5714"/>
                </a:lnTo>
                <a:lnTo>
                  <a:pt x="6096" y="7619"/>
                </a:lnTo>
                <a:lnTo>
                  <a:pt x="9143" y="4571"/>
                </a:lnTo>
                <a:lnTo>
                  <a:pt x="9905" y="3428"/>
                </a:lnTo>
                <a:lnTo>
                  <a:pt x="9905" y="0"/>
                </a:lnTo>
                <a:lnTo>
                  <a:pt x="10667" y="-2286"/>
                </a:lnTo>
                <a:close/>
              </a:path>
              <a:path w="10667" h="7619">
                <a:moveTo>
                  <a:pt x="10667" y="2285"/>
                </a:moveTo>
                <a:lnTo>
                  <a:pt x="9905" y="0"/>
                </a:lnTo>
                <a:lnTo>
                  <a:pt x="9905" y="3428"/>
                </a:lnTo>
                <a:lnTo>
                  <a:pt x="10667" y="2285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753241" y="1181100"/>
            <a:ext cx="14477" cy="12191"/>
          </a:xfrm>
          <a:custGeom>
            <a:avLst/>
            <a:gdLst/>
            <a:ahLst/>
            <a:cxnLst/>
            <a:rect l="l" t="t" r="r" b="b"/>
            <a:pathLst>
              <a:path w="14477" h="12191">
                <a:moveTo>
                  <a:pt x="14477" y="12191"/>
                </a:moveTo>
                <a:lnTo>
                  <a:pt x="11429" y="5333"/>
                </a:lnTo>
                <a:lnTo>
                  <a:pt x="7619" y="1523"/>
                </a:lnTo>
                <a:lnTo>
                  <a:pt x="1524" y="0"/>
                </a:lnTo>
                <a:lnTo>
                  <a:pt x="0" y="2285"/>
                </a:lnTo>
                <a:lnTo>
                  <a:pt x="2286" y="6857"/>
                </a:lnTo>
                <a:lnTo>
                  <a:pt x="3810" y="9143"/>
                </a:lnTo>
                <a:lnTo>
                  <a:pt x="4571" y="9905"/>
                </a:lnTo>
                <a:lnTo>
                  <a:pt x="14477" y="12191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667457" y="511111"/>
            <a:ext cx="1888616" cy="6869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062954" y="518731"/>
            <a:ext cx="1119227" cy="6785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869065" y="857250"/>
            <a:ext cx="16226" cy="5968"/>
          </a:xfrm>
          <a:custGeom>
            <a:avLst/>
            <a:gdLst/>
            <a:ahLst/>
            <a:cxnLst/>
            <a:rect l="l" t="t" r="r" b="b"/>
            <a:pathLst>
              <a:path w="16226" h="5968">
                <a:moveTo>
                  <a:pt x="1369" y="856"/>
                </a:moveTo>
                <a:lnTo>
                  <a:pt x="0" y="0"/>
                </a:lnTo>
                <a:lnTo>
                  <a:pt x="0" y="3047"/>
                </a:lnTo>
                <a:lnTo>
                  <a:pt x="1369" y="856"/>
                </a:lnTo>
                <a:close/>
              </a:path>
              <a:path w="16226" h="5968">
                <a:moveTo>
                  <a:pt x="16226" y="-7121"/>
                </a:moveTo>
                <a:lnTo>
                  <a:pt x="11719" y="-8693"/>
                </a:lnTo>
                <a:lnTo>
                  <a:pt x="3809" y="-3048"/>
                </a:lnTo>
                <a:lnTo>
                  <a:pt x="1369" y="856"/>
                </a:lnTo>
                <a:lnTo>
                  <a:pt x="9537" y="5968"/>
                </a:lnTo>
                <a:lnTo>
                  <a:pt x="15956" y="-1258"/>
                </a:lnTo>
                <a:lnTo>
                  <a:pt x="16226" y="-7121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850015" y="829817"/>
            <a:ext cx="25145" cy="14711"/>
          </a:xfrm>
          <a:custGeom>
            <a:avLst/>
            <a:gdLst/>
            <a:ahLst/>
            <a:cxnLst/>
            <a:rect l="l" t="t" r="r" b="b"/>
            <a:pathLst>
              <a:path w="25145" h="14711">
                <a:moveTo>
                  <a:pt x="25145" y="9144"/>
                </a:moveTo>
                <a:lnTo>
                  <a:pt x="14477" y="2286"/>
                </a:lnTo>
                <a:lnTo>
                  <a:pt x="5333" y="0"/>
                </a:lnTo>
                <a:lnTo>
                  <a:pt x="3047" y="2286"/>
                </a:lnTo>
                <a:lnTo>
                  <a:pt x="0" y="3048"/>
                </a:lnTo>
                <a:lnTo>
                  <a:pt x="3809" y="6858"/>
                </a:lnTo>
                <a:lnTo>
                  <a:pt x="7994" y="10432"/>
                </a:lnTo>
                <a:lnTo>
                  <a:pt x="18104" y="14711"/>
                </a:lnTo>
                <a:lnTo>
                  <a:pt x="25145" y="9144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934657" y="509587"/>
            <a:ext cx="1816976" cy="6899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041283" y="876300"/>
            <a:ext cx="7464539" cy="0"/>
          </a:xfrm>
          <a:custGeom>
            <a:avLst/>
            <a:gdLst/>
            <a:ahLst/>
            <a:cxnLst/>
            <a:rect l="l" t="t" r="r" b="b"/>
            <a:pathLst>
              <a:path w="7464539">
                <a:moveTo>
                  <a:pt x="0" y="0"/>
                </a:moveTo>
                <a:lnTo>
                  <a:pt x="7464539" y="0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4032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7651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271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4890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510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42129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5749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9368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29883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66078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02273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384671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674662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0857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47052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83247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19443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55638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91832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928027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298833" y="523494"/>
            <a:ext cx="0" cy="225551"/>
          </a:xfrm>
          <a:custGeom>
            <a:avLst/>
            <a:gdLst/>
            <a:ahLst/>
            <a:cxnLst/>
            <a:rect l="l" t="t" r="r" b="b"/>
            <a:pathLst>
              <a:path h="225551">
                <a:moveTo>
                  <a:pt x="0" y="0"/>
                </a:moveTo>
                <a:lnTo>
                  <a:pt x="0" y="22555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5493143" y="876300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10489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660783" y="904494"/>
            <a:ext cx="0" cy="44195"/>
          </a:xfrm>
          <a:custGeom>
            <a:avLst/>
            <a:gdLst/>
            <a:ahLst/>
            <a:cxnLst/>
            <a:rect l="l" t="t" r="r" b="b"/>
            <a:pathLst>
              <a:path h="44195">
                <a:moveTo>
                  <a:pt x="0" y="0"/>
                </a:moveTo>
                <a:lnTo>
                  <a:pt x="0" y="44195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6022733" y="1062989"/>
            <a:ext cx="0" cy="125729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72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7108570" y="70104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6959993" y="876300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>
                <a:moveTo>
                  <a:pt x="0" y="0"/>
                </a:moveTo>
                <a:lnTo>
                  <a:pt x="55245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7470520" y="723900"/>
            <a:ext cx="0" cy="466343"/>
          </a:xfrm>
          <a:custGeom>
            <a:avLst/>
            <a:gdLst/>
            <a:ahLst/>
            <a:cxnLst/>
            <a:rect l="l" t="t" r="r" b="b"/>
            <a:pathLst>
              <a:path h="466343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7474343" y="526541"/>
            <a:ext cx="0" cy="79248"/>
          </a:xfrm>
          <a:custGeom>
            <a:avLst/>
            <a:gdLst/>
            <a:ahLst/>
            <a:cxnLst/>
            <a:rect l="l" t="t" r="r" b="b"/>
            <a:pathLst>
              <a:path h="79248">
                <a:moveTo>
                  <a:pt x="0" y="79248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7832470" y="523494"/>
            <a:ext cx="0" cy="288798"/>
          </a:xfrm>
          <a:custGeom>
            <a:avLst/>
            <a:gdLst/>
            <a:ahLst/>
            <a:cxnLst/>
            <a:rect l="l" t="t" r="r" b="b"/>
            <a:pathLst>
              <a:path h="288798">
                <a:moveTo>
                  <a:pt x="0" y="288798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070977" y="876300"/>
            <a:ext cx="123456" cy="0"/>
          </a:xfrm>
          <a:custGeom>
            <a:avLst/>
            <a:gdLst/>
            <a:ahLst/>
            <a:cxnLst/>
            <a:rect l="l" t="t" r="r" b="b"/>
            <a:pathLst>
              <a:path w="123456">
                <a:moveTo>
                  <a:pt x="12345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7861427" y="876300"/>
            <a:ext cx="98298" cy="0"/>
          </a:xfrm>
          <a:custGeom>
            <a:avLst/>
            <a:gdLst/>
            <a:ahLst/>
            <a:cxnLst/>
            <a:rect l="l" t="t" r="r" b="b"/>
            <a:pathLst>
              <a:path w="98298">
                <a:moveTo>
                  <a:pt x="9829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8194433" y="523494"/>
            <a:ext cx="0" cy="429006"/>
          </a:xfrm>
          <a:custGeom>
            <a:avLst/>
            <a:gdLst/>
            <a:ahLst/>
            <a:cxnLst/>
            <a:rect l="l" t="t" r="r" b="b"/>
            <a:pathLst>
              <a:path h="429006">
                <a:moveTo>
                  <a:pt x="0" y="429006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556383" y="1094994"/>
            <a:ext cx="0" cy="54101"/>
          </a:xfrm>
          <a:custGeom>
            <a:avLst/>
            <a:gdLst/>
            <a:ahLst/>
            <a:cxnLst/>
            <a:rect l="l" t="t" r="r" b="b"/>
            <a:pathLst>
              <a:path h="54101">
                <a:moveTo>
                  <a:pt x="0" y="0"/>
                </a:moveTo>
                <a:lnTo>
                  <a:pt x="0" y="5410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212983" y="529590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0"/>
                </a:moveTo>
                <a:lnTo>
                  <a:pt x="0" y="9906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851033" y="525018"/>
            <a:ext cx="0" cy="534923"/>
          </a:xfrm>
          <a:custGeom>
            <a:avLst/>
            <a:gdLst/>
            <a:ahLst/>
            <a:cxnLst/>
            <a:rect l="l" t="t" r="r" b="b"/>
            <a:pathLst>
              <a:path h="534923">
                <a:moveTo>
                  <a:pt x="0" y="0"/>
                </a:moveTo>
                <a:lnTo>
                  <a:pt x="0" y="534923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3809885" y="876300"/>
            <a:ext cx="108204" cy="0"/>
          </a:xfrm>
          <a:custGeom>
            <a:avLst/>
            <a:gdLst/>
            <a:ahLst/>
            <a:cxnLst/>
            <a:rect l="l" t="t" r="r" b="b"/>
            <a:pathLst>
              <a:path w="108204">
                <a:moveTo>
                  <a:pt x="1082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3597287" y="876300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525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3279533" y="876300"/>
            <a:ext cx="130301" cy="0"/>
          </a:xfrm>
          <a:custGeom>
            <a:avLst/>
            <a:gdLst/>
            <a:ahLst/>
            <a:cxnLst/>
            <a:rect l="l" t="t" r="r" b="b"/>
            <a:pathLst>
              <a:path w="130301">
                <a:moveTo>
                  <a:pt x="13030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2692793" y="876300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>
                <a:moveTo>
                  <a:pt x="0" y="0"/>
                </a:moveTo>
                <a:lnTo>
                  <a:pt x="55245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3124085" y="720090"/>
            <a:ext cx="0" cy="473201"/>
          </a:xfrm>
          <a:custGeom>
            <a:avLst/>
            <a:gdLst/>
            <a:ahLst/>
            <a:cxnLst/>
            <a:rect l="l" t="t" r="r" b="b"/>
            <a:pathLst>
              <a:path h="473201">
                <a:moveTo>
                  <a:pt x="0" y="0"/>
                </a:moveTo>
                <a:lnTo>
                  <a:pt x="0" y="47320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2765183" y="749045"/>
            <a:ext cx="0" cy="247650"/>
          </a:xfrm>
          <a:custGeom>
            <a:avLst/>
            <a:gdLst/>
            <a:ahLst/>
            <a:cxnLst/>
            <a:rect l="l" t="t" r="r" b="b"/>
            <a:pathLst>
              <a:path h="247650">
                <a:moveTo>
                  <a:pt x="0" y="0"/>
                </a:moveTo>
                <a:lnTo>
                  <a:pt x="0" y="24764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3127133" y="521969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42671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3489083" y="63474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3489083" y="525018"/>
            <a:ext cx="0" cy="35051"/>
          </a:xfrm>
          <a:custGeom>
            <a:avLst/>
            <a:gdLst/>
            <a:ahLst/>
            <a:cxnLst/>
            <a:rect l="l" t="t" r="r" b="b"/>
            <a:pathLst>
              <a:path h="35051">
                <a:moveTo>
                  <a:pt x="0" y="35051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7552067" y="874775"/>
            <a:ext cx="126479" cy="0"/>
          </a:xfrm>
          <a:custGeom>
            <a:avLst/>
            <a:gdLst/>
            <a:ahLst/>
            <a:cxnLst/>
            <a:rect l="l" t="t" r="r" b="b"/>
            <a:pathLst>
              <a:path w="126479">
                <a:moveTo>
                  <a:pt x="0" y="0"/>
                </a:moveTo>
                <a:lnTo>
                  <a:pt x="126479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191" y="348995"/>
            <a:ext cx="9144762" cy="6858000"/>
          </a:xfrm>
          <a:custGeom>
            <a:avLst/>
            <a:gdLst/>
            <a:ahLst/>
            <a:cxnLst/>
            <a:rect l="l" t="t" r="r" b="b"/>
            <a:pathLst>
              <a:path w="9144762" h="6858000">
                <a:moveTo>
                  <a:pt x="0" y="0"/>
                </a:moveTo>
                <a:lnTo>
                  <a:pt x="0" y="6858000"/>
                </a:lnTo>
                <a:lnTo>
                  <a:pt x="9144762" y="6858000"/>
                </a:lnTo>
                <a:lnTo>
                  <a:pt x="914476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74839" y="348995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828685" y="514350"/>
            <a:ext cx="7696187" cy="685800"/>
          </a:xfrm>
          <a:custGeom>
            <a:avLst/>
            <a:gdLst/>
            <a:ahLst/>
            <a:cxnLst/>
            <a:rect l="l" t="t" r="r" b="b"/>
            <a:pathLst>
              <a:path w="7696187" h="685800">
                <a:moveTo>
                  <a:pt x="7696187" y="685799"/>
                </a:moveTo>
                <a:lnTo>
                  <a:pt x="7696187" y="0"/>
                </a:lnTo>
                <a:lnTo>
                  <a:pt x="0" y="0"/>
                </a:lnTo>
                <a:lnTo>
                  <a:pt x="38135" y="17084"/>
                </a:lnTo>
                <a:lnTo>
                  <a:pt x="72091" y="38974"/>
                </a:lnTo>
                <a:lnTo>
                  <a:pt x="101896" y="65169"/>
                </a:lnTo>
                <a:lnTo>
                  <a:pt x="127577" y="95170"/>
                </a:lnTo>
                <a:lnTo>
                  <a:pt x="149161" y="128480"/>
                </a:lnTo>
                <a:lnTo>
                  <a:pt x="166676" y="164598"/>
                </a:lnTo>
                <a:lnTo>
                  <a:pt x="180150" y="203027"/>
                </a:lnTo>
                <a:lnTo>
                  <a:pt x="189609" y="243266"/>
                </a:lnTo>
                <a:lnTo>
                  <a:pt x="195082" y="284818"/>
                </a:lnTo>
                <a:lnTo>
                  <a:pt x="196595" y="327183"/>
                </a:lnTo>
                <a:lnTo>
                  <a:pt x="196595" y="685799"/>
                </a:lnTo>
                <a:lnTo>
                  <a:pt x="7696187" y="685799"/>
                </a:lnTo>
                <a:close/>
              </a:path>
              <a:path w="7696187" h="685800">
                <a:moveTo>
                  <a:pt x="196595" y="685799"/>
                </a:moveTo>
                <a:lnTo>
                  <a:pt x="196595" y="327183"/>
                </a:lnTo>
                <a:lnTo>
                  <a:pt x="194177" y="369863"/>
                </a:lnTo>
                <a:lnTo>
                  <a:pt x="187854" y="412357"/>
                </a:lnTo>
                <a:lnTo>
                  <a:pt x="177654" y="454169"/>
                </a:lnTo>
                <a:lnTo>
                  <a:pt x="163604" y="494797"/>
                </a:lnTo>
                <a:lnTo>
                  <a:pt x="145732" y="533745"/>
                </a:lnTo>
                <a:lnTo>
                  <a:pt x="124065" y="570512"/>
                </a:lnTo>
                <a:lnTo>
                  <a:pt x="98631" y="604600"/>
                </a:lnTo>
                <a:lnTo>
                  <a:pt x="69457" y="635510"/>
                </a:lnTo>
                <a:lnTo>
                  <a:pt x="36571" y="662743"/>
                </a:lnTo>
                <a:lnTo>
                  <a:pt x="0" y="685799"/>
                </a:lnTo>
                <a:lnTo>
                  <a:pt x="196595" y="685799"/>
                </a:lnTo>
                <a:close/>
              </a:path>
            </a:pathLst>
          </a:custGeom>
          <a:solidFill>
            <a:srgbClr val="E5D0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828685" y="514350"/>
            <a:ext cx="7696187" cy="685800"/>
          </a:xfrm>
          <a:custGeom>
            <a:avLst/>
            <a:gdLst/>
            <a:ahLst/>
            <a:cxnLst/>
            <a:rect l="l" t="t" r="r" b="b"/>
            <a:pathLst>
              <a:path w="7696187" h="685800">
                <a:moveTo>
                  <a:pt x="7696187" y="76199"/>
                </a:moveTo>
                <a:lnTo>
                  <a:pt x="7696187" y="685799"/>
                </a:lnTo>
                <a:lnTo>
                  <a:pt x="7146872" y="685799"/>
                </a:lnTo>
                <a:lnTo>
                  <a:pt x="6649507" y="685799"/>
                </a:lnTo>
                <a:lnTo>
                  <a:pt x="6198319" y="685799"/>
                </a:lnTo>
                <a:lnTo>
                  <a:pt x="5787535" y="685799"/>
                </a:lnTo>
                <a:lnTo>
                  <a:pt x="5411385" y="685799"/>
                </a:lnTo>
                <a:lnTo>
                  <a:pt x="5064095" y="685799"/>
                </a:lnTo>
                <a:lnTo>
                  <a:pt x="4739893" y="685799"/>
                </a:lnTo>
                <a:lnTo>
                  <a:pt x="4433008" y="685799"/>
                </a:lnTo>
                <a:lnTo>
                  <a:pt x="4137667" y="685800"/>
                </a:lnTo>
                <a:lnTo>
                  <a:pt x="3848098" y="685799"/>
                </a:lnTo>
                <a:lnTo>
                  <a:pt x="3558529" y="685799"/>
                </a:lnTo>
                <a:lnTo>
                  <a:pt x="3263187" y="685799"/>
                </a:lnTo>
                <a:lnTo>
                  <a:pt x="2956302" y="685799"/>
                </a:lnTo>
                <a:lnTo>
                  <a:pt x="2632100" y="685799"/>
                </a:lnTo>
                <a:lnTo>
                  <a:pt x="2284809" y="685799"/>
                </a:lnTo>
                <a:lnTo>
                  <a:pt x="1908657" y="685800"/>
                </a:lnTo>
                <a:lnTo>
                  <a:pt x="1497872" y="685799"/>
                </a:lnTo>
                <a:lnTo>
                  <a:pt x="1046683" y="685799"/>
                </a:lnTo>
                <a:lnTo>
                  <a:pt x="549316" y="685799"/>
                </a:lnTo>
                <a:lnTo>
                  <a:pt x="0" y="685799"/>
                </a:lnTo>
                <a:lnTo>
                  <a:pt x="36571" y="662743"/>
                </a:lnTo>
                <a:lnTo>
                  <a:pt x="69457" y="635510"/>
                </a:lnTo>
                <a:lnTo>
                  <a:pt x="98631" y="604600"/>
                </a:lnTo>
                <a:lnTo>
                  <a:pt x="124065" y="570512"/>
                </a:lnTo>
                <a:lnTo>
                  <a:pt x="145732" y="533745"/>
                </a:lnTo>
                <a:lnTo>
                  <a:pt x="163604" y="494797"/>
                </a:lnTo>
                <a:lnTo>
                  <a:pt x="177654" y="454169"/>
                </a:lnTo>
                <a:lnTo>
                  <a:pt x="187854" y="412357"/>
                </a:lnTo>
                <a:lnTo>
                  <a:pt x="194177" y="369863"/>
                </a:lnTo>
                <a:lnTo>
                  <a:pt x="196595" y="327183"/>
                </a:lnTo>
                <a:lnTo>
                  <a:pt x="195082" y="284818"/>
                </a:lnTo>
                <a:lnTo>
                  <a:pt x="189609" y="243266"/>
                </a:lnTo>
                <a:lnTo>
                  <a:pt x="180150" y="203027"/>
                </a:lnTo>
                <a:lnTo>
                  <a:pt x="166676" y="164598"/>
                </a:lnTo>
                <a:lnTo>
                  <a:pt x="149161" y="128480"/>
                </a:lnTo>
                <a:lnTo>
                  <a:pt x="127577" y="95170"/>
                </a:lnTo>
                <a:lnTo>
                  <a:pt x="101896" y="65169"/>
                </a:lnTo>
                <a:lnTo>
                  <a:pt x="72091" y="38974"/>
                </a:lnTo>
                <a:lnTo>
                  <a:pt x="38135" y="17084"/>
                </a:lnTo>
                <a:lnTo>
                  <a:pt x="0" y="0"/>
                </a:lnTo>
                <a:lnTo>
                  <a:pt x="576733" y="0"/>
                </a:lnTo>
                <a:lnTo>
                  <a:pt x="1150581" y="0"/>
                </a:lnTo>
                <a:lnTo>
                  <a:pt x="1718656" y="0"/>
                </a:lnTo>
                <a:lnTo>
                  <a:pt x="2278073" y="0"/>
                </a:lnTo>
                <a:lnTo>
                  <a:pt x="2825946" y="0"/>
                </a:lnTo>
                <a:lnTo>
                  <a:pt x="3359388" y="0"/>
                </a:lnTo>
                <a:lnTo>
                  <a:pt x="3875514" y="0"/>
                </a:lnTo>
                <a:lnTo>
                  <a:pt x="4371437" y="0"/>
                </a:lnTo>
                <a:lnTo>
                  <a:pt x="4844271" y="0"/>
                </a:lnTo>
                <a:lnTo>
                  <a:pt x="5291131" y="0"/>
                </a:lnTo>
                <a:lnTo>
                  <a:pt x="5709130" y="0"/>
                </a:lnTo>
                <a:lnTo>
                  <a:pt x="6095382" y="0"/>
                </a:lnTo>
                <a:lnTo>
                  <a:pt x="6447001" y="0"/>
                </a:lnTo>
                <a:lnTo>
                  <a:pt x="6761101" y="0"/>
                </a:lnTo>
                <a:lnTo>
                  <a:pt x="7696187" y="0"/>
                </a:lnTo>
                <a:lnTo>
                  <a:pt x="7696187" y="7619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634369" y="1143000"/>
            <a:ext cx="10667" cy="7619"/>
          </a:xfrm>
          <a:custGeom>
            <a:avLst/>
            <a:gdLst/>
            <a:ahLst/>
            <a:cxnLst/>
            <a:rect l="l" t="t" r="r" b="b"/>
            <a:pathLst>
              <a:path w="10667" h="7619">
                <a:moveTo>
                  <a:pt x="3048" y="5714"/>
                </a:moveTo>
                <a:lnTo>
                  <a:pt x="3048" y="761"/>
                </a:lnTo>
                <a:lnTo>
                  <a:pt x="0" y="3809"/>
                </a:lnTo>
                <a:lnTo>
                  <a:pt x="3048" y="5714"/>
                </a:lnTo>
                <a:close/>
              </a:path>
              <a:path w="10667" h="7619">
                <a:moveTo>
                  <a:pt x="10667" y="-2286"/>
                </a:moveTo>
                <a:lnTo>
                  <a:pt x="4572" y="-5334"/>
                </a:lnTo>
                <a:lnTo>
                  <a:pt x="762" y="-4572"/>
                </a:lnTo>
                <a:lnTo>
                  <a:pt x="3048" y="761"/>
                </a:lnTo>
                <a:lnTo>
                  <a:pt x="3048" y="5714"/>
                </a:lnTo>
                <a:lnTo>
                  <a:pt x="6096" y="7619"/>
                </a:lnTo>
                <a:lnTo>
                  <a:pt x="9143" y="4571"/>
                </a:lnTo>
                <a:lnTo>
                  <a:pt x="9905" y="3428"/>
                </a:lnTo>
                <a:lnTo>
                  <a:pt x="9905" y="0"/>
                </a:lnTo>
                <a:lnTo>
                  <a:pt x="10667" y="-2286"/>
                </a:lnTo>
                <a:close/>
              </a:path>
              <a:path w="10667" h="7619">
                <a:moveTo>
                  <a:pt x="10667" y="2285"/>
                </a:moveTo>
                <a:lnTo>
                  <a:pt x="9905" y="0"/>
                </a:lnTo>
                <a:lnTo>
                  <a:pt x="9905" y="3428"/>
                </a:lnTo>
                <a:lnTo>
                  <a:pt x="10667" y="2285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753241" y="1181100"/>
            <a:ext cx="14477" cy="12191"/>
          </a:xfrm>
          <a:custGeom>
            <a:avLst/>
            <a:gdLst/>
            <a:ahLst/>
            <a:cxnLst/>
            <a:rect l="l" t="t" r="r" b="b"/>
            <a:pathLst>
              <a:path w="14477" h="12191">
                <a:moveTo>
                  <a:pt x="14477" y="12191"/>
                </a:moveTo>
                <a:lnTo>
                  <a:pt x="11429" y="5333"/>
                </a:lnTo>
                <a:lnTo>
                  <a:pt x="7619" y="1523"/>
                </a:lnTo>
                <a:lnTo>
                  <a:pt x="1524" y="0"/>
                </a:lnTo>
                <a:lnTo>
                  <a:pt x="0" y="2285"/>
                </a:lnTo>
                <a:lnTo>
                  <a:pt x="2286" y="6857"/>
                </a:lnTo>
                <a:lnTo>
                  <a:pt x="3810" y="9143"/>
                </a:lnTo>
                <a:lnTo>
                  <a:pt x="4571" y="9905"/>
                </a:lnTo>
                <a:lnTo>
                  <a:pt x="14477" y="12191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667457" y="511111"/>
            <a:ext cx="1888616" cy="6869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062954" y="518731"/>
            <a:ext cx="1119227" cy="6785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869065" y="857250"/>
            <a:ext cx="16226" cy="5968"/>
          </a:xfrm>
          <a:custGeom>
            <a:avLst/>
            <a:gdLst/>
            <a:ahLst/>
            <a:cxnLst/>
            <a:rect l="l" t="t" r="r" b="b"/>
            <a:pathLst>
              <a:path w="16226" h="5968">
                <a:moveTo>
                  <a:pt x="1369" y="856"/>
                </a:moveTo>
                <a:lnTo>
                  <a:pt x="0" y="0"/>
                </a:lnTo>
                <a:lnTo>
                  <a:pt x="0" y="3047"/>
                </a:lnTo>
                <a:lnTo>
                  <a:pt x="1369" y="856"/>
                </a:lnTo>
                <a:close/>
              </a:path>
              <a:path w="16226" h="5968">
                <a:moveTo>
                  <a:pt x="16226" y="-7121"/>
                </a:moveTo>
                <a:lnTo>
                  <a:pt x="11719" y="-8693"/>
                </a:lnTo>
                <a:lnTo>
                  <a:pt x="3809" y="-3048"/>
                </a:lnTo>
                <a:lnTo>
                  <a:pt x="1369" y="856"/>
                </a:lnTo>
                <a:lnTo>
                  <a:pt x="9537" y="5968"/>
                </a:lnTo>
                <a:lnTo>
                  <a:pt x="15956" y="-1258"/>
                </a:lnTo>
                <a:lnTo>
                  <a:pt x="16226" y="-7121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850015" y="829817"/>
            <a:ext cx="25145" cy="14711"/>
          </a:xfrm>
          <a:custGeom>
            <a:avLst/>
            <a:gdLst/>
            <a:ahLst/>
            <a:cxnLst/>
            <a:rect l="l" t="t" r="r" b="b"/>
            <a:pathLst>
              <a:path w="25145" h="14711">
                <a:moveTo>
                  <a:pt x="25145" y="9144"/>
                </a:moveTo>
                <a:lnTo>
                  <a:pt x="14477" y="2286"/>
                </a:lnTo>
                <a:lnTo>
                  <a:pt x="5333" y="0"/>
                </a:lnTo>
                <a:lnTo>
                  <a:pt x="3047" y="2286"/>
                </a:lnTo>
                <a:lnTo>
                  <a:pt x="0" y="3048"/>
                </a:lnTo>
                <a:lnTo>
                  <a:pt x="3809" y="6858"/>
                </a:lnTo>
                <a:lnTo>
                  <a:pt x="7994" y="10432"/>
                </a:lnTo>
                <a:lnTo>
                  <a:pt x="18104" y="14711"/>
                </a:lnTo>
                <a:lnTo>
                  <a:pt x="25145" y="9144"/>
                </a:lnTo>
                <a:close/>
              </a:path>
            </a:pathLst>
          </a:custGeom>
          <a:solidFill>
            <a:srgbClr val="CCB3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934657" y="509587"/>
            <a:ext cx="1816976" cy="6899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041283" y="876300"/>
            <a:ext cx="7464539" cy="0"/>
          </a:xfrm>
          <a:custGeom>
            <a:avLst/>
            <a:gdLst/>
            <a:ahLst/>
            <a:cxnLst/>
            <a:rect l="l" t="t" r="r" b="b"/>
            <a:pathLst>
              <a:path w="7464539">
                <a:moveTo>
                  <a:pt x="0" y="0"/>
                </a:moveTo>
                <a:lnTo>
                  <a:pt x="7464539" y="0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4032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7651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271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4890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510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42129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57493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936883" y="525018"/>
            <a:ext cx="0" cy="663701"/>
          </a:xfrm>
          <a:custGeom>
            <a:avLst/>
            <a:gdLst/>
            <a:ahLst/>
            <a:cxnLst/>
            <a:rect l="l" t="t" r="r" b="b"/>
            <a:pathLst>
              <a:path h="663701">
                <a:moveTo>
                  <a:pt x="0" y="0"/>
                </a:moveTo>
                <a:lnTo>
                  <a:pt x="0" y="663701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29883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66078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02273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384671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674662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0857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47052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83247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19443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556383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91832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9280270" y="525018"/>
            <a:ext cx="0" cy="663702"/>
          </a:xfrm>
          <a:custGeom>
            <a:avLst/>
            <a:gdLst/>
            <a:ahLst/>
            <a:cxnLst/>
            <a:rect l="l" t="t" r="r" b="b"/>
            <a:pathLst>
              <a:path h="663702">
                <a:moveTo>
                  <a:pt x="0" y="0"/>
                </a:moveTo>
                <a:lnTo>
                  <a:pt x="0" y="663702"/>
                </a:lnTo>
              </a:path>
            </a:pathLst>
          </a:custGeom>
          <a:ln w="9525">
            <a:solidFill>
              <a:srgbClr val="CCB37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298833" y="523494"/>
            <a:ext cx="0" cy="225551"/>
          </a:xfrm>
          <a:custGeom>
            <a:avLst/>
            <a:gdLst/>
            <a:ahLst/>
            <a:cxnLst/>
            <a:rect l="l" t="t" r="r" b="b"/>
            <a:pathLst>
              <a:path h="225551">
                <a:moveTo>
                  <a:pt x="0" y="0"/>
                </a:moveTo>
                <a:lnTo>
                  <a:pt x="0" y="22555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5493143" y="876300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10489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660783" y="904494"/>
            <a:ext cx="0" cy="44195"/>
          </a:xfrm>
          <a:custGeom>
            <a:avLst/>
            <a:gdLst/>
            <a:ahLst/>
            <a:cxnLst/>
            <a:rect l="l" t="t" r="r" b="b"/>
            <a:pathLst>
              <a:path h="44195">
                <a:moveTo>
                  <a:pt x="0" y="0"/>
                </a:moveTo>
                <a:lnTo>
                  <a:pt x="0" y="44195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6022733" y="1062989"/>
            <a:ext cx="0" cy="125729"/>
          </a:xfrm>
          <a:custGeom>
            <a:avLst/>
            <a:gdLst/>
            <a:ahLst/>
            <a:cxnLst/>
            <a:rect l="l" t="t" r="r" b="b"/>
            <a:pathLst>
              <a:path h="125729">
                <a:moveTo>
                  <a:pt x="0" y="0"/>
                </a:moveTo>
                <a:lnTo>
                  <a:pt x="0" y="12572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7108570" y="70104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75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6959993" y="876300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>
                <a:moveTo>
                  <a:pt x="0" y="0"/>
                </a:moveTo>
                <a:lnTo>
                  <a:pt x="55245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7470520" y="723900"/>
            <a:ext cx="0" cy="466343"/>
          </a:xfrm>
          <a:custGeom>
            <a:avLst/>
            <a:gdLst/>
            <a:ahLst/>
            <a:cxnLst/>
            <a:rect l="l" t="t" r="r" b="b"/>
            <a:pathLst>
              <a:path h="466343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7474343" y="526541"/>
            <a:ext cx="0" cy="79248"/>
          </a:xfrm>
          <a:custGeom>
            <a:avLst/>
            <a:gdLst/>
            <a:ahLst/>
            <a:cxnLst/>
            <a:rect l="l" t="t" r="r" b="b"/>
            <a:pathLst>
              <a:path h="79248">
                <a:moveTo>
                  <a:pt x="0" y="79248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7832470" y="523494"/>
            <a:ext cx="0" cy="288798"/>
          </a:xfrm>
          <a:custGeom>
            <a:avLst/>
            <a:gdLst/>
            <a:ahLst/>
            <a:cxnLst/>
            <a:rect l="l" t="t" r="r" b="b"/>
            <a:pathLst>
              <a:path h="288798">
                <a:moveTo>
                  <a:pt x="0" y="288798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070977" y="876300"/>
            <a:ext cx="123456" cy="0"/>
          </a:xfrm>
          <a:custGeom>
            <a:avLst/>
            <a:gdLst/>
            <a:ahLst/>
            <a:cxnLst/>
            <a:rect l="l" t="t" r="r" b="b"/>
            <a:pathLst>
              <a:path w="123456">
                <a:moveTo>
                  <a:pt x="12345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7861427" y="876300"/>
            <a:ext cx="98298" cy="0"/>
          </a:xfrm>
          <a:custGeom>
            <a:avLst/>
            <a:gdLst/>
            <a:ahLst/>
            <a:cxnLst/>
            <a:rect l="l" t="t" r="r" b="b"/>
            <a:pathLst>
              <a:path w="98298">
                <a:moveTo>
                  <a:pt x="9829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8194433" y="523494"/>
            <a:ext cx="0" cy="429006"/>
          </a:xfrm>
          <a:custGeom>
            <a:avLst/>
            <a:gdLst/>
            <a:ahLst/>
            <a:cxnLst/>
            <a:rect l="l" t="t" r="r" b="b"/>
            <a:pathLst>
              <a:path h="429006">
                <a:moveTo>
                  <a:pt x="0" y="429006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556383" y="1094994"/>
            <a:ext cx="0" cy="54101"/>
          </a:xfrm>
          <a:custGeom>
            <a:avLst/>
            <a:gdLst/>
            <a:ahLst/>
            <a:cxnLst/>
            <a:rect l="l" t="t" r="r" b="b"/>
            <a:pathLst>
              <a:path h="54101">
                <a:moveTo>
                  <a:pt x="0" y="0"/>
                </a:moveTo>
                <a:lnTo>
                  <a:pt x="0" y="5410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212983" y="529590"/>
            <a:ext cx="0" cy="99060"/>
          </a:xfrm>
          <a:custGeom>
            <a:avLst/>
            <a:gdLst/>
            <a:ahLst/>
            <a:cxnLst/>
            <a:rect l="l" t="t" r="r" b="b"/>
            <a:pathLst>
              <a:path h="99060">
                <a:moveTo>
                  <a:pt x="0" y="0"/>
                </a:moveTo>
                <a:lnTo>
                  <a:pt x="0" y="9906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851033" y="525018"/>
            <a:ext cx="0" cy="534923"/>
          </a:xfrm>
          <a:custGeom>
            <a:avLst/>
            <a:gdLst/>
            <a:ahLst/>
            <a:cxnLst/>
            <a:rect l="l" t="t" r="r" b="b"/>
            <a:pathLst>
              <a:path h="534923">
                <a:moveTo>
                  <a:pt x="0" y="0"/>
                </a:moveTo>
                <a:lnTo>
                  <a:pt x="0" y="534923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3809885" y="876300"/>
            <a:ext cx="108204" cy="0"/>
          </a:xfrm>
          <a:custGeom>
            <a:avLst/>
            <a:gdLst/>
            <a:ahLst/>
            <a:cxnLst/>
            <a:rect l="l" t="t" r="r" b="b"/>
            <a:pathLst>
              <a:path w="108204">
                <a:moveTo>
                  <a:pt x="1082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3597287" y="876300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525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3279533" y="876300"/>
            <a:ext cx="130301" cy="0"/>
          </a:xfrm>
          <a:custGeom>
            <a:avLst/>
            <a:gdLst/>
            <a:ahLst/>
            <a:cxnLst/>
            <a:rect l="l" t="t" r="r" b="b"/>
            <a:pathLst>
              <a:path w="130301">
                <a:moveTo>
                  <a:pt x="13030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2692793" y="876300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>
                <a:moveTo>
                  <a:pt x="0" y="0"/>
                </a:moveTo>
                <a:lnTo>
                  <a:pt x="55245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3124085" y="720090"/>
            <a:ext cx="0" cy="473201"/>
          </a:xfrm>
          <a:custGeom>
            <a:avLst/>
            <a:gdLst/>
            <a:ahLst/>
            <a:cxnLst/>
            <a:rect l="l" t="t" r="r" b="b"/>
            <a:pathLst>
              <a:path h="473201">
                <a:moveTo>
                  <a:pt x="0" y="0"/>
                </a:moveTo>
                <a:lnTo>
                  <a:pt x="0" y="473201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2765183" y="749045"/>
            <a:ext cx="0" cy="247650"/>
          </a:xfrm>
          <a:custGeom>
            <a:avLst/>
            <a:gdLst/>
            <a:ahLst/>
            <a:cxnLst/>
            <a:rect l="l" t="t" r="r" b="b"/>
            <a:pathLst>
              <a:path h="247650">
                <a:moveTo>
                  <a:pt x="0" y="0"/>
                </a:moveTo>
                <a:lnTo>
                  <a:pt x="0" y="24764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3127133" y="521969"/>
            <a:ext cx="0" cy="42672"/>
          </a:xfrm>
          <a:custGeom>
            <a:avLst/>
            <a:gdLst/>
            <a:ahLst/>
            <a:cxnLst/>
            <a:rect l="l" t="t" r="r" b="b"/>
            <a:pathLst>
              <a:path h="42672">
                <a:moveTo>
                  <a:pt x="0" y="42671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3489083" y="63474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3489083" y="525018"/>
            <a:ext cx="0" cy="35051"/>
          </a:xfrm>
          <a:custGeom>
            <a:avLst/>
            <a:gdLst/>
            <a:ahLst/>
            <a:cxnLst/>
            <a:rect l="l" t="t" r="r" b="b"/>
            <a:pathLst>
              <a:path h="35051">
                <a:moveTo>
                  <a:pt x="0" y="35051"/>
                </a:moveTo>
                <a:lnTo>
                  <a:pt x="0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7552067" y="874775"/>
            <a:ext cx="126479" cy="0"/>
          </a:xfrm>
          <a:custGeom>
            <a:avLst/>
            <a:gdLst/>
            <a:ahLst/>
            <a:cxnLst/>
            <a:rect l="l" t="t" r="r" b="b"/>
            <a:pathLst>
              <a:path w="126479">
                <a:moveTo>
                  <a:pt x="0" y="0"/>
                </a:moveTo>
                <a:lnTo>
                  <a:pt x="126479" y="0"/>
                </a:lnTo>
              </a:path>
            </a:pathLst>
          </a:custGeom>
          <a:ln w="9525">
            <a:solidFill>
              <a:srgbClr val="E5D0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0461" y="1496314"/>
            <a:ext cx="8492477" cy="66789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3087" y="2452563"/>
            <a:ext cx="6967224" cy="407488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84147" y="6866128"/>
            <a:ext cx="1324539" cy="225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37185" y="6866128"/>
            <a:ext cx="228843" cy="225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10.png"/><Relationship Id="rId7" Type="http://schemas.openxmlformats.org/officeDocument/2006/relationships/image" Target="../media/image48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6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19.png"/><Relationship Id="rId4" Type="http://schemas.openxmlformats.org/officeDocument/2006/relationships/image" Target="../media/image6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70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74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49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png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4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10.png"/><Relationship Id="rId7" Type="http://schemas.openxmlformats.org/officeDocument/2006/relationships/image" Target="../media/image83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61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25.png"/><Relationship Id="rId4" Type="http://schemas.openxmlformats.org/officeDocument/2006/relationships/image" Target="../media/image1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10.png"/><Relationship Id="rId7" Type="http://schemas.openxmlformats.org/officeDocument/2006/relationships/image" Target="../media/image88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527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Kompresja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danych – kodowanie Huffmana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31495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Kodowanie Huffmana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(1952)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391" y="4009644"/>
            <a:ext cx="250196" cy="2537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3035" y="2541523"/>
            <a:ext cx="7219950" cy="3064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1285" indent="0">
              <a:lnSpc>
                <a:spcPct val="100000"/>
              </a:lnSpc>
            </a:pPr>
            <a:r>
              <a:rPr sz="2800" dirty="0" smtClean="0">
                <a:latin typeface="Tahoma"/>
                <a:cs typeface="Tahoma"/>
              </a:rPr>
              <a:t>Shannon opowiada na wykładzie o problemach zw</a:t>
            </a:r>
            <a:r>
              <a:rPr sz="2800" spc="-5" dirty="0" smtClean="0">
                <a:latin typeface="Tahoma"/>
                <a:cs typeface="Tahoma"/>
              </a:rPr>
              <a:t>i</a:t>
            </a:r>
            <a:r>
              <a:rPr sz="2800" spc="-15" dirty="0" smtClean="0">
                <a:latin typeface="Tahoma"/>
                <a:cs typeface="Tahoma"/>
              </a:rPr>
              <a:t>ązanych z konstrukc</a:t>
            </a:r>
            <a:r>
              <a:rPr sz="2800" spc="-5" dirty="0" smtClean="0">
                <a:latin typeface="Tahoma"/>
                <a:cs typeface="Tahoma"/>
              </a:rPr>
              <a:t>j</a:t>
            </a:r>
            <a:r>
              <a:rPr sz="2800" spc="-15" dirty="0" smtClean="0">
                <a:latin typeface="Tahoma"/>
                <a:cs typeface="Tahoma"/>
              </a:rPr>
              <a:t>ą kodu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 </a:t>
            </a:r>
            <a:r>
              <a:rPr sz="2800" spc="-5" dirty="0" smtClean="0">
                <a:latin typeface="Tahoma"/>
                <a:cs typeface="Tahoma"/>
              </a:rPr>
              <a:t>minimalne</a:t>
            </a:r>
            <a:r>
              <a:rPr sz="2800" spc="0" dirty="0" smtClean="0">
                <a:latin typeface="Tahoma"/>
                <a:cs typeface="Tahoma"/>
              </a:rPr>
              <a:t>j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redundancji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 marR="12700" indent="0">
              <a:lnSpc>
                <a:spcPct val="100099"/>
              </a:lnSpc>
            </a:pPr>
            <a:r>
              <a:rPr sz="2800" dirty="0" smtClean="0">
                <a:latin typeface="Tahoma"/>
                <a:cs typeface="Tahoma"/>
              </a:rPr>
              <a:t>Huffman, student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Shannona po nie</a:t>
            </a:r>
            <a:r>
              <a:rPr sz="2800" spc="-15" dirty="0" smtClean="0">
                <a:latin typeface="Tahoma"/>
                <a:cs typeface="Tahoma"/>
              </a:rPr>
              <a:t>d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ugim </a:t>
            </a:r>
            <a:r>
              <a:rPr sz="2800" spc="0" dirty="0" smtClean="0">
                <a:latin typeface="Tahoma"/>
                <a:cs typeface="Tahoma"/>
              </a:rPr>
              <a:t>czasie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proponuje </a:t>
            </a:r>
            <a:r>
              <a:rPr sz="2800" spc="-10" dirty="0" smtClean="0">
                <a:latin typeface="Tahoma"/>
                <a:cs typeface="Tahoma"/>
              </a:rPr>
              <a:t>w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aściw</a:t>
            </a:r>
            <a:r>
              <a:rPr sz="2800" spc="0" dirty="0" smtClean="0">
                <a:latin typeface="Tahoma"/>
                <a:cs typeface="Tahoma"/>
              </a:rPr>
              <a:t>e</a:t>
            </a:r>
            <a:r>
              <a:rPr sz="2800" spc="-5" dirty="0" smtClean="0">
                <a:latin typeface="Tahoma"/>
                <a:cs typeface="Tahoma"/>
              </a:rPr>
              <a:t> rozw</a:t>
            </a:r>
            <a:r>
              <a:rPr sz="2800" spc="0" dirty="0" smtClean="0">
                <a:latin typeface="Tahoma"/>
                <a:cs typeface="Tahoma"/>
              </a:rPr>
              <a:t>i</a:t>
            </a:r>
            <a:r>
              <a:rPr sz="2800" spc="-15" dirty="0" smtClean="0">
                <a:latin typeface="Tahoma"/>
                <a:cs typeface="Tahoma"/>
              </a:rPr>
              <a:t>ązanie, dzięki czemu... zostaje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zwolniony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ze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zdawania egzaminu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05895" y="1496314"/>
            <a:ext cx="6002655" cy="668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  <a:tabLst>
                <a:tab pos="1083310" algn="l"/>
                <a:tab pos="3458845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	Huffmana	– za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oż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enia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391" y="4437126"/>
            <a:ext cx="250196" cy="2537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6391" y="5376671"/>
            <a:ext cx="250196" cy="2537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83035" y="2541097"/>
            <a:ext cx="7232650" cy="3578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99"/>
              </a:lnSpc>
            </a:pPr>
            <a:r>
              <a:rPr sz="2800" dirty="0" smtClean="0">
                <a:latin typeface="Tahoma"/>
                <a:cs typeface="Tahoma"/>
              </a:rPr>
              <a:t>Symbolom o w</a:t>
            </a:r>
            <a:r>
              <a:rPr sz="2800" spc="-5" dirty="0" smtClean="0">
                <a:latin typeface="Tahoma"/>
                <a:cs typeface="Tahoma"/>
              </a:rPr>
              <a:t>i</a:t>
            </a:r>
            <a:r>
              <a:rPr sz="2800" spc="0" dirty="0" smtClean="0">
                <a:latin typeface="Tahoma"/>
                <a:cs typeface="Tahoma"/>
              </a:rPr>
              <a:t>ększym prawdopodobie</a:t>
            </a:r>
            <a:r>
              <a:rPr sz="2800" spc="-25" dirty="0" smtClean="0">
                <a:latin typeface="Tahoma"/>
                <a:cs typeface="Tahoma"/>
              </a:rPr>
              <a:t>ń</a:t>
            </a:r>
            <a:r>
              <a:rPr sz="2800" spc="0" dirty="0" smtClean="0">
                <a:latin typeface="Tahoma"/>
                <a:cs typeface="Tahoma"/>
              </a:rPr>
              <a:t>stwie wys</a:t>
            </a:r>
            <a:r>
              <a:rPr sz="2800" spc="-5" dirty="0" smtClean="0">
                <a:latin typeface="Tahoma"/>
                <a:cs typeface="Tahoma"/>
              </a:rPr>
              <a:t>t</a:t>
            </a:r>
            <a:r>
              <a:rPr sz="2800" spc="-15" dirty="0" smtClean="0">
                <a:latin typeface="Tahoma"/>
                <a:cs typeface="Tahoma"/>
              </a:rPr>
              <a:t>ąpienia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odpowiadaj</a:t>
            </a:r>
            <a:r>
              <a:rPr sz="2800" spc="-15" dirty="0" smtClean="0">
                <a:latin typeface="Tahoma"/>
                <a:cs typeface="Tahoma"/>
              </a:rPr>
              <a:t>ą kody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krótsze </a:t>
            </a:r>
            <a:r>
              <a:rPr sz="2800" spc="-20" dirty="0" smtClean="0">
                <a:latin typeface="Tahoma"/>
                <a:cs typeface="Tahoma"/>
              </a:rPr>
              <a:t>n</a:t>
            </a:r>
            <a:r>
              <a:rPr sz="2800" spc="-5" dirty="0" smtClean="0">
                <a:latin typeface="Tahoma"/>
                <a:cs typeface="Tahoma"/>
              </a:rPr>
              <a:t>i</a:t>
            </a:r>
            <a:r>
              <a:rPr sz="2800" spc="0" dirty="0" smtClean="0">
                <a:latin typeface="Tahoma"/>
                <a:cs typeface="Tahoma"/>
              </a:rPr>
              <a:t>ż symbolom o mniejszym prawdopodobi</a:t>
            </a:r>
            <a:r>
              <a:rPr sz="2800" spc="-5" dirty="0" smtClean="0">
                <a:latin typeface="Tahoma"/>
                <a:cs typeface="Tahoma"/>
              </a:rPr>
              <a:t>e</a:t>
            </a:r>
            <a:r>
              <a:rPr sz="2800" spc="-25" dirty="0" smtClean="0">
                <a:latin typeface="Tahoma"/>
                <a:cs typeface="Tahoma"/>
              </a:rPr>
              <a:t>ń</a:t>
            </a:r>
            <a:r>
              <a:rPr sz="2800" spc="0" dirty="0" smtClean="0">
                <a:latin typeface="Tahoma"/>
                <a:cs typeface="Tahoma"/>
              </a:rPr>
              <a:t>stwie wys</a:t>
            </a:r>
            <a:r>
              <a:rPr sz="2800" spc="-5" dirty="0" smtClean="0">
                <a:latin typeface="Tahoma"/>
                <a:cs typeface="Tahoma"/>
              </a:rPr>
              <a:t>t</a:t>
            </a:r>
            <a:r>
              <a:rPr sz="2800" spc="-15" dirty="0" smtClean="0">
                <a:latin typeface="Tahoma"/>
                <a:cs typeface="Tahoma"/>
              </a:rPr>
              <a:t>ąpienia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8"/>
              </a:spcBef>
            </a:pPr>
            <a:endParaRPr sz="650"/>
          </a:p>
          <a:p>
            <a:pPr marL="12700" marR="666750" indent="0">
              <a:lnSpc>
                <a:spcPct val="100000"/>
              </a:lnSpc>
            </a:pPr>
            <a:r>
              <a:rPr sz="2800" dirty="0" smtClean="0">
                <a:latin typeface="Tahoma"/>
                <a:cs typeface="Tahoma"/>
              </a:rPr>
              <a:t>Dwóm najrzadziej wys</a:t>
            </a:r>
            <a:r>
              <a:rPr sz="2800" spc="-5" dirty="0" smtClean="0">
                <a:latin typeface="Tahoma"/>
                <a:cs typeface="Tahoma"/>
              </a:rPr>
              <a:t>t</a:t>
            </a:r>
            <a:r>
              <a:rPr sz="2800" spc="0" dirty="0" smtClean="0">
                <a:latin typeface="Tahoma"/>
                <a:cs typeface="Tahoma"/>
              </a:rPr>
              <a:t>ępuj</a:t>
            </a:r>
            <a:r>
              <a:rPr sz="2800" spc="-15" dirty="0" smtClean="0">
                <a:latin typeface="Tahoma"/>
                <a:cs typeface="Tahoma"/>
              </a:rPr>
              <a:t>ą</a:t>
            </a:r>
            <a:r>
              <a:rPr sz="2800" spc="-5" dirty="0" smtClean="0">
                <a:latin typeface="Tahoma"/>
                <a:cs typeface="Tahoma"/>
              </a:rPr>
              <a:t>c</a:t>
            </a:r>
            <a:r>
              <a:rPr sz="2800" spc="0" dirty="0" smtClean="0">
                <a:latin typeface="Tahoma"/>
                <a:cs typeface="Tahoma"/>
              </a:rPr>
              <a:t>e</a:t>
            </a:r>
            <a:r>
              <a:rPr sz="2800" spc="-10" dirty="0" smtClean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symbolom </a:t>
            </a:r>
            <a:r>
              <a:rPr sz="2800" spc="0" dirty="0" smtClean="0">
                <a:latin typeface="Tahoma"/>
                <a:cs typeface="Tahoma"/>
              </a:rPr>
              <a:t>odpowiadaj</a:t>
            </a:r>
            <a:r>
              <a:rPr sz="2800" spc="-15" dirty="0" smtClean="0">
                <a:latin typeface="Tahoma"/>
                <a:cs typeface="Tahoma"/>
              </a:rPr>
              <a:t>ą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kody tej samej </a:t>
            </a:r>
            <a:r>
              <a:rPr sz="2800" spc="-15" dirty="0" smtClean="0">
                <a:latin typeface="Tahoma"/>
                <a:cs typeface="Tahoma"/>
              </a:rPr>
              <a:t>d</a:t>
            </a:r>
            <a:r>
              <a:rPr sz="2800" spc="-1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ug</a:t>
            </a:r>
            <a:r>
              <a:rPr sz="2800" spc="0" dirty="0" smtClean="0">
                <a:latin typeface="Tahoma"/>
                <a:cs typeface="Tahoma"/>
              </a:rPr>
              <a:t>oś</a:t>
            </a:r>
            <a:r>
              <a:rPr sz="2800" spc="-5" dirty="0" smtClean="0">
                <a:latin typeface="Tahoma"/>
                <a:cs typeface="Tahoma"/>
              </a:rPr>
              <a:t>ci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 marR="977265" indent="0">
              <a:lnSpc>
                <a:spcPct val="100200"/>
              </a:lnSpc>
            </a:pPr>
            <a:r>
              <a:rPr sz="2800" dirty="0" smtClean="0">
                <a:latin typeface="Tahoma"/>
                <a:cs typeface="Tahoma"/>
              </a:rPr>
              <a:t>Niemożliwe skrócenie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kodu dla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żadnego symbolu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40919" y="1496314"/>
            <a:ext cx="3333115" cy="668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  <a:tabLst>
                <a:tab pos="1083310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	Huffmana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12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0135" y="2539746"/>
            <a:ext cx="7577455" cy="3935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2300" marR="621665" indent="-609600">
              <a:lnSpc>
                <a:spcPct val="10000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spc="-5" dirty="0" smtClean="0">
                <a:latin typeface="Tahoma"/>
                <a:cs typeface="Tahoma"/>
              </a:rPr>
              <a:t>Okr</a:t>
            </a:r>
            <a:r>
              <a:rPr sz="2400" spc="0" dirty="0" smtClean="0">
                <a:latin typeface="Tahoma"/>
                <a:cs typeface="Tahoma"/>
              </a:rPr>
              <a:t>e</a:t>
            </a:r>
            <a:r>
              <a:rPr sz="2400" spc="5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l </a:t>
            </a:r>
            <a:r>
              <a:rPr sz="2400" spc="-15" dirty="0" smtClean="0">
                <a:latin typeface="Tahoma"/>
                <a:cs typeface="Tahoma"/>
              </a:rPr>
              <a:t>wagi dla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symboli,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twor</a:t>
            </a:r>
            <a:r>
              <a:rPr sz="2400" spc="-20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ąc zbiór wolnych</a:t>
            </a:r>
            <a:r>
              <a:rPr sz="2400" spc="-10" dirty="0" smtClean="0">
                <a:latin typeface="Tahoma"/>
                <a:cs typeface="Tahoma"/>
              </a:rPr>
              <a:t> wierzch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łków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ahoma"/>
              <a:buAutoNum type="arabicPeriod"/>
            </a:pPr>
            <a:endParaRPr sz="550"/>
          </a:p>
          <a:p>
            <a:pPr marL="622300" indent="-610235">
              <a:lnSpc>
                <a:spcPct val="10000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spc="-5" dirty="0" smtClean="0">
                <a:latin typeface="Tahoma"/>
                <a:cs typeface="Tahoma"/>
              </a:rPr>
              <a:t>Sortu</a:t>
            </a:r>
            <a:r>
              <a:rPr sz="2400" spc="0" dirty="0" smtClean="0">
                <a:latin typeface="Tahoma"/>
                <a:cs typeface="Tahoma"/>
              </a:rPr>
              <a:t>j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lis</a:t>
            </a:r>
            <a:r>
              <a:rPr sz="2400" spc="-10" dirty="0" smtClean="0">
                <a:latin typeface="Tahoma"/>
                <a:cs typeface="Tahoma"/>
              </a:rPr>
              <a:t>tę wierzchołków </a:t>
            </a:r>
            <a:r>
              <a:rPr sz="2400" spc="-15" dirty="0" smtClean="0">
                <a:latin typeface="Tahoma"/>
                <a:cs typeface="Tahoma"/>
              </a:rPr>
              <a:t>wolnych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nieros</a:t>
            </a:r>
            <a:r>
              <a:rPr sz="2400" spc="-20" dirty="0" smtClean="0">
                <a:latin typeface="Tahoma"/>
                <a:cs typeface="Tahoma"/>
              </a:rPr>
              <a:t>n</a:t>
            </a:r>
            <a:r>
              <a:rPr sz="2400" spc="-15" dirty="0" smtClean="0">
                <a:latin typeface="Tahoma"/>
                <a:cs typeface="Tahoma"/>
              </a:rPr>
              <a:t>ąco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  <a:buFont typeface="Tahoma"/>
              <a:buAutoNum type="arabicPeriod"/>
            </a:pPr>
            <a:endParaRPr sz="650"/>
          </a:p>
          <a:p>
            <a:pPr marL="622300" marR="40005" indent="-609600">
              <a:lnSpc>
                <a:spcPts val="2870"/>
              </a:lnSpc>
              <a:buFont typeface="Tahoma"/>
              <a:buAutoNum type="arabicPeriod"/>
              <a:tabLst>
                <a:tab pos="622300" algn="l"/>
                <a:tab pos="1666239" algn="l"/>
              </a:tabLst>
            </a:pPr>
            <a:r>
              <a:rPr sz="2400" dirty="0" smtClean="0">
                <a:latin typeface="Tahoma"/>
                <a:cs typeface="Tahoma"/>
              </a:rPr>
              <a:t>Dwa </a:t>
            </a:r>
            <a:r>
              <a:rPr sz="2400" spc="-15" dirty="0" smtClean="0">
                <a:latin typeface="Tahoma"/>
                <a:cs typeface="Tahoma"/>
              </a:rPr>
              <a:t>wolne wierzcho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0" dirty="0" smtClean="0">
                <a:latin typeface="Tahoma"/>
                <a:cs typeface="Tahoma"/>
              </a:rPr>
              <a:t>ki z </a:t>
            </a:r>
            <a:r>
              <a:rPr sz="2400" spc="-15" dirty="0" smtClean="0">
                <a:latin typeface="Tahoma"/>
                <a:cs typeface="Tahoma"/>
              </a:rPr>
              <a:t>najmniejszymi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wagami 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20" dirty="0" smtClean="0">
                <a:latin typeface="Tahoma"/>
                <a:cs typeface="Tahoma"/>
              </a:rPr>
              <a:t>po</a:t>
            </a:r>
            <a:r>
              <a:rPr sz="2400" spc="-10" dirty="0" smtClean="0">
                <a:latin typeface="Tahoma"/>
                <a:cs typeface="Tahoma"/>
              </a:rPr>
              <a:t>łącz	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t</a:t>
            </a:r>
            <a:r>
              <a:rPr sz="2400" spc="0" dirty="0" smtClean="0">
                <a:latin typeface="Tahoma"/>
                <a:cs typeface="Tahoma"/>
              </a:rPr>
              <a:t>wor</a:t>
            </a:r>
            <a:r>
              <a:rPr sz="2400" spc="-10" dirty="0" smtClean="0">
                <a:latin typeface="Tahoma"/>
                <a:cs typeface="Tahoma"/>
              </a:rPr>
              <a:t>z</a:t>
            </a:r>
            <a:r>
              <a:rPr sz="2400" spc="-20" dirty="0" smtClean="0">
                <a:latin typeface="Tahoma"/>
                <a:cs typeface="Tahoma"/>
              </a:rPr>
              <a:t>onym węzł</a:t>
            </a:r>
            <a:r>
              <a:rPr sz="2400" spc="-5" dirty="0" smtClean="0">
                <a:latin typeface="Tahoma"/>
                <a:cs typeface="Tahoma"/>
              </a:rPr>
              <a:t>e</a:t>
            </a:r>
            <a:r>
              <a:rPr sz="2400" spc="0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rodzica</a:t>
            </a:r>
            <a:r>
              <a:rPr sz="2400" spc="-10" dirty="0" smtClean="0">
                <a:latin typeface="Tahoma"/>
                <a:cs typeface="Tahoma"/>
              </a:rPr>
              <a:t>.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Wag</a:t>
            </a:r>
            <a:r>
              <a:rPr sz="2400" spc="0" dirty="0" smtClean="0">
                <a:latin typeface="Tahoma"/>
                <a:cs typeface="Tahoma"/>
              </a:rPr>
              <a:t>ę </a:t>
            </a:r>
            <a:r>
              <a:rPr sz="2400" spc="-5" dirty="0" smtClean="0">
                <a:latin typeface="Tahoma"/>
                <a:cs typeface="Tahoma"/>
              </a:rPr>
              <a:t>rodzica </a:t>
            </a:r>
            <a:r>
              <a:rPr sz="2400" spc="-10" dirty="0" smtClean="0">
                <a:latin typeface="Tahoma"/>
                <a:cs typeface="Tahoma"/>
              </a:rPr>
              <a:t>ustal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jako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sumę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wag </a:t>
            </a:r>
            <a:r>
              <a:rPr sz="2400" spc="-10" dirty="0" smtClean="0">
                <a:latin typeface="Tahoma"/>
                <a:cs typeface="Tahoma"/>
              </a:rPr>
              <a:t>dzieci. Zast</a:t>
            </a:r>
            <a:r>
              <a:rPr sz="2400" spc="-15" dirty="0" smtClean="0">
                <a:latin typeface="Tahoma"/>
                <a:cs typeface="Tahoma"/>
              </a:rPr>
              <a:t>ąp te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wierzchoł</a:t>
            </a:r>
            <a:r>
              <a:rPr sz="2400" spc="-10" dirty="0" smtClean="0">
                <a:latin typeface="Tahoma"/>
                <a:cs typeface="Tahoma"/>
              </a:rPr>
              <a:t>ki wierzch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kiem rodzica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nadając dzieciom etykiety </a:t>
            </a:r>
            <a:r>
              <a:rPr sz="2400" spc="-20" dirty="0" smtClean="0">
                <a:latin typeface="Tahoma"/>
                <a:cs typeface="Tahoma"/>
              </a:rPr>
              <a:t>odpowiedni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0 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1</a:t>
            </a:r>
            <a:endParaRPr sz="2400">
              <a:latin typeface="Tahoma"/>
              <a:cs typeface="Tahoma"/>
            </a:endParaRPr>
          </a:p>
          <a:p>
            <a:pPr marL="622300" indent="-610235">
              <a:lnSpc>
                <a:spcPct val="100000"/>
              </a:lnSpc>
              <a:spcBef>
                <a:spcPts val="475"/>
              </a:spcBef>
              <a:buFont typeface="Tahoma"/>
              <a:buAutoNum type="arabicPeriod"/>
              <a:tabLst>
                <a:tab pos="622300" algn="l"/>
              </a:tabLst>
            </a:pPr>
            <a:r>
              <a:rPr sz="2400" spc="-5" dirty="0" smtClean="0">
                <a:latin typeface="Tahoma"/>
                <a:cs typeface="Tahoma"/>
              </a:rPr>
              <a:t>Powtarza</a:t>
            </a:r>
            <a:r>
              <a:rPr sz="2400" spc="0" dirty="0" smtClean="0">
                <a:latin typeface="Tahoma"/>
                <a:cs typeface="Tahoma"/>
              </a:rPr>
              <a:t>j</a:t>
            </a:r>
            <a:r>
              <a:rPr sz="2400" spc="-5" dirty="0" smtClean="0">
                <a:latin typeface="Tahoma"/>
                <a:cs typeface="Tahoma"/>
              </a:rPr>
              <a:t> kro</a:t>
            </a:r>
            <a:r>
              <a:rPr sz="2400" spc="0" dirty="0" smtClean="0">
                <a:latin typeface="Tahoma"/>
                <a:cs typeface="Tahoma"/>
              </a:rPr>
              <a:t>k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3 </a:t>
            </a:r>
            <a:r>
              <a:rPr sz="2400" spc="-10" dirty="0" smtClean="0">
                <a:latin typeface="Tahoma"/>
                <a:cs typeface="Tahoma"/>
              </a:rPr>
              <a:t>, </a:t>
            </a:r>
            <a:r>
              <a:rPr sz="2400" spc="-20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ż </a:t>
            </a:r>
            <a:r>
              <a:rPr sz="2400" spc="-5" dirty="0" smtClean="0">
                <a:latin typeface="Tahoma"/>
                <a:cs typeface="Tahoma"/>
              </a:rPr>
              <a:t>zostani</a:t>
            </a:r>
            <a:r>
              <a:rPr sz="2400" spc="0" dirty="0" smtClean="0">
                <a:latin typeface="Tahoma"/>
                <a:cs typeface="Tahoma"/>
              </a:rPr>
              <a:t>e </a:t>
            </a:r>
            <a:r>
              <a:rPr sz="2400" spc="-20" dirty="0" smtClean="0">
                <a:latin typeface="Tahoma"/>
                <a:cs typeface="Tahoma"/>
              </a:rPr>
              <a:t>woln</a:t>
            </a:r>
            <a:r>
              <a:rPr sz="2400" spc="-15" dirty="0" smtClean="0">
                <a:latin typeface="Tahoma"/>
                <a:cs typeface="Tahoma"/>
              </a:rPr>
              <a:t>y </a:t>
            </a:r>
            <a:r>
              <a:rPr sz="2400" spc="-5" dirty="0" smtClean="0">
                <a:latin typeface="Tahoma"/>
                <a:cs typeface="Tahoma"/>
              </a:rPr>
              <a:t>korz</a:t>
            </a:r>
            <a:r>
              <a:rPr sz="2400" spc="-10" dirty="0" smtClean="0">
                <a:latin typeface="Tahoma"/>
                <a:cs typeface="Tahoma"/>
              </a:rPr>
              <a:t>e</a:t>
            </a:r>
            <a:r>
              <a:rPr sz="2400" spc="-15" dirty="0" smtClean="0">
                <a:latin typeface="Tahoma"/>
                <a:cs typeface="Tahoma"/>
              </a:rPr>
              <a:t>ń </a:t>
            </a:r>
            <a:r>
              <a:rPr sz="2400" spc="-5" dirty="0" smtClean="0">
                <a:latin typeface="Tahoma"/>
                <a:cs typeface="Tahoma"/>
              </a:rPr>
              <a:t>drzewa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20"/>
              </a:spcBef>
              <a:buFont typeface="Tahoma"/>
              <a:buAutoNum type="arabicPeriod"/>
            </a:pPr>
            <a:endParaRPr sz="550"/>
          </a:p>
          <a:p>
            <a:pPr marL="622300" indent="-610235">
              <a:lnSpc>
                <a:spcPts val="281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dirty="0" smtClean="0">
                <a:latin typeface="Tahoma"/>
                <a:cs typeface="Tahoma"/>
              </a:rPr>
              <a:t>Odczytaj ze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struktury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drzewa</a:t>
            </a:r>
            <a:r>
              <a:rPr sz="2400" spc="-5" dirty="0" smtClean="0">
                <a:latin typeface="Tahoma"/>
                <a:cs typeface="Tahoma"/>
              </a:rPr>
              <a:t> s</a:t>
            </a:r>
            <a:r>
              <a:rPr sz="2400" spc="5" dirty="0" smtClean="0">
                <a:latin typeface="Tahoma"/>
                <a:cs typeface="Tahoma"/>
              </a:rPr>
              <a:t>ł</a:t>
            </a:r>
            <a:r>
              <a:rPr sz="2400" spc="0" dirty="0" smtClean="0">
                <a:latin typeface="Tahoma"/>
                <a:cs typeface="Tahoma"/>
              </a:rPr>
              <a:t>owa kodowe </a:t>
            </a:r>
            <a:r>
              <a:rPr sz="2400" spc="-10" dirty="0" smtClean="0">
                <a:latin typeface="Tahoma"/>
                <a:cs typeface="Tahoma"/>
              </a:rPr>
              <a:t>l</a:t>
            </a:r>
            <a:r>
              <a:rPr sz="2400" spc="-20" dirty="0" smtClean="0">
                <a:latin typeface="Tahoma"/>
                <a:cs typeface="Tahoma"/>
              </a:rPr>
              <a:t>i</a:t>
            </a:r>
            <a:r>
              <a:rPr sz="2400" spc="5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5791" y="1185164"/>
            <a:ext cx="6141720" cy="1327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36089" marR="12700" indent="-1724025">
              <a:lnSpc>
                <a:spcPts val="5270"/>
              </a:lnSpc>
              <a:tabLst>
                <a:tab pos="2138045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	drzewa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Huffmana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 porównanie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1387" y="6235446"/>
            <a:ext cx="2440305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ahoma"/>
                <a:cs typeface="Tahoma"/>
              </a:rPr>
              <a:t>Drzew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Huffmana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4534" y="6235446"/>
            <a:ext cx="1955800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Tahoma"/>
                <a:cs typeface="Tahoma"/>
              </a:rPr>
              <a:t>S</a:t>
            </a:r>
            <a:r>
              <a:rPr sz="2400" spc="-20" dirty="0" smtClean="0">
                <a:latin typeface="Tahoma"/>
                <a:cs typeface="Tahoma"/>
              </a:rPr>
              <a:t>hanona-Fano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06413" y="2344426"/>
            <a:ext cx="400811" cy="398730"/>
          </a:xfrm>
          <a:custGeom>
            <a:avLst/>
            <a:gdLst/>
            <a:ahLst/>
            <a:cxnLst/>
            <a:rect l="l" t="t" r="r" b="b"/>
            <a:pathLst>
              <a:path w="400811" h="398730">
                <a:moveTo>
                  <a:pt x="400811" y="199129"/>
                </a:moveTo>
                <a:lnTo>
                  <a:pt x="396048" y="161275"/>
                </a:lnTo>
                <a:lnTo>
                  <a:pt x="372567" y="97532"/>
                </a:lnTo>
                <a:lnTo>
                  <a:pt x="334063" y="49739"/>
                </a:lnTo>
                <a:lnTo>
                  <a:pt x="284830" y="17890"/>
                </a:lnTo>
                <a:lnTo>
                  <a:pt x="229165" y="1979"/>
                </a:lnTo>
                <a:lnTo>
                  <a:pt x="200263" y="0"/>
                </a:lnTo>
                <a:lnTo>
                  <a:pt x="171363" y="2002"/>
                </a:lnTo>
                <a:lnTo>
                  <a:pt x="115676" y="17977"/>
                </a:lnTo>
                <a:lnTo>
                  <a:pt x="66534" y="49825"/>
                </a:lnTo>
                <a:lnTo>
                  <a:pt x="28098" y="97614"/>
                </a:lnTo>
                <a:lnTo>
                  <a:pt x="4709" y="161314"/>
                </a:lnTo>
                <a:lnTo>
                  <a:pt x="0" y="199129"/>
                </a:lnTo>
                <a:lnTo>
                  <a:pt x="4652" y="237054"/>
                </a:lnTo>
                <a:lnTo>
                  <a:pt x="27987" y="300927"/>
                </a:lnTo>
                <a:lnTo>
                  <a:pt x="66434" y="348832"/>
                </a:lnTo>
                <a:lnTo>
                  <a:pt x="115721" y="380784"/>
                </a:lnTo>
                <a:lnTo>
                  <a:pt x="171397" y="396735"/>
                </a:lnTo>
                <a:lnTo>
                  <a:pt x="200339" y="398730"/>
                </a:lnTo>
                <a:lnTo>
                  <a:pt x="229282" y="396734"/>
                </a:lnTo>
                <a:lnTo>
                  <a:pt x="285014" y="380765"/>
                </a:lnTo>
                <a:lnTo>
                  <a:pt x="334277" y="348828"/>
                </a:lnTo>
                <a:lnTo>
                  <a:pt x="372756" y="300924"/>
                </a:lnTo>
                <a:lnTo>
                  <a:pt x="396134" y="237053"/>
                </a:lnTo>
                <a:lnTo>
                  <a:pt x="400811" y="199129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06413" y="2344426"/>
            <a:ext cx="400811" cy="398730"/>
          </a:xfrm>
          <a:custGeom>
            <a:avLst/>
            <a:gdLst/>
            <a:ahLst/>
            <a:cxnLst/>
            <a:rect l="l" t="t" r="r" b="b"/>
            <a:pathLst>
              <a:path w="400811" h="398730">
                <a:moveTo>
                  <a:pt x="0" y="199129"/>
                </a:moveTo>
                <a:lnTo>
                  <a:pt x="4709" y="161314"/>
                </a:lnTo>
                <a:lnTo>
                  <a:pt x="28098" y="97614"/>
                </a:lnTo>
                <a:lnTo>
                  <a:pt x="66534" y="49825"/>
                </a:lnTo>
                <a:lnTo>
                  <a:pt x="115721" y="17952"/>
                </a:lnTo>
                <a:lnTo>
                  <a:pt x="171363" y="2002"/>
                </a:lnTo>
                <a:lnTo>
                  <a:pt x="200263" y="0"/>
                </a:lnTo>
                <a:lnTo>
                  <a:pt x="229165" y="1979"/>
                </a:lnTo>
                <a:lnTo>
                  <a:pt x="284830" y="17890"/>
                </a:lnTo>
                <a:lnTo>
                  <a:pt x="334063" y="49739"/>
                </a:lnTo>
                <a:lnTo>
                  <a:pt x="372567" y="97532"/>
                </a:lnTo>
                <a:lnTo>
                  <a:pt x="396048" y="161275"/>
                </a:lnTo>
                <a:lnTo>
                  <a:pt x="400811" y="199129"/>
                </a:lnTo>
                <a:lnTo>
                  <a:pt x="396134" y="237053"/>
                </a:lnTo>
                <a:lnTo>
                  <a:pt x="372756" y="300924"/>
                </a:lnTo>
                <a:lnTo>
                  <a:pt x="334277" y="348828"/>
                </a:lnTo>
                <a:lnTo>
                  <a:pt x="285014" y="380765"/>
                </a:lnTo>
                <a:lnTo>
                  <a:pt x="229282" y="396734"/>
                </a:lnTo>
                <a:lnTo>
                  <a:pt x="200339" y="398730"/>
                </a:lnTo>
                <a:lnTo>
                  <a:pt x="171397" y="396735"/>
                </a:lnTo>
                <a:lnTo>
                  <a:pt x="115676" y="380767"/>
                </a:lnTo>
                <a:lnTo>
                  <a:pt x="66434" y="348832"/>
                </a:lnTo>
                <a:lnTo>
                  <a:pt x="27987" y="300927"/>
                </a:lnTo>
                <a:lnTo>
                  <a:pt x="4652" y="237054"/>
                </a:lnTo>
                <a:lnTo>
                  <a:pt x="0" y="1991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37211" y="2743961"/>
            <a:ext cx="769620" cy="830579"/>
          </a:xfrm>
          <a:custGeom>
            <a:avLst/>
            <a:gdLst/>
            <a:ahLst/>
            <a:cxnLst/>
            <a:rect l="l" t="t" r="r" b="b"/>
            <a:pathLst>
              <a:path w="769620" h="830579">
                <a:moveTo>
                  <a:pt x="769620" y="0"/>
                </a:moveTo>
                <a:lnTo>
                  <a:pt x="0" y="830579"/>
                </a:lnTo>
              </a:path>
            </a:pathLst>
          </a:custGeom>
          <a:ln w="8128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6831" y="2743961"/>
            <a:ext cx="769607" cy="831341"/>
          </a:xfrm>
          <a:custGeom>
            <a:avLst/>
            <a:gdLst/>
            <a:ahLst/>
            <a:cxnLst/>
            <a:rect l="l" t="t" r="r" b="b"/>
            <a:pathLst>
              <a:path w="769607" h="831341">
                <a:moveTo>
                  <a:pt x="769607" y="831341"/>
                </a:moveTo>
                <a:lnTo>
                  <a:pt x="0" y="0"/>
                </a:lnTo>
              </a:path>
            </a:pathLst>
          </a:custGeom>
          <a:ln w="8128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166999" y="3052571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98368" y="3052571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60555" y="4497323"/>
            <a:ext cx="246125" cy="246887"/>
          </a:xfrm>
          <a:custGeom>
            <a:avLst/>
            <a:gdLst/>
            <a:ahLst/>
            <a:cxnLst/>
            <a:rect l="l" t="t" r="r" b="b"/>
            <a:pathLst>
              <a:path w="246125" h="246887">
                <a:moveTo>
                  <a:pt x="0" y="0"/>
                </a:moveTo>
                <a:lnTo>
                  <a:pt x="0" y="246887"/>
                </a:lnTo>
                <a:lnTo>
                  <a:pt x="246125" y="246887"/>
                </a:lnTo>
                <a:lnTo>
                  <a:pt x="246125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60555" y="4497323"/>
            <a:ext cx="246125" cy="246887"/>
          </a:xfrm>
          <a:custGeom>
            <a:avLst/>
            <a:gdLst/>
            <a:ahLst/>
            <a:cxnLst/>
            <a:rect l="l" t="t" r="r" b="b"/>
            <a:pathLst>
              <a:path w="246125" h="246887">
                <a:moveTo>
                  <a:pt x="0" y="0"/>
                </a:moveTo>
                <a:lnTo>
                  <a:pt x="0" y="246887"/>
                </a:lnTo>
                <a:lnTo>
                  <a:pt x="246125" y="246887"/>
                </a:lnTo>
                <a:lnTo>
                  <a:pt x="24612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16429" y="4488942"/>
            <a:ext cx="134620" cy="240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spc="15" dirty="0" smtClean="0">
                <a:latin typeface="Arial"/>
                <a:cs typeface="Arial"/>
              </a:rPr>
              <a:t>b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900051" y="3575356"/>
            <a:ext cx="291845" cy="298699"/>
          </a:xfrm>
          <a:custGeom>
            <a:avLst/>
            <a:gdLst/>
            <a:ahLst/>
            <a:cxnLst/>
            <a:rect l="l" t="t" r="r" b="b"/>
            <a:pathLst>
              <a:path w="291845" h="298699">
                <a:moveTo>
                  <a:pt x="291845" y="149299"/>
                </a:moveTo>
                <a:lnTo>
                  <a:pt x="281810" y="95558"/>
                </a:lnTo>
                <a:lnTo>
                  <a:pt x="258939" y="53757"/>
                </a:lnTo>
                <a:lnTo>
                  <a:pt x="226450" y="23895"/>
                </a:lnTo>
                <a:lnTo>
                  <a:pt x="187561" y="5976"/>
                </a:lnTo>
                <a:lnTo>
                  <a:pt x="145489" y="0"/>
                </a:lnTo>
                <a:lnTo>
                  <a:pt x="124255" y="1492"/>
                </a:lnTo>
                <a:lnTo>
                  <a:pt x="83451" y="13430"/>
                </a:lnTo>
                <a:lnTo>
                  <a:pt x="47499" y="37315"/>
                </a:lnTo>
                <a:lnTo>
                  <a:pt x="19625" y="73148"/>
                </a:lnTo>
                <a:lnTo>
                  <a:pt x="3047" y="120928"/>
                </a:lnTo>
                <a:lnTo>
                  <a:pt x="0" y="149299"/>
                </a:lnTo>
                <a:lnTo>
                  <a:pt x="2971" y="177703"/>
                </a:lnTo>
                <a:lnTo>
                  <a:pt x="19471" y="225530"/>
                </a:lnTo>
                <a:lnTo>
                  <a:pt x="47345" y="261388"/>
                </a:lnTo>
                <a:lnTo>
                  <a:pt x="83353" y="285281"/>
                </a:lnTo>
                <a:lnTo>
                  <a:pt x="124265" y="297216"/>
                </a:lnTo>
                <a:lnTo>
                  <a:pt x="145527" y="298699"/>
                </a:lnTo>
                <a:lnTo>
                  <a:pt x="166808" y="297194"/>
                </a:lnTo>
                <a:lnTo>
                  <a:pt x="207772" y="285224"/>
                </a:lnTo>
                <a:lnTo>
                  <a:pt x="243907" y="261310"/>
                </a:lnTo>
                <a:lnTo>
                  <a:pt x="271971" y="225456"/>
                </a:lnTo>
                <a:lnTo>
                  <a:pt x="288724" y="177667"/>
                </a:lnTo>
                <a:lnTo>
                  <a:pt x="291845" y="149299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0051" y="3575356"/>
            <a:ext cx="291845" cy="298699"/>
          </a:xfrm>
          <a:custGeom>
            <a:avLst/>
            <a:gdLst/>
            <a:ahLst/>
            <a:cxnLst/>
            <a:rect l="l" t="t" r="r" b="b"/>
            <a:pathLst>
              <a:path w="291845" h="298699">
                <a:moveTo>
                  <a:pt x="0" y="149299"/>
                </a:moveTo>
                <a:lnTo>
                  <a:pt x="9723" y="95544"/>
                </a:lnTo>
                <a:lnTo>
                  <a:pt x="32351" y="53738"/>
                </a:lnTo>
                <a:lnTo>
                  <a:pt x="64666" y="23879"/>
                </a:lnTo>
                <a:lnTo>
                  <a:pt x="103452" y="5967"/>
                </a:lnTo>
                <a:lnTo>
                  <a:pt x="145489" y="0"/>
                </a:lnTo>
                <a:lnTo>
                  <a:pt x="166722" y="1495"/>
                </a:lnTo>
                <a:lnTo>
                  <a:pt x="207605" y="13443"/>
                </a:lnTo>
                <a:lnTo>
                  <a:pt x="243696" y="37333"/>
                </a:lnTo>
                <a:lnTo>
                  <a:pt x="271778" y="73165"/>
                </a:lnTo>
                <a:lnTo>
                  <a:pt x="288633" y="120936"/>
                </a:lnTo>
                <a:lnTo>
                  <a:pt x="291845" y="149299"/>
                </a:lnTo>
                <a:lnTo>
                  <a:pt x="288724" y="177667"/>
                </a:lnTo>
                <a:lnTo>
                  <a:pt x="271971" y="225456"/>
                </a:lnTo>
                <a:lnTo>
                  <a:pt x="243907" y="261310"/>
                </a:lnTo>
                <a:lnTo>
                  <a:pt x="207772" y="285224"/>
                </a:lnTo>
                <a:lnTo>
                  <a:pt x="166808" y="297194"/>
                </a:lnTo>
                <a:lnTo>
                  <a:pt x="145527" y="298699"/>
                </a:lnTo>
                <a:lnTo>
                  <a:pt x="124255" y="297215"/>
                </a:lnTo>
                <a:lnTo>
                  <a:pt x="83353" y="285281"/>
                </a:lnTo>
                <a:lnTo>
                  <a:pt x="47345" y="261388"/>
                </a:lnTo>
                <a:lnTo>
                  <a:pt x="19471" y="225530"/>
                </a:lnTo>
                <a:lnTo>
                  <a:pt x="2971" y="177703"/>
                </a:lnTo>
                <a:lnTo>
                  <a:pt x="0" y="14929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3999" y="3874770"/>
            <a:ext cx="561594" cy="622554"/>
          </a:xfrm>
          <a:custGeom>
            <a:avLst/>
            <a:gdLst/>
            <a:ahLst/>
            <a:cxnLst/>
            <a:rect l="l" t="t" r="r" b="b"/>
            <a:pathLst>
              <a:path w="561594" h="622554">
                <a:moveTo>
                  <a:pt x="561594" y="0"/>
                </a:moveTo>
                <a:lnTo>
                  <a:pt x="0" y="622554"/>
                </a:lnTo>
              </a:path>
            </a:pathLst>
          </a:custGeom>
          <a:ln w="8128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45593" y="3874770"/>
            <a:ext cx="562343" cy="622553"/>
          </a:xfrm>
          <a:custGeom>
            <a:avLst/>
            <a:gdLst/>
            <a:ahLst/>
            <a:cxnLst/>
            <a:rect l="l" t="t" r="r" b="b"/>
            <a:pathLst>
              <a:path w="562343" h="622553">
                <a:moveTo>
                  <a:pt x="562343" y="622553"/>
                </a:moveTo>
                <a:lnTo>
                  <a:pt x="0" y="0"/>
                </a:lnTo>
              </a:path>
            </a:pathLst>
          </a:custGeom>
          <a:ln w="8128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563495" y="4079747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62631" y="4079747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438529" y="3575427"/>
            <a:ext cx="292595" cy="298565"/>
          </a:xfrm>
          <a:custGeom>
            <a:avLst/>
            <a:gdLst/>
            <a:ahLst/>
            <a:cxnLst/>
            <a:rect l="l" t="t" r="r" b="b"/>
            <a:pathLst>
              <a:path w="292595" h="298565">
                <a:moveTo>
                  <a:pt x="292595" y="149228"/>
                </a:moveTo>
                <a:lnTo>
                  <a:pt x="282272" y="95555"/>
                </a:lnTo>
                <a:lnTo>
                  <a:pt x="259255" y="53787"/>
                </a:lnTo>
                <a:lnTo>
                  <a:pt x="226725" y="23934"/>
                </a:lnTo>
                <a:lnTo>
                  <a:pt x="187820" y="5992"/>
                </a:lnTo>
                <a:lnTo>
                  <a:pt x="145859" y="0"/>
                </a:lnTo>
                <a:lnTo>
                  <a:pt x="124670" y="1475"/>
                </a:lnTo>
                <a:lnTo>
                  <a:pt x="83909" y="13383"/>
                </a:lnTo>
                <a:lnTo>
                  <a:pt x="47957" y="37242"/>
                </a:lnTo>
                <a:lnTo>
                  <a:pt x="19996" y="73060"/>
                </a:lnTo>
                <a:lnTo>
                  <a:pt x="3209" y="120845"/>
                </a:lnTo>
                <a:lnTo>
                  <a:pt x="0" y="149228"/>
                </a:lnTo>
                <a:lnTo>
                  <a:pt x="3040" y="177573"/>
                </a:lnTo>
                <a:lnTo>
                  <a:pt x="19622" y="225330"/>
                </a:lnTo>
                <a:lnTo>
                  <a:pt x="47521" y="261168"/>
                </a:lnTo>
                <a:lnTo>
                  <a:pt x="83519" y="285079"/>
                </a:lnTo>
                <a:lnTo>
                  <a:pt x="124396" y="297056"/>
                </a:lnTo>
                <a:lnTo>
                  <a:pt x="145659" y="298565"/>
                </a:lnTo>
                <a:lnTo>
                  <a:pt x="166934" y="297089"/>
                </a:lnTo>
                <a:lnTo>
                  <a:pt x="207914" y="285170"/>
                </a:lnTo>
                <a:lnTo>
                  <a:pt x="244116" y="261293"/>
                </a:lnTo>
                <a:lnTo>
                  <a:pt x="272321" y="225449"/>
                </a:lnTo>
                <a:lnTo>
                  <a:pt x="289311" y="177630"/>
                </a:lnTo>
                <a:lnTo>
                  <a:pt x="292595" y="149228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38529" y="3575427"/>
            <a:ext cx="292595" cy="298565"/>
          </a:xfrm>
          <a:custGeom>
            <a:avLst/>
            <a:gdLst/>
            <a:ahLst/>
            <a:cxnLst/>
            <a:rect l="l" t="t" r="r" b="b"/>
            <a:pathLst>
              <a:path w="292595" h="298565">
                <a:moveTo>
                  <a:pt x="0" y="149228"/>
                </a:moveTo>
                <a:lnTo>
                  <a:pt x="10007" y="95456"/>
                </a:lnTo>
                <a:lnTo>
                  <a:pt x="32779" y="53656"/>
                </a:lnTo>
                <a:lnTo>
                  <a:pt x="65133" y="23818"/>
                </a:lnTo>
                <a:lnTo>
                  <a:pt x="103887" y="5936"/>
                </a:lnTo>
                <a:lnTo>
                  <a:pt x="145859" y="0"/>
                </a:lnTo>
                <a:lnTo>
                  <a:pt x="167057" y="1509"/>
                </a:lnTo>
                <a:lnTo>
                  <a:pt x="207888" y="13477"/>
                </a:lnTo>
                <a:lnTo>
                  <a:pt x="243980" y="37371"/>
                </a:lnTo>
                <a:lnTo>
                  <a:pt x="272151" y="73183"/>
                </a:lnTo>
                <a:lnTo>
                  <a:pt x="289219" y="120904"/>
                </a:lnTo>
                <a:lnTo>
                  <a:pt x="292595" y="149228"/>
                </a:lnTo>
                <a:lnTo>
                  <a:pt x="289311" y="177630"/>
                </a:lnTo>
                <a:lnTo>
                  <a:pt x="272321" y="225449"/>
                </a:lnTo>
                <a:lnTo>
                  <a:pt x="244116" y="261293"/>
                </a:lnTo>
                <a:lnTo>
                  <a:pt x="207914" y="285170"/>
                </a:lnTo>
                <a:lnTo>
                  <a:pt x="166934" y="297089"/>
                </a:lnTo>
                <a:lnTo>
                  <a:pt x="145659" y="298565"/>
                </a:lnTo>
                <a:lnTo>
                  <a:pt x="124396" y="297056"/>
                </a:lnTo>
                <a:lnTo>
                  <a:pt x="83519" y="285079"/>
                </a:lnTo>
                <a:lnTo>
                  <a:pt x="47521" y="261168"/>
                </a:lnTo>
                <a:lnTo>
                  <a:pt x="19622" y="225330"/>
                </a:lnTo>
                <a:lnTo>
                  <a:pt x="3040" y="177573"/>
                </a:lnTo>
                <a:lnTo>
                  <a:pt x="0" y="1492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22477" y="3874770"/>
            <a:ext cx="561594" cy="622553"/>
          </a:xfrm>
          <a:custGeom>
            <a:avLst/>
            <a:gdLst/>
            <a:ahLst/>
            <a:cxnLst/>
            <a:rect l="l" t="t" r="r" b="b"/>
            <a:pathLst>
              <a:path w="561594" h="622553">
                <a:moveTo>
                  <a:pt x="561594" y="0"/>
                </a:moveTo>
                <a:lnTo>
                  <a:pt x="0" y="622553"/>
                </a:lnTo>
              </a:path>
            </a:pathLst>
          </a:custGeom>
          <a:ln w="8128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4071" y="3874770"/>
            <a:ext cx="563105" cy="622553"/>
          </a:xfrm>
          <a:custGeom>
            <a:avLst/>
            <a:gdLst/>
            <a:ahLst/>
            <a:cxnLst/>
            <a:rect l="l" t="t" r="r" b="b"/>
            <a:pathLst>
              <a:path w="563105" h="622553">
                <a:moveTo>
                  <a:pt x="563105" y="622553"/>
                </a:moveTo>
                <a:lnTo>
                  <a:pt x="0" y="0"/>
                </a:lnTo>
              </a:path>
            </a:pathLst>
          </a:custGeom>
          <a:ln w="8127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101973" y="4079747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01870" y="4079747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498971" y="4497323"/>
            <a:ext cx="246888" cy="246887"/>
          </a:xfrm>
          <a:custGeom>
            <a:avLst/>
            <a:gdLst/>
            <a:ahLst/>
            <a:cxnLst/>
            <a:rect l="l" t="t" r="r" b="b"/>
            <a:pathLst>
              <a:path w="246888" h="246887">
                <a:moveTo>
                  <a:pt x="0" y="0"/>
                </a:moveTo>
                <a:lnTo>
                  <a:pt x="0" y="246887"/>
                </a:lnTo>
                <a:lnTo>
                  <a:pt x="246888" y="246887"/>
                </a:lnTo>
                <a:lnTo>
                  <a:pt x="246888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98971" y="4497323"/>
            <a:ext cx="246888" cy="246887"/>
          </a:xfrm>
          <a:custGeom>
            <a:avLst/>
            <a:gdLst/>
            <a:ahLst/>
            <a:cxnLst/>
            <a:rect l="l" t="t" r="r" b="b"/>
            <a:pathLst>
              <a:path w="246888" h="246887">
                <a:moveTo>
                  <a:pt x="0" y="0"/>
                </a:moveTo>
                <a:lnTo>
                  <a:pt x="0" y="246887"/>
                </a:lnTo>
                <a:lnTo>
                  <a:pt x="246888" y="246887"/>
                </a:lnTo>
                <a:lnTo>
                  <a:pt x="246888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99020" y="4497323"/>
            <a:ext cx="246125" cy="246887"/>
          </a:xfrm>
          <a:custGeom>
            <a:avLst/>
            <a:gdLst/>
            <a:ahLst/>
            <a:cxnLst/>
            <a:rect l="l" t="t" r="r" b="b"/>
            <a:pathLst>
              <a:path w="246125" h="246887">
                <a:moveTo>
                  <a:pt x="0" y="0"/>
                </a:moveTo>
                <a:lnTo>
                  <a:pt x="0" y="246887"/>
                </a:lnTo>
                <a:lnTo>
                  <a:pt x="246125" y="246887"/>
                </a:lnTo>
                <a:lnTo>
                  <a:pt x="246125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899020" y="4497323"/>
            <a:ext cx="246125" cy="246887"/>
          </a:xfrm>
          <a:custGeom>
            <a:avLst/>
            <a:gdLst/>
            <a:ahLst/>
            <a:cxnLst/>
            <a:rect l="l" t="t" r="r" b="b"/>
            <a:pathLst>
              <a:path w="246125" h="246887">
                <a:moveTo>
                  <a:pt x="0" y="0"/>
                </a:moveTo>
                <a:lnTo>
                  <a:pt x="0" y="246887"/>
                </a:lnTo>
                <a:lnTo>
                  <a:pt x="246125" y="246887"/>
                </a:lnTo>
                <a:lnTo>
                  <a:pt x="24612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555619" y="4488942"/>
            <a:ext cx="533400" cy="240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11480" algn="l"/>
              </a:tabLst>
            </a:pPr>
            <a:r>
              <a:rPr sz="1500" spc="15" dirty="0" smtClean="0">
                <a:latin typeface="Arial"/>
                <a:cs typeface="Arial"/>
              </a:rPr>
              <a:t>a	d</a:t>
            </a:r>
            <a:endParaRPr sz="15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992503" y="4498447"/>
            <a:ext cx="291833" cy="299194"/>
          </a:xfrm>
          <a:custGeom>
            <a:avLst/>
            <a:gdLst/>
            <a:ahLst/>
            <a:cxnLst/>
            <a:rect l="l" t="t" r="r" b="b"/>
            <a:pathLst>
              <a:path w="291833" h="299194">
                <a:moveTo>
                  <a:pt x="291833" y="149752"/>
                </a:moveTo>
                <a:lnTo>
                  <a:pt x="281677" y="95824"/>
                </a:lnTo>
                <a:lnTo>
                  <a:pt x="258811" y="53888"/>
                </a:lnTo>
                <a:lnTo>
                  <a:pt x="226414" y="23941"/>
                </a:lnTo>
                <a:lnTo>
                  <a:pt x="187619" y="5968"/>
                </a:lnTo>
                <a:lnTo>
                  <a:pt x="145754" y="0"/>
                </a:lnTo>
                <a:lnTo>
                  <a:pt x="124603" y="1503"/>
                </a:lnTo>
                <a:lnTo>
                  <a:pt x="83902" y="13493"/>
                </a:lnTo>
                <a:lnTo>
                  <a:pt x="47984" y="37459"/>
                </a:lnTo>
                <a:lnTo>
                  <a:pt x="20033" y="73398"/>
                </a:lnTo>
                <a:lnTo>
                  <a:pt x="3228" y="121308"/>
                </a:lnTo>
                <a:lnTo>
                  <a:pt x="0" y="149752"/>
                </a:lnTo>
                <a:lnTo>
                  <a:pt x="3292" y="178142"/>
                </a:lnTo>
                <a:lnTo>
                  <a:pt x="20168" y="225959"/>
                </a:lnTo>
                <a:lnTo>
                  <a:pt x="48131" y="261824"/>
                </a:lnTo>
                <a:lnTo>
                  <a:pt x="84015" y="285738"/>
                </a:lnTo>
                <a:lnTo>
                  <a:pt x="124657" y="297697"/>
                </a:lnTo>
                <a:lnTo>
                  <a:pt x="145773" y="299194"/>
                </a:lnTo>
                <a:lnTo>
                  <a:pt x="166908" y="297699"/>
                </a:lnTo>
                <a:lnTo>
                  <a:pt x="207557" y="285751"/>
                </a:lnTo>
                <a:lnTo>
                  <a:pt x="243487" y="261842"/>
                </a:lnTo>
                <a:lnTo>
                  <a:pt x="271518" y="225976"/>
                </a:lnTo>
                <a:lnTo>
                  <a:pt x="288486" y="178150"/>
                </a:lnTo>
                <a:lnTo>
                  <a:pt x="291833" y="149752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92503" y="4498447"/>
            <a:ext cx="291833" cy="299194"/>
          </a:xfrm>
          <a:custGeom>
            <a:avLst/>
            <a:gdLst/>
            <a:ahLst/>
            <a:cxnLst/>
            <a:rect l="l" t="t" r="r" b="b"/>
            <a:pathLst>
              <a:path w="291833" h="299194">
                <a:moveTo>
                  <a:pt x="0" y="149752"/>
                </a:moveTo>
                <a:lnTo>
                  <a:pt x="10038" y="95857"/>
                </a:lnTo>
                <a:lnTo>
                  <a:pt x="32814" y="53932"/>
                </a:lnTo>
                <a:lnTo>
                  <a:pt x="65146" y="23979"/>
                </a:lnTo>
                <a:lnTo>
                  <a:pt x="103853" y="6001"/>
                </a:lnTo>
                <a:lnTo>
                  <a:pt x="145754" y="0"/>
                </a:lnTo>
                <a:lnTo>
                  <a:pt x="166908" y="1491"/>
                </a:lnTo>
                <a:lnTo>
                  <a:pt x="207636" y="13462"/>
                </a:lnTo>
                <a:lnTo>
                  <a:pt x="243605" y="37416"/>
                </a:lnTo>
                <a:lnTo>
                  <a:pt x="271634" y="73358"/>
                </a:lnTo>
                <a:lnTo>
                  <a:pt x="288543" y="121289"/>
                </a:lnTo>
                <a:lnTo>
                  <a:pt x="291833" y="149752"/>
                </a:lnTo>
                <a:lnTo>
                  <a:pt x="288486" y="178150"/>
                </a:lnTo>
                <a:lnTo>
                  <a:pt x="271518" y="225976"/>
                </a:lnTo>
                <a:lnTo>
                  <a:pt x="243487" y="261842"/>
                </a:lnTo>
                <a:lnTo>
                  <a:pt x="207557" y="285751"/>
                </a:lnTo>
                <a:lnTo>
                  <a:pt x="166892" y="297702"/>
                </a:lnTo>
                <a:lnTo>
                  <a:pt x="145773" y="299194"/>
                </a:lnTo>
                <a:lnTo>
                  <a:pt x="124657" y="297697"/>
                </a:lnTo>
                <a:lnTo>
                  <a:pt x="84015" y="285738"/>
                </a:lnTo>
                <a:lnTo>
                  <a:pt x="48131" y="261824"/>
                </a:lnTo>
                <a:lnTo>
                  <a:pt x="20168" y="225959"/>
                </a:lnTo>
                <a:lnTo>
                  <a:pt x="3292" y="178142"/>
                </a:lnTo>
                <a:lnTo>
                  <a:pt x="0" y="149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76439" y="4798314"/>
            <a:ext cx="561606" cy="622553"/>
          </a:xfrm>
          <a:custGeom>
            <a:avLst/>
            <a:gdLst/>
            <a:ahLst/>
            <a:cxnLst/>
            <a:rect l="l" t="t" r="r" b="b"/>
            <a:pathLst>
              <a:path w="561606" h="622553">
                <a:moveTo>
                  <a:pt x="561606" y="0"/>
                </a:moveTo>
                <a:lnTo>
                  <a:pt x="0" y="622553"/>
                </a:lnTo>
              </a:path>
            </a:pathLst>
          </a:custGeom>
          <a:ln w="8128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38807" y="4798314"/>
            <a:ext cx="561581" cy="622553"/>
          </a:xfrm>
          <a:custGeom>
            <a:avLst/>
            <a:gdLst/>
            <a:ahLst/>
            <a:cxnLst/>
            <a:rect l="l" t="t" r="r" b="b"/>
            <a:pathLst>
              <a:path w="561581" h="622553">
                <a:moveTo>
                  <a:pt x="561581" y="622553"/>
                </a:moveTo>
                <a:lnTo>
                  <a:pt x="0" y="0"/>
                </a:lnTo>
              </a:path>
            </a:pathLst>
          </a:custGeom>
          <a:ln w="8127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655947" y="5002529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555083" y="5002529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453007" y="5420867"/>
            <a:ext cx="246125" cy="246887"/>
          </a:xfrm>
          <a:custGeom>
            <a:avLst/>
            <a:gdLst/>
            <a:ahLst/>
            <a:cxnLst/>
            <a:rect l="l" t="t" r="r" b="b"/>
            <a:pathLst>
              <a:path w="246125" h="246887">
                <a:moveTo>
                  <a:pt x="0" y="0"/>
                </a:moveTo>
                <a:lnTo>
                  <a:pt x="0" y="246887"/>
                </a:lnTo>
                <a:lnTo>
                  <a:pt x="246125" y="246887"/>
                </a:lnTo>
                <a:lnTo>
                  <a:pt x="246125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53007" y="5420867"/>
            <a:ext cx="246125" cy="246887"/>
          </a:xfrm>
          <a:custGeom>
            <a:avLst/>
            <a:gdLst/>
            <a:ahLst/>
            <a:cxnLst/>
            <a:rect l="l" t="t" r="r" b="b"/>
            <a:pathLst>
              <a:path w="246125" h="246887">
                <a:moveTo>
                  <a:pt x="0" y="0"/>
                </a:moveTo>
                <a:lnTo>
                  <a:pt x="0" y="246887"/>
                </a:lnTo>
                <a:lnTo>
                  <a:pt x="246125" y="246887"/>
                </a:lnTo>
                <a:lnTo>
                  <a:pt x="24612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514977" y="5411723"/>
            <a:ext cx="123189" cy="240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spc="15" dirty="0" smtClean="0">
                <a:latin typeface="Arial"/>
                <a:cs typeface="Arial"/>
              </a:rPr>
              <a:t>c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591422" y="5420867"/>
            <a:ext cx="246888" cy="246887"/>
          </a:xfrm>
          <a:custGeom>
            <a:avLst/>
            <a:gdLst/>
            <a:ahLst/>
            <a:cxnLst/>
            <a:rect l="l" t="t" r="r" b="b"/>
            <a:pathLst>
              <a:path w="246888" h="246887">
                <a:moveTo>
                  <a:pt x="0" y="0"/>
                </a:moveTo>
                <a:lnTo>
                  <a:pt x="0" y="246887"/>
                </a:lnTo>
                <a:lnTo>
                  <a:pt x="246888" y="246887"/>
                </a:lnTo>
                <a:lnTo>
                  <a:pt x="246888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591422" y="5420867"/>
            <a:ext cx="246888" cy="246887"/>
          </a:xfrm>
          <a:custGeom>
            <a:avLst/>
            <a:gdLst/>
            <a:ahLst/>
            <a:cxnLst/>
            <a:rect l="l" t="t" r="r" b="b"/>
            <a:pathLst>
              <a:path w="246888" h="246887">
                <a:moveTo>
                  <a:pt x="0" y="0"/>
                </a:moveTo>
                <a:lnTo>
                  <a:pt x="0" y="246887"/>
                </a:lnTo>
                <a:lnTo>
                  <a:pt x="246888" y="246887"/>
                </a:lnTo>
                <a:lnTo>
                  <a:pt x="246888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648071" y="5411723"/>
            <a:ext cx="134620" cy="240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spc="15" dirty="0" smtClean="0"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351417" y="2648711"/>
            <a:ext cx="406145" cy="405193"/>
          </a:xfrm>
          <a:custGeom>
            <a:avLst/>
            <a:gdLst/>
            <a:ahLst/>
            <a:cxnLst/>
            <a:rect l="l" t="t" r="r" b="b"/>
            <a:pathLst>
              <a:path w="406145" h="405193">
                <a:moveTo>
                  <a:pt x="406145" y="202692"/>
                </a:moveTo>
                <a:lnTo>
                  <a:pt x="400452" y="154173"/>
                </a:lnTo>
                <a:lnTo>
                  <a:pt x="383691" y="109750"/>
                </a:lnTo>
                <a:lnTo>
                  <a:pt x="357370" y="70901"/>
                </a:lnTo>
                <a:lnTo>
                  <a:pt x="322999" y="39102"/>
                </a:lnTo>
                <a:lnTo>
                  <a:pt x="282085" y="15829"/>
                </a:lnTo>
                <a:lnTo>
                  <a:pt x="236137" y="2559"/>
                </a:lnTo>
                <a:lnTo>
                  <a:pt x="203453" y="0"/>
                </a:lnTo>
                <a:lnTo>
                  <a:pt x="186633" y="816"/>
                </a:lnTo>
                <a:lnTo>
                  <a:pt x="138942" y="10637"/>
                </a:lnTo>
                <a:lnTo>
                  <a:pt x="96342" y="30539"/>
                </a:lnTo>
                <a:lnTo>
                  <a:pt x="60040" y="59269"/>
                </a:lnTo>
                <a:lnTo>
                  <a:pt x="31242" y="95572"/>
                </a:lnTo>
                <a:lnTo>
                  <a:pt x="11153" y="138196"/>
                </a:lnTo>
                <a:lnTo>
                  <a:pt x="979" y="185886"/>
                </a:lnTo>
                <a:lnTo>
                  <a:pt x="0" y="202692"/>
                </a:lnTo>
                <a:lnTo>
                  <a:pt x="4704" y="241186"/>
                </a:lnTo>
                <a:lnTo>
                  <a:pt x="28410" y="306008"/>
                </a:lnTo>
                <a:lnTo>
                  <a:pt x="67505" y="354610"/>
                </a:lnTo>
                <a:lnTo>
                  <a:pt x="117579" y="386999"/>
                </a:lnTo>
                <a:lnTo>
                  <a:pt x="174222" y="403179"/>
                </a:lnTo>
                <a:lnTo>
                  <a:pt x="203630" y="405193"/>
                </a:lnTo>
                <a:lnTo>
                  <a:pt x="233026" y="403157"/>
                </a:lnTo>
                <a:lnTo>
                  <a:pt x="289580" y="386937"/>
                </a:lnTo>
                <a:lnTo>
                  <a:pt x="339476" y="354525"/>
                </a:lnTo>
                <a:lnTo>
                  <a:pt x="378303" y="305926"/>
                </a:lnTo>
                <a:lnTo>
                  <a:pt x="401653" y="241147"/>
                </a:lnTo>
                <a:lnTo>
                  <a:pt x="406145" y="202692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51417" y="2648711"/>
            <a:ext cx="406145" cy="405193"/>
          </a:xfrm>
          <a:custGeom>
            <a:avLst/>
            <a:gdLst/>
            <a:ahLst/>
            <a:cxnLst/>
            <a:rect l="l" t="t" r="r" b="b"/>
            <a:pathLst>
              <a:path w="406145" h="405193">
                <a:moveTo>
                  <a:pt x="0" y="202692"/>
                </a:moveTo>
                <a:lnTo>
                  <a:pt x="6600" y="153591"/>
                </a:lnTo>
                <a:lnTo>
                  <a:pt x="23518" y="109140"/>
                </a:lnTo>
                <a:lnTo>
                  <a:pt x="49548" y="70590"/>
                </a:lnTo>
                <a:lnTo>
                  <a:pt x="83482" y="39197"/>
                </a:lnTo>
                <a:lnTo>
                  <a:pt x="124117" y="16213"/>
                </a:lnTo>
                <a:lnTo>
                  <a:pt x="170245" y="2892"/>
                </a:lnTo>
                <a:lnTo>
                  <a:pt x="203453" y="0"/>
                </a:lnTo>
                <a:lnTo>
                  <a:pt x="219963" y="614"/>
                </a:lnTo>
                <a:lnTo>
                  <a:pt x="267254" y="10221"/>
                </a:lnTo>
                <a:lnTo>
                  <a:pt x="310014" y="30324"/>
                </a:lnTo>
                <a:lnTo>
                  <a:pt x="346733" y="59445"/>
                </a:lnTo>
                <a:lnTo>
                  <a:pt x="375905" y="96108"/>
                </a:lnTo>
                <a:lnTo>
                  <a:pt x="396020" y="138837"/>
                </a:lnTo>
                <a:lnTo>
                  <a:pt x="405570" y="186155"/>
                </a:lnTo>
                <a:lnTo>
                  <a:pt x="406145" y="202692"/>
                </a:lnTo>
                <a:lnTo>
                  <a:pt x="401653" y="241147"/>
                </a:lnTo>
                <a:lnTo>
                  <a:pt x="378303" y="305926"/>
                </a:lnTo>
                <a:lnTo>
                  <a:pt x="339476" y="354525"/>
                </a:lnTo>
                <a:lnTo>
                  <a:pt x="289580" y="386937"/>
                </a:lnTo>
                <a:lnTo>
                  <a:pt x="233026" y="403157"/>
                </a:lnTo>
                <a:lnTo>
                  <a:pt x="203630" y="405193"/>
                </a:lnTo>
                <a:lnTo>
                  <a:pt x="174222" y="403179"/>
                </a:lnTo>
                <a:lnTo>
                  <a:pt x="117579" y="386999"/>
                </a:lnTo>
                <a:lnTo>
                  <a:pt x="67505" y="354610"/>
                </a:lnTo>
                <a:lnTo>
                  <a:pt x="28410" y="306008"/>
                </a:lnTo>
                <a:lnTo>
                  <a:pt x="4704" y="241186"/>
                </a:lnTo>
                <a:lnTo>
                  <a:pt x="0" y="20269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774583" y="3054857"/>
            <a:ext cx="780288" cy="842010"/>
          </a:xfrm>
          <a:custGeom>
            <a:avLst/>
            <a:gdLst/>
            <a:ahLst/>
            <a:cxnLst/>
            <a:rect l="l" t="t" r="r" b="b"/>
            <a:pathLst>
              <a:path w="780288" h="842010">
                <a:moveTo>
                  <a:pt x="780288" y="0"/>
                </a:moveTo>
                <a:lnTo>
                  <a:pt x="0" y="842010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54871" y="3054857"/>
            <a:ext cx="780287" cy="842772"/>
          </a:xfrm>
          <a:custGeom>
            <a:avLst/>
            <a:gdLst/>
            <a:ahLst/>
            <a:cxnLst/>
            <a:rect l="l" t="t" r="r" b="b"/>
            <a:pathLst>
              <a:path w="780287" h="842772">
                <a:moveTo>
                  <a:pt x="780287" y="842772"/>
                </a:moveTo>
                <a:lnTo>
                  <a:pt x="0" y="0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05895" y="3369564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54791" y="3369564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195713" y="3898106"/>
            <a:ext cx="296417" cy="303042"/>
          </a:xfrm>
          <a:custGeom>
            <a:avLst/>
            <a:gdLst/>
            <a:ahLst/>
            <a:cxnLst/>
            <a:rect l="l" t="t" r="r" b="b"/>
            <a:pathLst>
              <a:path w="296417" h="303042">
                <a:moveTo>
                  <a:pt x="296417" y="151923"/>
                </a:moveTo>
                <a:lnTo>
                  <a:pt x="286067" y="97286"/>
                </a:lnTo>
                <a:lnTo>
                  <a:pt x="262772" y="54765"/>
                </a:lnTo>
                <a:lnTo>
                  <a:pt x="229760" y="24360"/>
                </a:lnTo>
                <a:lnTo>
                  <a:pt x="190264" y="6097"/>
                </a:lnTo>
                <a:lnTo>
                  <a:pt x="147689" y="0"/>
                </a:lnTo>
                <a:lnTo>
                  <a:pt x="126178" y="1500"/>
                </a:lnTo>
                <a:lnTo>
                  <a:pt x="84810" y="13621"/>
                </a:lnTo>
                <a:lnTo>
                  <a:pt x="48353" y="37909"/>
                </a:lnTo>
                <a:lnTo>
                  <a:pt x="20053" y="74374"/>
                </a:lnTo>
                <a:lnTo>
                  <a:pt x="3157" y="123025"/>
                </a:lnTo>
                <a:lnTo>
                  <a:pt x="0" y="151923"/>
                </a:lnTo>
                <a:lnTo>
                  <a:pt x="3087" y="180635"/>
                </a:lnTo>
                <a:lnTo>
                  <a:pt x="19894" y="228992"/>
                </a:lnTo>
                <a:lnTo>
                  <a:pt x="48158" y="265261"/>
                </a:lnTo>
                <a:lnTo>
                  <a:pt x="84621" y="289440"/>
                </a:lnTo>
                <a:lnTo>
                  <a:pt x="126025" y="301530"/>
                </a:lnTo>
                <a:lnTo>
                  <a:pt x="147561" y="303042"/>
                </a:lnTo>
                <a:lnTo>
                  <a:pt x="169110" y="301531"/>
                </a:lnTo>
                <a:lnTo>
                  <a:pt x="210662" y="289418"/>
                </a:lnTo>
                <a:lnTo>
                  <a:pt x="247288" y="265264"/>
                </a:lnTo>
                <a:lnTo>
                  <a:pt x="275863" y="228996"/>
                </a:lnTo>
                <a:lnTo>
                  <a:pt x="293083" y="180637"/>
                </a:lnTo>
                <a:lnTo>
                  <a:pt x="296417" y="151923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95713" y="3898106"/>
            <a:ext cx="296417" cy="303042"/>
          </a:xfrm>
          <a:custGeom>
            <a:avLst/>
            <a:gdLst/>
            <a:ahLst/>
            <a:cxnLst/>
            <a:rect l="l" t="t" r="r" b="b"/>
            <a:pathLst>
              <a:path w="296417" h="303042">
                <a:moveTo>
                  <a:pt x="0" y="151923"/>
                </a:moveTo>
                <a:lnTo>
                  <a:pt x="9976" y="97176"/>
                </a:lnTo>
                <a:lnTo>
                  <a:pt x="32980" y="54619"/>
                </a:lnTo>
                <a:lnTo>
                  <a:pt x="65764" y="24243"/>
                </a:lnTo>
                <a:lnTo>
                  <a:pt x="105083" y="6040"/>
                </a:lnTo>
                <a:lnTo>
                  <a:pt x="147689" y="0"/>
                </a:lnTo>
                <a:lnTo>
                  <a:pt x="169211" y="1538"/>
                </a:lnTo>
                <a:lnTo>
                  <a:pt x="210662" y="13725"/>
                </a:lnTo>
                <a:lnTo>
                  <a:pt x="247286" y="38052"/>
                </a:lnTo>
                <a:lnTo>
                  <a:pt x="275835" y="74510"/>
                </a:lnTo>
                <a:lnTo>
                  <a:pt x="293063" y="123090"/>
                </a:lnTo>
                <a:lnTo>
                  <a:pt x="296417" y="151923"/>
                </a:lnTo>
                <a:lnTo>
                  <a:pt x="293083" y="180637"/>
                </a:lnTo>
                <a:lnTo>
                  <a:pt x="275863" y="228996"/>
                </a:lnTo>
                <a:lnTo>
                  <a:pt x="247288" y="265264"/>
                </a:lnTo>
                <a:lnTo>
                  <a:pt x="210617" y="289443"/>
                </a:lnTo>
                <a:lnTo>
                  <a:pt x="169110" y="301531"/>
                </a:lnTo>
                <a:lnTo>
                  <a:pt x="147561" y="303042"/>
                </a:lnTo>
                <a:lnTo>
                  <a:pt x="126025" y="301530"/>
                </a:lnTo>
                <a:lnTo>
                  <a:pt x="84621" y="289440"/>
                </a:lnTo>
                <a:lnTo>
                  <a:pt x="48158" y="265261"/>
                </a:lnTo>
                <a:lnTo>
                  <a:pt x="19894" y="228992"/>
                </a:lnTo>
                <a:lnTo>
                  <a:pt x="3087" y="180635"/>
                </a:lnTo>
                <a:lnTo>
                  <a:pt x="0" y="1519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95079" y="4201667"/>
            <a:ext cx="648461" cy="571500"/>
          </a:xfrm>
          <a:custGeom>
            <a:avLst/>
            <a:gdLst/>
            <a:ahLst/>
            <a:cxnLst/>
            <a:rect l="l" t="t" r="r" b="b"/>
            <a:pathLst>
              <a:path w="648461" h="571500">
                <a:moveTo>
                  <a:pt x="648461" y="0"/>
                </a:moveTo>
                <a:lnTo>
                  <a:pt x="0" y="571500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343541" y="4201667"/>
            <a:ext cx="693419" cy="571500"/>
          </a:xfrm>
          <a:custGeom>
            <a:avLst/>
            <a:gdLst/>
            <a:ahLst/>
            <a:cxnLst/>
            <a:rect l="l" t="t" r="r" b="b"/>
            <a:pathLst>
              <a:path w="693419" h="571500">
                <a:moveTo>
                  <a:pt x="693419" y="571500"/>
                </a:moveTo>
                <a:lnTo>
                  <a:pt x="0" y="0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854585" y="4411979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66680" y="4411979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665617" y="3899915"/>
            <a:ext cx="249174" cy="249174"/>
          </a:xfrm>
          <a:custGeom>
            <a:avLst/>
            <a:gdLst/>
            <a:ahLst/>
            <a:cxnLst/>
            <a:rect l="l" t="t" r="r" b="b"/>
            <a:pathLst>
              <a:path w="249174" h="249174">
                <a:moveTo>
                  <a:pt x="0" y="0"/>
                </a:moveTo>
                <a:lnTo>
                  <a:pt x="0" y="249174"/>
                </a:lnTo>
                <a:lnTo>
                  <a:pt x="249174" y="249174"/>
                </a:lnTo>
                <a:lnTo>
                  <a:pt x="249174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65617" y="3899915"/>
            <a:ext cx="249174" cy="249174"/>
          </a:xfrm>
          <a:custGeom>
            <a:avLst/>
            <a:gdLst/>
            <a:ahLst/>
            <a:cxnLst/>
            <a:rect l="l" t="t" r="r" b="b"/>
            <a:pathLst>
              <a:path w="249174" h="249174">
                <a:moveTo>
                  <a:pt x="0" y="0"/>
                </a:moveTo>
                <a:lnTo>
                  <a:pt x="0" y="249174"/>
                </a:lnTo>
                <a:lnTo>
                  <a:pt x="249174" y="249174"/>
                </a:lnTo>
                <a:lnTo>
                  <a:pt x="24917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722253" y="3886708"/>
            <a:ext cx="13589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b</a:t>
            </a:r>
            <a:endParaRPr sz="15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881513" y="4773953"/>
            <a:ext cx="296418" cy="303418"/>
          </a:xfrm>
          <a:custGeom>
            <a:avLst/>
            <a:gdLst/>
            <a:ahLst/>
            <a:cxnLst/>
            <a:rect l="l" t="t" r="r" b="b"/>
            <a:pathLst>
              <a:path w="296418" h="303418">
                <a:moveTo>
                  <a:pt x="296418" y="151614"/>
                </a:moveTo>
                <a:lnTo>
                  <a:pt x="286111" y="96998"/>
                </a:lnTo>
                <a:lnTo>
                  <a:pt x="262997" y="54535"/>
                </a:lnTo>
                <a:lnTo>
                  <a:pt x="230266" y="24218"/>
                </a:lnTo>
                <a:lnTo>
                  <a:pt x="191111" y="6041"/>
                </a:lnTo>
                <a:lnTo>
                  <a:pt x="148723" y="0"/>
                </a:lnTo>
                <a:lnTo>
                  <a:pt x="127311" y="1528"/>
                </a:lnTo>
                <a:lnTo>
                  <a:pt x="86061" y="13677"/>
                </a:lnTo>
                <a:lnTo>
                  <a:pt x="49555" y="37948"/>
                </a:lnTo>
                <a:lnTo>
                  <a:pt x="20986" y="74333"/>
                </a:lnTo>
                <a:lnTo>
                  <a:pt x="3548" y="122827"/>
                </a:lnTo>
                <a:lnTo>
                  <a:pt x="0" y="151614"/>
                </a:lnTo>
                <a:lnTo>
                  <a:pt x="3485" y="180453"/>
                </a:lnTo>
                <a:lnTo>
                  <a:pt x="20859" y="229026"/>
                </a:lnTo>
                <a:lnTo>
                  <a:pt x="49429" y="265458"/>
                </a:lnTo>
                <a:lnTo>
                  <a:pt x="86061" y="289778"/>
                </a:lnTo>
                <a:lnTo>
                  <a:pt x="127314" y="301898"/>
                </a:lnTo>
                <a:lnTo>
                  <a:pt x="148761" y="303418"/>
                </a:lnTo>
                <a:lnTo>
                  <a:pt x="170200" y="301903"/>
                </a:lnTo>
                <a:lnTo>
                  <a:pt x="211439" y="289762"/>
                </a:lnTo>
                <a:lnTo>
                  <a:pt x="247816" y="265476"/>
                </a:lnTo>
                <a:lnTo>
                  <a:pt x="276121" y="229043"/>
                </a:lnTo>
                <a:lnTo>
                  <a:pt x="293142" y="180461"/>
                </a:lnTo>
                <a:lnTo>
                  <a:pt x="296418" y="151614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881513" y="4773953"/>
            <a:ext cx="296418" cy="303418"/>
          </a:xfrm>
          <a:custGeom>
            <a:avLst/>
            <a:gdLst/>
            <a:ahLst/>
            <a:cxnLst/>
            <a:rect l="l" t="t" r="r" b="b"/>
            <a:pathLst>
              <a:path w="296418" h="303418">
                <a:moveTo>
                  <a:pt x="0" y="151614"/>
                </a:moveTo>
                <a:lnTo>
                  <a:pt x="10676" y="97067"/>
                </a:lnTo>
                <a:lnTo>
                  <a:pt x="34079" y="54626"/>
                </a:lnTo>
                <a:lnTo>
                  <a:pt x="67015" y="24298"/>
                </a:lnTo>
                <a:lnTo>
                  <a:pt x="106294" y="6087"/>
                </a:lnTo>
                <a:lnTo>
                  <a:pt x="148723" y="0"/>
                </a:lnTo>
                <a:lnTo>
                  <a:pt x="170122" y="1504"/>
                </a:lnTo>
                <a:lnTo>
                  <a:pt x="211292" y="13612"/>
                </a:lnTo>
                <a:lnTo>
                  <a:pt x="247634" y="37858"/>
                </a:lnTo>
                <a:lnTo>
                  <a:pt x="275955" y="74248"/>
                </a:lnTo>
                <a:lnTo>
                  <a:pt x="293065" y="122787"/>
                </a:lnTo>
                <a:lnTo>
                  <a:pt x="296418" y="151614"/>
                </a:lnTo>
                <a:lnTo>
                  <a:pt x="293142" y="180461"/>
                </a:lnTo>
                <a:lnTo>
                  <a:pt x="276121" y="229043"/>
                </a:lnTo>
                <a:lnTo>
                  <a:pt x="247816" y="265476"/>
                </a:lnTo>
                <a:lnTo>
                  <a:pt x="211439" y="289762"/>
                </a:lnTo>
                <a:lnTo>
                  <a:pt x="170200" y="301903"/>
                </a:lnTo>
                <a:lnTo>
                  <a:pt x="148761" y="303418"/>
                </a:lnTo>
                <a:lnTo>
                  <a:pt x="127311" y="301898"/>
                </a:lnTo>
                <a:lnTo>
                  <a:pt x="85984" y="289749"/>
                </a:lnTo>
                <a:lnTo>
                  <a:pt x="49429" y="265458"/>
                </a:lnTo>
                <a:lnTo>
                  <a:pt x="20859" y="229026"/>
                </a:lnTo>
                <a:lnTo>
                  <a:pt x="3485" y="180453"/>
                </a:lnTo>
                <a:lnTo>
                  <a:pt x="0" y="15161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694061" y="5077967"/>
            <a:ext cx="336042" cy="569214"/>
          </a:xfrm>
          <a:custGeom>
            <a:avLst/>
            <a:gdLst/>
            <a:ahLst/>
            <a:cxnLst/>
            <a:rect l="l" t="t" r="r" b="b"/>
            <a:pathLst>
              <a:path w="336042" h="569214">
                <a:moveTo>
                  <a:pt x="336042" y="0"/>
                </a:moveTo>
                <a:lnTo>
                  <a:pt x="0" y="569214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30103" y="5077967"/>
            <a:ext cx="350519" cy="569214"/>
          </a:xfrm>
          <a:custGeom>
            <a:avLst/>
            <a:gdLst/>
            <a:ahLst/>
            <a:cxnLst/>
            <a:rect l="l" t="t" r="r" b="b"/>
            <a:pathLst>
              <a:path w="350519" h="569214">
                <a:moveTo>
                  <a:pt x="350519" y="569214"/>
                </a:moveTo>
                <a:lnTo>
                  <a:pt x="0" y="0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3668401" y="5230367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569855" y="5647182"/>
            <a:ext cx="249174" cy="250698"/>
          </a:xfrm>
          <a:custGeom>
            <a:avLst/>
            <a:gdLst/>
            <a:ahLst/>
            <a:cxnLst/>
            <a:rect l="l" t="t" r="r" b="b"/>
            <a:pathLst>
              <a:path w="249174" h="250698">
                <a:moveTo>
                  <a:pt x="0" y="0"/>
                </a:moveTo>
                <a:lnTo>
                  <a:pt x="0" y="250698"/>
                </a:lnTo>
                <a:lnTo>
                  <a:pt x="249174" y="250698"/>
                </a:lnTo>
                <a:lnTo>
                  <a:pt x="249174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69855" y="5647182"/>
            <a:ext cx="249174" cy="250698"/>
          </a:xfrm>
          <a:custGeom>
            <a:avLst/>
            <a:gdLst/>
            <a:ahLst/>
            <a:cxnLst/>
            <a:rect l="l" t="t" r="r" b="b"/>
            <a:pathLst>
              <a:path w="249174" h="250698">
                <a:moveTo>
                  <a:pt x="0" y="0"/>
                </a:moveTo>
                <a:lnTo>
                  <a:pt x="0" y="250698"/>
                </a:lnTo>
                <a:lnTo>
                  <a:pt x="249174" y="250698"/>
                </a:lnTo>
                <a:lnTo>
                  <a:pt x="24917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255655" y="5647182"/>
            <a:ext cx="249936" cy="250698"/>
          </a:xfrm>
          <a:custGeom>
            <a:avLst/>
            <a:gdLst/>
            <a:ahLst/>
            <a:cxnLst/>
            <a:rect l="l" t="t" r="r" b="b"/>
            <a:pathLst>
              <a:path w="249936" h="250698">
                <a:moveTo>
                  <a:pt x="0" y="0"/>
                </a:moveTo>
                <a:lnTo>
                  <a:pt x="0" y="250698"/>
                </a:lnTo>
                <a:lnTo>
                  <a:pt x="249936" y="250698"/>
                </a:lnTo>
                <a:lnTo>
                  <a:pt x="249936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55655" y="5647182"/>
            <a:ext cx="249936" cy="250698"/>
          </a:xfrm>
          <a:custGeom>
            <a:avLst/>
            <a:gdLst/>
            <a:ahLst/>
            <a:cxnLst/>
            <a:rect l="l" t="t" r="r" b="b"/>
            <a:pathLst>
              <a:path w="249936" h="250698">
                <a:moveTo>
                  <a:pt x="0" y="0"/>
                </a:moveTo>
                <a:lnTo>
                  <a:pt x="0" y="250698"/>
                </a:lnTo>
                <a:lnTo>
                  <a:pt x="249936" y="250698"/>
                </a:lnTo>
                <a:lnTo>
                  <a:pt x="249936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539631" y="4773972"/>
            <a:ext cx="296418" cy="303437"/>
          </a:xfrm>
          <a:custGeom>
            <a:avLst/>
            <a:gdLst/>
            <a:ahLst/>
            <a:cxnLst/>
            <a:rect l="l" t="t" r="r" b="b"/>
            <a:pathLst>
              <a:path w="296418" h="303437">
                <a:moveTo>
                  <a:pt x="296418" y="151595"/>
                </a:moveTo>
                <a:lnTo>
                  <a:pt x="286101" y="97066"/>
                </a:lnTo>
                <a:lnTo>
                  <a:pt x="262980" y="54634"/>
                </a:lnTo>
                <a:lnTo>
                  <a:pt x="230245" y="24308"/>
                </a:lnTo>
                <a:lnTo>
                  <a:pt x="191087" y="6093"/>
                </a:lnTo>
                <a:lnTo>
                  <a:pt x="148699" y="0"/>
                </a:lnTo>
                <a:lnTo>
                  <a:pt x="127291" y="1500"/>
                </a:lnTo>
                <a:lnTo>
                  <a:pt x="86041" y="13600"/>
                </a:lnTo>
                <a:lnTo>
                  <a:pt x="49513" y="37866"/>
                </a:lnTo>
                <a:lnTo>
                  <a:pt x="20976" y="74225"/>
                </a:lnTo>
                <a:lnTo>
                  <a:pt x="3544" y="122765"/>
                </a:lnTo>
                <a:lnTo>
                  <a:pt x="0" y="151595"/>
                </a:lnTo>
                <a:lnTo>
                  <a:pt x="3544" y="180580"/>
                </a:lnTo>
                <a:lnTo>
                  <a:pt x="20976" y="229201"/>
                </a:lnTo>
                <a:lnTo>
                  <a:pt x="49538" y="265609"/>
                </a:lnTo>
                <a:lnTo>
                  <a:pt x="86050" y="289853"/>
                </a:lnTo>
                <a:lnTo>
                  <a:pt x="127345" y="301949"/>
                </a:lnTo>
                <a:lnTo>
                  <a:pt x="148775" y="303437"/>
                </a:lnTo>
                <a:lnTo>
                  <a:pt x="170195" y="301889"/>
                </a:lnTo>
                <a:lnTo>
                  <a:pt x="211398" y="289690"/>
                </a:lnTo>
                <a:lnTo>
                  <a:pt x="247754" y="265364"/>
                </a:lnTo>
                <a:lnTo>
                  <a:pt x="276059" y="228927"/>
                </a:lnTo>
                <a:lnTo>
                  <a:pt x="293111" y="180393"/>
                </a:lnTo>
                <a:lnTo>
                  <a:pt x="296418" y="151595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539631" y="4773972"/>
            <a:ext cx="296418" cy="303437"/>
          </a:xfrm>
          <a:custGeom>
            <a:avLst/>
            <a:gdLst/>
            <a:ahLst/>
            <a:cxnLst/>
            <a:rect l="l" t="t" r="r" b="b"/>
            <a:pathLst>
              <a:path w="296418" h="303437">
                <a:moveTo>
                  <a:pt x="0" y="151595"/>
                </a:moveTo>
                <a:lnTo>
                  <a:pt x="10669" y="96975"/>
                </a:lnTo>
                <a:lnTo>
                  <a:pt x="34065" y="54513"/>
                </a:lnTo>
                <a:lnTo>
                  <a:pt x="66997" y="24202"/>
                </a:lnTo>
                <a:lnTo>
                  <a:pt x="106272" y="6033"/>
                </a:lnTo>
                <a:lnTo>
                  <a:pt x="148699" y="0"/>
                </a:lnTo>
                <a:lnTo>
                  <a:pt x="170097" y="1531"/>
                </a:lnTo>
                <a:lnTo>
                  <a:pt x="211269" y="13686"/>
                </a:lnTo>
                <a:lnTo>
                  <a:pt x="247614" y="37957"/>
                </a:lnTo>
                <a:lnTo>
                  <a:pt x="275942" y="74337"/>
                </a:lnTo>
                <a:lnTo>
                  <a:pt x="293059" y="122818"/>
                </a:lnTo>
                <a:lnTo>
                  <a:pt x="296418" y="151595"/>
                </a:lnTo>
                <a:lnTo>
                  <a:pt x="293111" y="180393"/>
                </a:lnTo>
                <a:lnTo>
                  <a:pt x="276059" y="228927"/>
                </a:lnTo>
                <a:lnTo>
                  <a:pt x="247754" y="265364"/>
                </a:lnTo>
                <a:lnTo>
                  <a:pt x="211398" y="289690"/>
                </a:lnTo>
                <a:lnTo>
                  <a:pt x="170195" y="301889"/>
                </a:lnTo>
                <a:lnTo>
                  <a:pt x="148775" y="303437"/>
                </a:lnTo>
                <a:lnTo>
                  <a:pt x="127345" y="301949"/>
                </a:lnTo>
                <a:lnTo>
                  <a:pt x="86050" y="289853"/>
                </a:lnTo>
                <a:lnTo>
                  <a:pt x="49513" y="265589"/>
                </a:lnTo>
                <a:lnTo>
                  <a:pt x="20936" y="229142"/>
                </a:lnTo>
                <a:lnTo>
                  <a:pt x="3521" y="180496"/>
                </a:lnTo>
                <a:lnTo>
                  <a:pt x="0" y="1515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51417" y="5077967"/>
            <a:ext cx="336803" cy="569214"/>
          </a:xfrm>
          <a:custGeom>
            <a:avLst/>
            <a:gdLst/>
            <a:ahLst/>
            <a:cxnLst/>
            <a:rect l="l" t="t" r="r" b="b"/>
            <a:pathLst>
              <a:path w="336803" h="569214">
                <a:moveTo>
                  <a:pt x="336803" y="0"/>
                </a:moveTo>
                <a:lnTo>
                  <a:pt x="0" y="569214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688221" y="5077967"/>
            <a:ext cx="350519" cy="569214"/>
          </a:xfrm>
          <a:custGeom>
            <a:avLst/>
            <a:gdLst/>
            <a:ahLst/>
            <a:cxnLst/>
            <a:rect l="l" t="t" r="r" b="b"/>
            <a:pathLst>
              <a:path w="350519" h="569214">
                <a:moveTo>
                  <a:pt x="350519" y="569214"/>
                </a:moveTo>
                <a:lnTo>
                  <a:pt x="0" y="0"/>
                </a:lnTo>
              </a:path>
            </a:pathLst>
          </a:custGeom>
          <a:ln w="8242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227211" y="5647182"/>
            <a:ext cx="249936" cy="250698"/>
          </a:xfrm>
          <a:custGeom>
            <a:avLst/>
            <a:gdLst/>
            <a:ahLst/>
            <a:cxnLst/>
            <a:rect l="l" t="t" r="r" b="b"/>
            <a:pathLst>
              <a:path w="249936" h="250698">
                <a:moveTo>
                  <a:pt x="0" y="0"/>
                </a:moveTo>
                <a:lnTo>
                  <a:pt x="0" y="250698"/>
                </a:lnTo>
                <a:lnTo>
                  <a:pt x="249936" y="250698"/>
                </a:lnTo>
                <a:lnTo>
                  <a:pt x="249936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227211" y="5647182"/>
            <a:ext cx="249936" cy="250698"/>
          </a:xfrm>
          <a:custGeom>
            <a:avLst/>
            <a:gdLst/>
            <a:ahLst/>
            <a:cxnLst/>
            <a:rect l="l" t="t" r="r" b="b"/>
            <a:pathLst>
              <a:path w="249936" h="250698">
                <a:moveTo>
                  <a:pt x="0" y="0"/>
                </a:moveTo>
                <a:lnTo>
                  <a:pt x="0" y="250698"/>
                </a:lnTo>
                <a:lnTo>
                  <a:pt x="249936" y="250698"/>
                </a:lnTo>
                <a:lnTo>
                  <a:pt x="249936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13773" y="5647182"/>
            <a:ext cx="249936" cy="250698"/>
          </a:xfrm>
          <a:custGeom>
            <a:avLst/>
            <a:gdLst/>
            <a:ahLst/>
            <a:cxnLst/>
            <a:rect l="l" t="t" r="r" b="b"/>
            <a:pathLst>
              <a:path w="249936" h="250698">
                <a:moveTo>
                  <a:pt x="0" y="0"/>
                </a:moveTo>
                <a:lnTo>
                  <a:pt x="0" y="250698"/>
                </a:lnTo>
                <a:lnTo>
                  <a:pt x="249936" y="250698"/>
                </a:lnTo>
                <a:lnTo>
                  <a:pt x="249936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913773" y="5647182"/>
            <a:ext cx="249936" cy="250698"/>
          </a:xfrm>
          <a:custGeom>
            <a:avLst/>
            <a:gdLst/>
            <a:ahLst/>
            <a:cxnLst/>
            <a:rect l="l" t="t" r="r" b="b"/>
            <a:pathLst>
              <a:path w="249936" h="250698">
                <a:moveTo>
                  <a:pt x="0" y="0"/>
                </a:moveTo>
                <a:lnTo>
                  <a:pt x="0" y="250698"/>
                </a:lnTo>
                <a:lnTo>
                  <a:pt x="249936" y="250698"/>
                </a:lnTo>
                <a:lnTo>
                  <a:pt x="249936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374748" y="5230367"/>
            <a:ext cx="142875" cy="412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275"/>
              </a:spcBef>
            </a:pPr>
            <a:r>
              <a:rPr sz="1200" spc="5" dirty="0" smtClean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13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631825" y="5634735"/>
            <a:ext cx="12509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c</a:t>
            </a:r>
            <a:endParaRPr sz="15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12291" y="5634735"/>
            <a:ext cx="13589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e</a:t>
            </a:r>
            <a:endParaRPr sz="15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302897" y="5230367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044305" y="5230367"/>
            <a:ext cx="193040" cy="444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marL="9398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284609" y="5634735"/>
            <a:ext cx="13589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a</a:t>
            </a:r>
            <a:endParaRPr sz="15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970409" y="5634735"/>
            <a:ext cx="13589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d</a:t>
            </a:r>
            <a:endParaRPr sz="15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426847" y="3762755"/>
            <a:ext cx="19621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0" dirty="0" smtClean="0"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460128" y="3725424"/>
            <a:ext cx="19812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56084" y="4606304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334149" y="4668023"/>
            <a:ext cx="19621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0" dirty="0" smtClean="0"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127645" y="5448307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32014" y="5448307"/>
            <a:ext cx="1117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 smtClean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33199" y="1361439"/>
            <a:ext cx="4946650" cy="1003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8555" marR="12700" indent="-1126490">
              <a:lnSpc>
                <a:spcPct val="75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Kodowanie Huffmana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 porównanie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26614"/>
            <a:ext cx="265436" cy="2791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3161538"/>
            <a:ext cx="265436" cy="2791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7059" y="3696461"/>
            <a:ext cx="265436" cy="2791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7059" y="4231385"/>
            <a:ext cx="265436" cy="2791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7059" y="4767071"/>
            <a:ext cx="265436" cy="2783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67059" y="5301996"/>
            <a:ext cx="265436" cy="2783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9700"/>
              </a:lnSpc>
              <a:tabLst>
                <a:tab pos="3742690" algn="l"/>
                <a:tab pos="4306570" algn="l"/>
              </a:tabLst>
            </a:pPr>
            <a:r>
              <a:rPr sz="3200" spc="-25" dirty="0" smtClean="0">
                <a:latin typeface="Tahoma"/>
                <a:cs typeface="Tahoma"/>
              </a:rPr>
              <a:t>We</a:t>
            </a:r>
            <a:r>
              <a:rPr sz="3200" spc="-10" dirty="0" smtClean="0">
                <a:latin typeface="Tahoma"/>
                <a:cs typeface="Tahoma"/>
              </a:rPr>
              <a:t>ź</a:t>
            </a:r>
            <a:r>
              <a:rPr sz="3200" spc="-25" dirty="0" smtClean="0">
                <a:latin typeface="Tahoma"/>
                <a:cs typeface="Tahoma"/>
              </a:rPr>
              <a:t>my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ten </a:t>
            </a:r>
            <a:r>
              <a:rPr sz="3200" spc="-20" dirty="0" smtClean="0">
                <a:latin typeface="Tahoma"/>
                <a:cs typeface="Tahoma"/>
              </a:rPr>
              <a:t>sam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przykł</a:t>
            </a:r>
            <a:r>
              <a:rPr sz="3200" spc="-20" dirty="0" smtClean="0">
                <a:latin typeface="Tahoma"/>
                <a:cs typeface="Tahoma"/>
              </a:rPr>
              <a:t>ad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co </a:t>
            </a:r>
            <a:r>
              <a:rPr sz="3200" spc="-15" dirty="0" smtClean="0">
                <a:latin typeface="Tahoma"/>
                <a:cs typeface="Tahoma"/>
              </a:rPr>
              <a:t>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S-F Otrzymujemy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inne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drzewo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kodowe</a:t>
            </a:r>
            <a:r>
              <a:rPr sz="3200" spc="-15" dirty="0" smtClean="0">
                <a:latin typeface="Tahoma"/>
                <a:cs typeface="Tahoma"/>
              </a:rPr>
              <a:t> Entropia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H </a:t>
            </a:r>
            <a:r>
              <a:rPr sz="3200" spc="-15" dirty="0" smtClean="0">
                <a:latin typeface="Tahoma"/>
                <a:cs typeface="Tahoma"/>
              </a:rPr>
              <a:t>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tego	wynosi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H =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2.176</a:t>
            </a:r>
            <a:r>
              <a:rPr sz="3200" spc="-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Ś</a:t>
            </a:r>
            <a:r>
              <a:rPr sz="3200" spc="-15" dirty="0" smtClean="0">
                <a:latin typeface="Tahoma"/>
                <a:cs typeface="Tahoma"/>
              </a:rPr>
              <a:t>rednia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bitowa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S-F	2.258</a:t>
            </a:r>
            <a:endParaRPr sz="3200">
              <a:latin typeface="Tahoma"/>
              <a:cs typeface="Tahoma"/>
            </a:endParaRPr>
          </a:p>
          <a:p>
            <a:pPr marL="12700" marR="332740">
              <a:lnSpc>
                <a:spcPct val="99800"/>
              </a:lnSpc>
              <a:spcBef>
                <a:spcPts val="385"/>
              </a:spcBef>
            </a:pPr>
            <a:r>
              <a:rPr sz="3200" spc="-20" dirty="0" smtClean="0">
                <a:latin typeface="Tahoma"/>
                <a:cs typeface="Tahoma"/>
              </a:rPr>
              <a:t>Ś</a:t>
            </a:r>
            <a:r>
              <a:rPr sz="3200" spc="-15" dirty="0" smtClean="0">
                <a:latin typeface="Tahoma"/>
                <a:cs typeface="Tahoma"/>
              </a:rPr>
              <a:t>rednia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bitowa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Huffmana 2.226</a:t>
            </a:r>
            <a:r>
              <a:rPr sz="3200" spc="-15" dirty="0" smtClean="0">
                <a:latin typeface="Tahoma"/>
                <a:cs typeface="Tahoma"/>
              </a:rPr>
              <a:t> 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kodowania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Huffmana </a:t>
            </a:r>
            <a:r>
              <a:rPr sz="3200" spc="-15" dirty="0" smtClean="0">
                <a:latin typeface="Tahoma"/>
                <a:cs typeface="Tahoma"/>
              </a:rPr>
              <a:t>j</a:t>
            </a:r>
            <a:r>
              <a:rPr sz="3200" spc="0" dirty="0" smtClean="0">
                <a:latin typeface="Tahoma"/>
                <a:cs typeface="Tahoma"/>
              </a:rPr>
              <a:t>est </a:t>
            </a:r>
            <a:r>
              <a:rPr sz="3200" spc="-15" dirty="0" smtClean="0">
                <a:latin typeface="Tahoma"/>
                <a:cs typeface="Tahoma"/>
              </a:rPr>
              <a:t>to wart</a:t>
            </a:r>
            <a:r>
              <a:rPr sz="3200" spc="-25" dirty="0" smtClean="0">
                <a:latin typeface="Tahoma"/>
                <a:cs typeface="Tahoma"/>
              </a:rPr>
              <a:t>o</a:t>
            </a:r>
            <a:r>
              <a:rPr sz="3200" spc="-15" dirty="0" smtClean="0">
                <a:latin typeface="Tahoma"/>
                <a:cs typeface="Tahoma"/>
              </a:rPr>
              <a:t>ść </a:t>
            </a:r>
            <a:r>
              <a:rPr sz="3200" spc="-20" dirty="0" smtClean="0">
                <a:latin typeface="Tahoma"/>
                <a:cs typeface="Tahoma"/>
              </a:rPr>
              <a:t>optymalna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w </a:t>
            </a:r>
            <a:r>
              <a:rPr sz="3200" spc="-15" dirty="0" smtClean="0">
                <a:latin typeface="Tahoma"/>
                <a:cs typeface="Tahoma"/>
              </a:rPr>
              <a:t>klasie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koderów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ts val="3354"/>
              </a:lnSpc>
            </a:pPr>
            <a:r>
              <a:rPr sz="3200" spc="-20" dirty="0" smtClean="0">
                <a:latin typeface="Tahoma"/>
                <a:cs typeface="Tahoma"/>
              </a:rPr>
              <a:t>symboli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14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33555" y="1361439"/>
            <a:ext cx="5347335" cy="1003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8120" marR="12700" indent="-186055">
              <a:lnSpc>
                <a:spcPct val="75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adowy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sekwencja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poddawana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kompresji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15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0482" y="2620345"/>
            <a:ext cx="4323080" cy="2559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99"/>
              </a:lnSpc>
            </a:pPr>
            <a:r>
              <a:rPr sz="2800" i="1" dirty="0" smtClean="0">
                <a:latin typeface="Arial"/>
                <a:cs typeface="Arial"/>
              </a:rPr>
              <a:t>Ja</a:t>
            </a:r>
            <a:r>
              <a:rPr sz="2800" i="1" spc="-5" dirty="0" smtClean="0">
                <a:latin typeface="Arial"/>
                <a:cs typeface="Arial"/>
              </a:rPr>
              <a:t>kż</a:t>
            </a:r>
            <a:r>
              <a:rPr sz="2800" i="1" spc="0" dirty="0" smtClean="0">
                <a:latin typeface="Arial"/>
                <a:cs typeface="Arial"/>
              </a:rPr>
              <a:t>eż ja się</a:t>
            </a:r>
            <a:r>
              <a:rPr sz="2800" i="1" spc="-10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uspokoję – </a:t>
            </a:r>
            <a:r>
              <a:rPr sz="2800" i="1" spc="-5" dirty="0" smtClean="0">
                <a:latin typeface="Arial"/>
                <a:cs typeface="Arial"/>
              </a:rPr>
              <a:t>P</a:t>
            </a:r>
            <a:r>
              <a:rPr sz="2800" i="1" spc="0" dirty="0" smtClean="0">
                <a:latin typeface="Arial"/>
                <a:cs typeface="Arial"/>
              </a:rPr>
              <a:t>ełne strachu oczy moje, </a:t>
            </a:r>
            <a:r>
              <a:rPr sz="2800" i="1" spc="-5" dirty="0" smtClean="0">
                <a:latin typeface="Arial"/>
                <a:cs typeface="Arial"/>
              </a:rPr>
              <a:t>P</a:t>
            </a:r>
            <a:r>
              <a:rPr sz="2800" i="1" spc="0" dirty="0" smtClean="0">
                <a:latin typeface="Arial"/>
                <a:cs typeface="Arial"/>
              </a:rPr>
              <a:t>ełne</a:t>
            </a:r>
            <a:r>
              <a:rPr sz="2800" i="1" spc="-5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grozy</a:t>
            </a:r>
            <a:r>
              <a:rPr sz="2800" i="1" spc="-5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m</a:t>
            </a:r>
            <a:r>
              <a:rPr sz="2800" i="1" spc="5" dirty="0" smtClean="0">
                <a:latin typeface="Arial"/>
                <a:cs typeface="Arial"/>
              </a:rPr>
              <a:t>y</a:t>
            </a:r>
            <a:r>
              <a:rPr sz="2800" i="1" spc="0" dirty="0" smtClean="0">
                <a:latin typeface="Arial"/>
                <a:cs typeface="Arial"/>
              </a:rPr>
              <a:t>śli moje, </a:t>
            </a:r>
            <a:r>
              <a:rPr sz="2800" i="1" spc="-5" dirty="0" smtClean="0">
                <a:latin typeface="Arial"/>
                <a:cs typeface="Arial"/>
              </a:rPr>
              <a:t>P</a:t>
            </a:r>
            <a:r>
              <a:rPr sz="2800" i="1" spc="0" dirty="0" smtClean="0">
                <a:latin typeface="Arial"/>
                <a:cs typeface="Arial"/>
              </a:rPr>
              <a:t>ełne trwogi serce moje, </a:t>
            </a:r>
            <a:r>
              <a:rPr sz="2800" i="1" spc="-5" dirty="0" smtClean="0">
                <a:latin typeface="Arial"/>
                <a:cs typeface="Arial"/>
              </a:rPr>
              <a:t>P</a:t>
            </a:r>
            <a:r>
              <a:rPr sz="2800" i="1" spc="0" dirty="0" smtClean="0">
                <a:latin typeface="Arial"/>
                <a:cs typeface="Arial"/>
              </a:rPr>
              <a:t>ełne drżenia piersi moje – Ja</a:t>
            </a:r>
            <a:r>
              <a:rPr sz="2800" i="1" spc="-5" dirty="0" smtClean="0">
                <a:latin typeface="Arial"/>
                <a:cs typeface="Arial"/>
              </a:rPr>
              <a:t>kż</a:t>
            </a:r>
            <a:r>
              <a:rPr sz="2800" i="1" spc="0" dirty="0" smtClean="0">
                <a:latin typeface="Arial"/>
                <a:cs typeface="Arial"/>
              </a:rPr>
              <a:t>eż ja się</a:t>
            </a:r>
            <a:r>
              <a:rPr sz="2800" i="1" spc="-10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uspokoję</a:t>
            </a:r>
            <a:r>
              <a:rPr sz="2800" i="1" spc="-5" dirty="0" smtClean="0">
                <a:latin typeface="Arial"/>
                <a:cs typeface="Arial"/>
              </a:rPr>
              <a:t>...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43523" y="1185164"/>
            <a:ext cx="4526915" cy="1314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93040">
              <a:lnSpc>
                <a:spcPts val="527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Drzewo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Huffmana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 dla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badanego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tekstu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74640" y="2476245"/>
            <a:ext cx="8073876" cy="3289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13244" y="5076952"/>
            <a:ext cx="8042275" cy="1299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23465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R="13970" algn="r">
              <a:lnSpc>
                <a:spcPct val="100000"/>
              </a:lnSpc>
              <a:tabLst>
                <a:tab pos="269240" algn="l"/>
                <a:tab pos="541655" algn="l"/>
                <a:tab pos="812800" algn="l"/>
                <a:tab pos="1082675" algn="l"/>
                <a:tab pos="1353820" algn="l"/>
                <a:tab pos="1625600" algn="l"/>
                <a:tab pos="2437765" algn="l"/>
                <a:tab pos="2709545" algn="l"/>
                <a:tab pos="2980055" algn="l"/>
                <a:tab pos="3251200" algn="l"/>
                <a:tab pos="3522345" algn="l"/>
                <a:tab pos="3792220" algn="l"/>
                <a:tab pos="4064000" algn="l"/>
                <a:tab pos="4335145" algn="l"/>
                <a:tab pos="4605020" algn="l"/>
                <a:tab pos="4876165" algn="l"/>
                <a:tab pos="5147945" algn="l"/>
                <a:tab pos="5418455" algn="l"/>
                <a:tab pos="5689600" algn="l"/>
                <a:tab pos="5960745" algn="l"/>
                <a:tab pos="6231890" algn="l"/>
                <a:tab pos="7045325" algn="l"/>
                <a:tab pos="7314565" algn="l"/>
              </a:tabLst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1	1	1	1	4	5	5 </a:t>
            </a:r>
            <a:r>
              <a:rPr sz="1400" spc="17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8  </a:t>
            </a:r>
            <a:r>
              <a:rPr sz="1400" spc="-19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1	2	2	2	4	4	7	7	3	3	3	3	6	7	6	6 </a:t>
            </a:r>
            <a:r>
              <a:rPr sz="1400" spc="18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1  </a:t>
            </a:r>
            <a:r>
              <a:rPr sz="1400" spc="-19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2	3	5  </a:t>
            </a:r>
            <a:r>
              <a:rPr sz="1400" spc="-19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0 </a:t>
            </a:r>
            <a:r>
              <a:rPr sz="1400" spc="-19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18"/>
              </a:spcBef>
            </a:pPr>
            <a:endParaRPr sz="1000"/>
          </a:p>
          <a:p>
            <a:pPr marR="12700" algn="r">
              <a:lnSpc>
                <a:spcPct val="100000"/>
              </a:lnSpc>
              <a:tabLst>
                <a:tab pos="271145" algn="l"/>
                <a:tab pos="574675" algn="l"/>
                <a:tab pos="817244" algn="l"/>
                <a:tab pos="1117600" algn="l"/>
                <a:tab pos="1332865" algn="l"/>
                <a:tab pos="1896110" algn="l"/>
                <a:tab pos="2150110" algn="l"/>
                <a:tab pos="2439035" algn="l"/>
                <a:tab pos="2736850" algn="l"/>
                <a:tab pos="2985770" algn="l"/>
                <a:tab pos="3251200" algn="l"/>
                <a:tab pos="3527425" algn="l"/>
                <a:tab pos="3793490" algn="l"/>
                <a:tab pos="4069715" algn="l"/>
                <a:tab pos="4334510" algn="l"/>
                <a:tab pos="4611370" algn="l"/>
                <a:tab pos="4904740" algn="l"/>
                <a:tab pos="5401945" algn="l"/>
                <a:tab pos="5723255" algn="l"/>
                <a:tab pos="5961380" algn="l"/>
                <a:tab pos="6254115" algn="l"/>
                <a:tab pos="6503034" algn="l"/>
                <a:tab pos="6773545" algn="l"/>
                <a:tab pos="7049770" algn="l"/>
                <a:tab pos="7321550" algn="l"/>
                <a:tab pos="7620634" algn="l"/>
                <a:tab pos="7880350" algn="l"/>
              </a:tabLst>
            </a:pPr>
            <a:r>
              <a:rPr sz="1600" dirty="0" smtClean="0">
                <a:latin typeface="Arial"/>
                <a:cs typeface="Arial"/>
              </a:rPr>
              <a:t>d	h	l	ś	ł	m </a:t>
            </a:r>
            <a:r>
              <a:rPr sz="1600" spc="70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n	e	w	g	t	z	ę	k	p	s	u	y	,	N	i	a	r	o	–	c	ż	j	S</a:t>
            </a:r>
            <a:endParaRPr sz="1600">
              <a:latin typeface="Arial"/>
              <a:cs typeface="Arial"/>
            </a:endParaRPr>
          </a:p>
          <a:p>
            <a:pPr marR="12700" algn="r">
              <a:lnSpc>
                <a:spcPct val="100000"/>
              </a:lnSpc>
              <a:spcBef>
                <a:spcPts val="5"/>
              </a:spcBef>
              <a:tabLst>
                <a:tab pos="2500630" algn="l"/>
              </a:tabLst>
            </a:pPr>
            <a:r>
              <a:rPr sz="1600" dirty="0" smtClean="0">
                <a:latin typeface="Arial"/>
                <a:cs typeface="Arial"/>
              </a:rPr>
              <a:t>W	P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16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92551" y="5875528"/>
            <a:ext cx="7493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7255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99037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67689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62055" y="46578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93035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34055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0707" y="46578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08709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62561" y="50769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31435" y="50769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86705" y="4657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69613" y="50769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26307" y="50769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00961" y="50769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48305" y="4657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54379" y="4276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03837" y="4276852"/>
            <a:ext cx="1244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25579" y="3895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90159" y="4276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74413" y="4657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21507" y="4276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96161" y="3895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29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32487" y="3514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28487" y="3895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32631" y="3895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48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16813" y="31338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65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370959" y="3210052"/>
            <a:ext cx="22225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88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26157" y="2562352"/>
            <a:ext cx="321945" cy="212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664"/>
              </a:lnSpc>
            </a:pPr>
            <a:r>
              <a:rPr sz="1400" spc="-15" dirty="0" smtClean="0">
                <a:solidFill>
                  <a:srgbClr val="FFFFFF"/>
                </a:solidFill>
                <a:latin typeface="Arial"/>
                <a:cs typeface="Arial"/>
              </a:rPr>
              <a:t>153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42243" y="1361439"/>
            <a:ext cx="6530340" cy="1016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13025" marR="12700" indent="-2600960">
              <a:lnSpc>
                <a:spcPct val="75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Huffmana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dla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badanego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 tekstu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39581" y="2528316"/>
            <a:ext cx="838200" cy="209550"/>
          </a:xfrm>
          <a:custGeom>
            <a:avLst/>
            <a:gdLst/>
            <a:ahLst/>
            <a:cxnLst/>
            <a:rect l="l" t="t" r="r" b="b"/>
            <a:pathLst>
              <a:path w="838200" h="209550">
                <a:moveTo>
                  <a:pt x="0" y="0"/>
                </a:moveTo>
                <a:lnTo>
                  <a:pt x="0" y="209550"/>
                </a:lnTo>
                <a:lnTo>
                  <a:pt x="838200" y="209550"/>
                </a:lnTo>
                <a:lnTo>
                  <a:pt x="838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5197" y="2528316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49"/>
                </a:lnTo>
              </a:path>
            </a:pathLst>
          </a:custGeom>
          <a:ln w="5003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05975" y="2528316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765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99701" y="2528316"/>
            <a:ext cx="678180" cy="209550"/>
          </a:xfrm>
          <a:custGeom>
            <a:avLst/>
            <a:gdLst/>
            <a:ahLst/>
            <a:cxnLst/>
            <a:rect l="l" t="t" r="r" b="b"/>
            <a:pathLst>
              <a:path w="678179" h="209550">
                <a:moveTo>
                  <a:pt x="0" y="0"/>
                </a:moveTo>
                <a:lnTo>
                  <a:pt x="0" y="209550"/>
                </a:lnTo>
                <a:lnTo>
                  <a:pt x="678180" y="209550"/>
                </a:lnTo>
                <a:lnTo>
                  <a:pt x="6781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34169" y="2528316"/>
            <a:ext cx="65531" cy="209550"/>
          </a:xfrm>
          <a:custGeom>
            <a:avLst/>
            <a:gdLst/>
            <a:ahLst/>
            <a:cxnLst/>
            <a:rect l="l" t="t" r="r" b="b"/>
            <a:pathLst>
              <a:path w="65531" h="209550">
                <a:moveTo>
                  <a:pt x="0" y="0"/>
                </a:moveTo>
                <a:lnTo>
                  <a:pt x="0" y="209550"/>
                </a:lnTo>
                <a:lnTo>
                  <a:pt x="65531" y="209550"/>
                </a:lnTo>
                <a:lnTo>
                  <a:pt x="655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06456" y="2528316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841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99801" y="2522982"/>
            <a:ext cx="1158239" cy="209550"/>
          </a:xfrm>
          <a:custGeom>
            <a:avLst/>
            <a:gdLst/>
            <a:ahLst/>
            <a:cxnLst/>
            <a:rect l="l" t="t" r="r" b="b"/>
            <a:pathLst>
              <a:path w="1158239" h="209550">
                <a:moveTo>
                  <a:pt x="0" y="0"/>
                </a:moveTo>
                <a:lnTo>
                  <a:pt x="0" y="209550"/>
                </a:lnTo>
                <a:lnTo>
                  <a:pt x="1158239" y="209550"/>
                </a:lnTo>
                <a:lnTo>
                  <a:pt x="11582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35031" y="2522982"/>
            <a:ext cx="64770" cy="209550"/>
          </a:xfrm>
          <a:custGeom>
            <a:avLst/>
            <a:gdLst/>
            <a:ahLst/>
            <a:cxnLst/>
            <a:rect l="l" t="t" r="r" b="b"/>
            <a:pathLst>
              <a:path w="64770" h="209550">
                <a:moveTo>
                  <a:pt x="0" y="0"/>
                </a:moveTo>
                <a:lnTo>
                  <a:pt x="0" y="209550"/>
                </a:lnTo>
                <a:lnTo>
                  <a:pt x="64770" y="209550"/>
                </a:lnTo>
                <a:lnTo>
                  <a:pt x="647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82425" y="2522982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003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59259" y="2528316"/>
            <a:ext cx="838200" cy="209550"/>
          </a:xfrm>
          <a:custGeom>
            <a:avLst/>
            <a:gdLst/>
            <a:ahLst/>
            <a:cxnLst/>
            <a:rect l="l" t="t" r="r" b="b"/>
            <a:pathLst>
              <a:path w="838200" h="209550">
                <a:moveTo>
                  <a:pt x="0" y="0"/>
                </a:moveTo>
                <a:lnTo>
                  <a:pt x="0" y="209550"/>
                </a:lnTo>
                <a:lnTo>
                  <a:pt x="838200" y="209550"/>
                </a:lnTo>
                <a:lnTo>
                  <a:pt x="838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34875" y="2528316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003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25653" y="2528316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76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19379" y="2522982"/>
            <a:ext cx="678179" cy="209550"/>
          </a:xfrm>
          <a:custGeom>
            <a:avLst/>
            <a:gdLst/>
            <a:ahLst/>
            <a:cxnLst/>
            <a:rect l="l" t="t" r="r" b="b"/>
            <a:pathLst>
              <a:path w="678179" h="209550">
                <a:moveTo>
                  <a:pt x="0" y="0"/>
                </a:moveTo>
                <a:lnTo>
                  <a:pt x="0" y="209550"/>
                </a:lnTo>
                <a:lnTo>
                  <a:pt x="678179" y="209550"/>
                </a:lnTo>
                <a:lnTo>
                  <a:pt x="67817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53834" y="2522982"/>
            <a:ext cx="65531" cy="209550"/>
          </a:xfrm>
          <a:custGeom>
            <a:avLst/>
            <a:gdLst/>
            <a:ahLst/>
            <a:cxnLst/>
            <a:rect l="l" t="t" r="r" b="b"/>
            <a:pathLst>
              <a:path w="65531" h="209550">
                <a:moveTo>
                  <a:pt x="0" y="0"/>
                </a:moveTo>
                <a:lnTo>
                  <a:pt x="0" y="209550"/>
                </a:lnTo>
                <a:lnTo>
                  <a:pt x="65531" y="209550"/>
                </a:lnTo>
                <a:lnTo>
                  <a:pt x="655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25359" y="2522982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689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17955" y="2522982"/>
            <a:ext cx="1158240" cy="209550"/>
          </a:xfrm>
          <a:custGeom>
            <a:avLst/>
            <a:gdLst/>
            <a:ahLst/>
            <a:cxnLst/>
            <a:rect l="l" t="t" r="r" b="b"/>
            <a:pathLst>
              <a:path w="1158240" h="209550">
                <a:moveTo>
                  <a:pt x="0" y="0"/>
                </a:moveTo>
                <a:lnTo>
                  <a:pt x="0" y="209550"/>
                </a:lnTo>
                <a:lnTo>
                  <a:pt x="1158240" y="209550"/>
                </a:lnTo>
                <a:lnTo>
                  <a:pt x="115824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53172" y="2522982"/>
            <a:ext cx="64770" cy="209550"/>
          </a:xfrm>
          <a:custGeom>
            <a:avLst/>
            <a:gdLst/>
            <a:ahLst/>
            <a:cxnLst/>
            <a:rect l="l" t="t" r="r" b="b"/>
            <a:pathLst>
              <a:path w="64770" h="209550">
                <a:moveTo>
                  <a:pt x="0" y="0"/>
                </a:moveTo>
                <a:lnTo>
                  <a:pt x="0" y="209550"/>
                </a:lnTo>
                <a:lnTo>
                  <a:pt x="64770" y="209550"/>
                </a:lnTo>
                <a:lnTo>
                  <a:pt x="647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00579" y="2522982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003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17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2053602" y="2496820"/>
          <a:ext cx="3040378" cy="3462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9528"/>
                <a:gridCol w="930180"/>
                <a:gridCol w="1200670"/>
              </a:tblGrid>
              <a:tr h="229361">
                <a:tc gridSpan="2"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tabLst>
                          <a:tab pos="1010285" algn="l"/>
                        </a:tabLst>
                      </a:pPr>
                      <a:r>
                        <a:rPr sz="1400" b="1" spc="-5" dirty="0" smtClean="0">
                          <a:latin typeface="Trebuchet MS"/>
                          <a:cs typeface="Trebuchet MS"/>
                        </a:rPr>
                        <a:t>Symbo</a:t>
                      </a:r>
                      <a:r>
                        <a:rPr sz="1400" b="1" spc="0" dirty="0" smtClean="0">
                          <a:latin typeface="Trebuchet MS"/>
                          <a:cs typeface="Trebuchet MS"/>
                        </a:rPr>
                        <a:t>l	</a:t>
                      </a:r>
                      <a:r>
                        <a:rPr sz="1400" b="1" spc="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L.</a:t>
                      </a:r>
                      <a:r>
                        <a:rPr sz="1400" b="1" spc="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spc="-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wys</a:t>
                      </a:r>
                      <a:r>
                        <a:rPr sz="1400" b="1" spc="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t.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5654">
                      <a:solidFill>
                        <a:srgbClr val="FFFFFF"/>
                      </a:solidFill>
                      <a:prstDash val="solid"/>
                    </a:lnL>
                    <a:lnT w="26416">
                      <a:solidFill>
                        <a:srgbClr val="FFFFFF"/>
                      </a:solidFill>
                      <a:prstDash val="solid"/>
                    </a:lnT>
                    <a:lnB w="14986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ct val="100000"/>
                        </a:lnSpc>
                      </a:pPr>
                      <a:r>
                        <a:rPr sz="1400" b="1" spc="-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Kod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25654">
                      <a:solidFill>
                        <a:srgbClr val="FFFFFF"/>
                      </a:solidFill>
                      <a:prstDash val="solid"/>
                    </a:lnR>
                    <a:lnT w="26416">
                      <a:solidFill>
                        <a:srgbClr val="FFFFFF"/>
                      </a:solidFill>
                      <a:prstDash val="solid"/>
                    </a:lnT>
                    <a:lnB w="14986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14986">
                      <a:solidFill>
                        <a:srgbClr val="FFFFFF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14986">
                      <a:solidFill>
                        <a:srgbClr val="FFFFFF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14986">
                      <a:solidFill>
                        <a:srgbClr val="FFFFFF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3741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0000000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18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001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1"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ę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h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0000001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1"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j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k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79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79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79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1"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l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841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841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0000010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841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3741"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ł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841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1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841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5645"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1400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0038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25654">
                      <a:solidFill>
                        <a:srgbClr val="FFFFFF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25654">
                      <a:solidFill>
                        <a:srgbClr val="FFFFFF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0038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25654">
                      <a:solidFill>
                        <a:srgbClr val="FFFFFF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5569851" y="2496820"/>
          <a:ext cx="3038842" cy="34629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9194"/>
                <a:gridCol w="790131"/>
                <a:gridCol w="1199517"/>
              </a:tblGrid>
              <a:tr h="229361">
                <a:tc gridSpan="2"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tabLst>
                          <a:tab pos="1010285" algn="l"/>
                        </a:tabLst>
                      </a:pPr>
                      <a:r>
                        <a:rPr sz="1400" b="1" spc="-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Symbo</a:t>
                      </a:r>
                      <a:r>
                        <a:rPr sz="1400" b="1" spc="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l	</a:t>
                      </a:r>
                      <a:r>
                        <a:rPr sz="2100" b="1" spc="0" baseline="1984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L.</a:t>
                      </a:r>
                      <a:r>
                        <a:rPr sz="2100" b="1" spc="7" baseline="1984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100" b="1" spc="-7" baseline="1984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wys</a:t>
                      </a:r>
                      <a:r>
                        <a:rPr sz="2100" b="1" spc="0" baseline="1984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t.</a:t>
                      </a:r>
                      <a:endParaRPr sz="2100" baseline="1984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5654">
                      <a:solidFill>
                        <a:srgbClr val="FFFFFF"/>
                      </a:solidFill>
                      <a:prstDash val="solid"/>
                    </a:lnL>
                    <a:lnT w="26416">
                      <a:solidFill>
                        <a:srgbClr val="FFFFFF"/>
                      </a:solidFill>
                      <a:prstDash val="solid"/>
                    </a:lnT>
                    <a:lnB w="14986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215" algn="ctr">
                        <a:lnSpc>
                          <a:spcPct val="100000"/>
                        </a:lnSpc>
                      </a:pPr>
                      <a:r>
                        <a:rPr sz="1400" b="1" spc="-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Kod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25653">
                      <a:solidFill>
                        <a:srgbClr val="FFFFFF"/>
                      </a:solidFill>
                      <a:prstDash val="solid"/>
                    </a:lnR>
                    <a:lnT w="26416">
                      <a:solidFill>
                        <a:srgbClr val="FFFFFF"/>
                      </a:solidFill>
                      <a:prstDash val="solid"/>
                    </a:lnT>
                    <a:lnB w="14986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R="1187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14986">
                      <a:solidFill>
                        <a:srgbClr val="FFFFFF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14986">
                      <a:solidFill>
                        <a:srgbClr val="FFFFFF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14986">
                      <a:solidFill>
                        <a:srgbClr val="FFFFFF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3740">
                <a:tc>
                  <a:txBody>
                    <a:bodyPr/>
                    <a:lstStyle/>
                    <a:p>
                      <a:pPr marR="1187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10101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R="11874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R="11938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ś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00FF00"/>
                          </a:solidFill>
                          <a:latin typeface="Trebuchet MS"/>
                          <a:cs typeface="Trebuchet MS"/>
                        </a:rPr>
                        <a:t>0000011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1">
                <a:tc>
                  <a:txBody>
                    <a:bodyPr/>
                    <a:lstStyle/>
                    <a:p>
                      <a:pPr marR="11747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010010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100000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R="11747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w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010000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79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R="120014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100001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79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1">
                <a:tc>
                  <a:txBody>
                    <a:bodyPr/>
                    <a:lstStyle/>
                    <a:p>
                      <a:pPr marR="116839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010011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R="11747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ż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11001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1"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,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100010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842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3741"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100011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842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5645"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–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110000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14122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&lt;spacja&gt;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00"/>
                          </a:solidFill>
                          <a:latin typeface="Trebuchet MS"/>
                          <a:cs typeface="Trebuchet MS"/>
                        </a:rPr>
                        <a:t>111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5080">
                      <a:solidFill>
                        <a:srgbClr val="A0A0A0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&lt;nw&gt;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6896">
                      <a:solidFill>
                        <a:srgbClr val="A0A0A0"/>
                      </a:solidFill>
                      <a:prstDash val="solid"/>
                    </a:lnL>
                    <a:lnT w="5080">
                      <a:solidFill>
                        <a:srgbClr val="A0A0A0"/>
                      </a:solidFill>
                      <a:prstDash val="solid"/>
                    </a:lnT>
                    <a:lnB w="25654">
                      <a:solidFill>
                        <a:srgbClr val="FFFFFF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T w="5080">
                      <a:solidFill>
                        <a:srgbClr val="A0A0A0"/>
                      </a:solidFill>
                      <a:prstDash val="solid"/>
                    </a:lnT>
                    <a:lnB w="25654">
                      <a:solidFill>
                        <a:srgbClr val="FFFFFF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10010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6896">
                      <a:solidFill>
                        <a:srgbClr val="A0A0A0"/>
                      </a:solidFill>
                      <a:prstDash val="solid"/>
                    </a:lnR>
                    <a:lnT w="5080">
                      <a:solidFill>
                        <a:srgbClr val="A0A0A0"/>
                      </a:solidFill>
                      <a:prstDash val="solid"/>
                    </a:lnT>
                    <a:lnB w="25654">
                      <a:solidFill>
                        <a:srgbClr val="FFFFFF"/>
                      </a:solidFill>
                      <a:prstDash val="solid"/>
                    </a:lnB>
                    <a:solidFill>
                      <a:srgbClr val="A0A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38250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Huffmana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–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cechy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391" y="3582923"/>
            <a:ext cx="250196" cy="2537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2999" y="2541523"/>
            <a:ext cx="6859905" cy="2637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73355" indent="0">
              <a:lnSpc>
                <a:spcPct val="100000"/>
              </a:lnSpc>
            </a:pPr>
            <a:r>
              <a:rPr sz="2800" dirty="0" smtClean="0">
                <a:latin typeface="Tahoma"/>
                <a:cs typeface="Tahoma"/>
              </a:rPr>
              <a:t>Nieskomplikowany sposób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budowy drzewa </a:t>
            </a:r>
            <a:r>
              <a:rPr sz="2800" spc="-5" dirty="0" smtClean="0">
                <a:latin typeface="Tahoma"/>
                <a:cs typeface="Tahoma"/>
              </a:rPr>
              <a:t>Huffmana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 marR="12700" indent="0">
              <a:lnSpc>
                <a:spcPct val="100099"/>
              </a:lnSpc>
            </a:pPr>
            <a:r>
              <a:rPr sz="2800" dirty="0" smtClean="0">
                <a:latin typeface="Tahoma"/>
                <a:cs typeface="Tahoma"/>
              </a:rPr>
              <a:t>Kod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optymalny, tzn. nie istnieje sposób kodowania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przypor</a:t>
            </a:r>
            <a:r>
              <a:rPr sz="2800" spc="10" dirty="0" smtClean="0">
                <a:latin typeface="Tahoma"/>
                <a:cs typeface="Tahoma"/>
              </a:rPr>
              <a:t>z</a:t>
            </a:r>
            <a:r>
              <a:rPr sz="2800" spc="-15" dirty="0" smtClean="0">
                <a:latin typeface="Tahoma"/>
                <a:cs typeface="Tahoma"/>
              </a:rPr>
              <a:t>ądkowu</a:t>
            </a:r>
            <a:r>
              <a:rPr sz="2800" spc="5" dirty="0" smtClean="0">
                <a:latin typeface="Tahoma"/>
                <a:cs typeface="Tahoma"/>
              </a:rPr>
              <a:t>j</a:t>
            </a:r>
            <a:r>
              <a:rPr sz="2800" spc="-15" dirty="0" smtClean="0">
                <a:latin typeface="Tahoma"/>
                <a:cs typeface="Tahoma"/>
              </a:rPr>
              <a:t>ący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symbolom kody o innych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-15" dirty="0" smtClean="0">
                <a:latin typeface="Tahoma"/>
                <a:cs typeface="Tahoma"/>
              </a:rPr>
              <a:t>d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ug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ciach, dla którego 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rednia dł</a:t>
            </a:r>
            <a:r>
              <a:rPr sz="2800" spc="-5" dirty="0" smtClean="0">
                <a:latin typeface="Tahoma"/>
                <a:cs typeface="Tahoma"/>
              </a:rPr>
              <a:t>ug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ć</a:t>
            </a:r>
            <a:r>
              <a:rPr sz="2800" spc="-5" dirty="0" smtClean="0">
                <a:latin typeface="Tahoma"/>
                <a:cs typeface="Tahoma"/>
              </a:rPr>
              <a:t> kod</a:t>
            </a:r>
            <a:r>
              <a:rPr sz="2800" spc="0" dirty="0" smtClean="0">
                <a:latin typeface="Tahoma"/>
                <a:cs typeface="Tahoma"/>
              </a:rPr>
              <a:t>u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b</a:t>
            </a:r>
            <a:r>
              <a:rPr sz="2800" spc="0" dirty="0" smtClean="0">
                <a:latin typeface="Tahoma"/>
                <a:cs typeface="Tahoma"/>
              </a:rPr>
              <a:t>yłaby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mniejsza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18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Huffmana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–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</a:t>
            </a:r>
            <a:r>
              <a:rPr sz="4400" i="1" spc="-30" dirty="0" smtClean="0">
                <a:solidFill>
                  <a:srgbClr val="CC6500"/>
                </a:solidFill>
                <a:latin typeface="Times New Roman"/>
                <a:cs typeface="Times New Roman"/>
              </a:rPr>
              <a:t>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tekstu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67000"/>
            <a:ext cx="265436" cy="279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178" rIns="0" bIns="0" rtlCol="0">
            <a:noAutofit/>
          </a:bodyPr>
          <a:lstStyle/>
          <a:p>
            <a:pPr marL="32384" marR="12700">
              <a:lnSpc>
                <a:spcPct val="99900"/>
              </a:lnSpc>
            </a:pPr>
            <a:r>
              <a:rPr sz="3200" spc="-20" dirty="0" smtClean="0">
                <a:latin typeface="Tahoma"/>
                <a:cs typeface="Tahoma"/>
              </a:rPr>
              <a:t>Zastosowanie kodu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Huffmana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dla testowej</a:t>
            </a:r>
            <a:r>
              <a:rPr sz="3200" spc="-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wiadomo</a:t>
            </a:r>
            <a:r>
              <a:rPr sz="3200" spc="-15" dirty="0" smtClean="0">
                <a:latin typeface="Tahoma"/>
                <a:cs typeface="Tahoma"/>
              </a:rPr>
              <a:t>ści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powoduje</a:t>
            </a:r>
            <a:r>
              <a:rPr sz="3200" spc="-15" dirty="0" smtClean="0">
                <a:latin typeface="Tahoma"/>
                <a:cs typeface="Tahoma"/>
              </a:rPr>
              <a:t> otrzymanie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średniej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d</a:t>
            </a:r>
            <a:r>
              <a:rPr sz="3200" spc="-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ug</a:t>
            </a:r>
            <a:r>
              <a:rPr sz="3200" spc="-25" dirty="0" smtClean="0">
                <a:latin typeface="Tahoma"/>
                <a:cs typeface="Tahoma"/>
              </a:rPr>
              <a:t>o</a:t>
            </a:r>
            <a:r>
              <a:rPr sz="3200" spc="-10" dirty="0" smtClean="0">
                <a:latin typeface="Tahoma"/>
                <a:cs typeface="Tahoma"/>
              </a:rPr>
              <a:t>ś</a:t>
            </a:r>
            <a:r>
              <a:rPr sz="3200" spc="-15" dirty="0" smtClean="0">
                <a:latin typeface="Tahoma"/>
                <a:cs typeface="Tahoma"/>
              </a:rPr>
              <a:t>ci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kodu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na symbol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4,48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bit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(przy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entropii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4,45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bit na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symbol)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19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77110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Plan wy</a:t>
            </a:r>
            <a:r>
              <a:rPr sz="4400" i="1" spc="-30" dirty="0" smtClean="0">
                <a:solidFill>
                  <a:srgbClr val="CC6500"/>
                </a:solidFill>
                <a:latin typeface="Times New Roman"/>
                <a:cs typeface="Times New Roman"/>
              </a:rPr>
              <a:t>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67000"/>
            <a:ext cx="265436" cy="279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3250692"/>
            <a:ext cx="265436" cy="2796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7059" y="3835146"/>
            <a:ext cx="265436" cy="2776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7059" y="4419600"/>
            <a:ext cx="265436" cy="2796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7059" y="5003291"/>
            <a:ext cx="265436" cy="2796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384" marR="12700" indent="0">
              <a:lnSpc>
                <a:spcPct val="119800"/>
              </a:lnSpc>
            </a:pPr>
            <a:r>
              <a:rPr sz="3200" spc="-20" dirty="0" smtClean="0">
                <a:latin typeface="Tahoma"/>
                <a:cs typeface="Tahoma"/>
              </a:rPr>
              <a:t>Kodowanie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meto</a:t>
            </a:r>
            <a:r>
              <a:rPr sz="3200" spc="-25" dirty="0" smtClean="0">
                <a:latin typeface="Tahoma"/>
                <a:cs typeface="Tahoma"/>
              </a:rPr>
              <a:t>d</a:t>
            </a:r>
            <a:r>
              <a:rPr sz="3200" spc="-20" dirty="0" smtClean="0">
                <a:latin typeface="Tahoma"/>
                <a:cs typeface="Tahoma"/>
              </a:rPr>
              <a:t>ą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Shannona-Fano Kodowanie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meto</a:t>
            </a:r>
            <a:r>
              <a:rPr sz="3200" spc="-25" dirty="0" smtClean="0">
                <a:latin typeface="Tahoma"/>
                <a:cs typeface="Tahoma"/>
              </a:rPr>
              <a:t>d</a:t>
            </a:r>
            <a:r>
              <a:rPr sz="3200" spc="-20" dirty="0" smtClean="0">
                <a:latin typeface="Tahoma"/>
                <a:cs typeface="Tahoma"/>
              </a:rPr>
              <a:t>ą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Huffmana Elementarny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Golomba</a:t>
            </a:r>
            <a:endParaRPr sz="3200">
              <a:latin typeface="Tahoma"/>
              <a:cs typeface="Tahoma"/>
            </a:endParaRPr>
          </a:p>
          <a:p>
            <a:pPr marL="32384" marR="3976370">
              <a:lnSpc>
                <a:spcPct val="119700"/>
              </a:lnSpc>
              <a:spcBef>
                <a:spcPts val="5"/>
              </a:spcBef>
            </a:pPr>
            <a:r>
              <a:rPr sz="3200" spc="-20" dirty="0" smtClean="0">
                <a:latin typeface="Tahoma"/>
                <a:cs typeface="Tahoma"/>
              </a:rPr>
              <a:t>Kod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Golomba Kod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Rice’a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14199" y="1361439"/>
            <a:ext cx="4185285" cy="1003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40385" marR="12700" indent="-528320">
              <a:lnSpc>
                <a:spcPct val="75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Czy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 Huffmana</a:t>
            </a:r>
            <a:r>
              <a:rPr sz="4400" i="1" spc="-1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to j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uż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koniec?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391" y="4437126"/>
            <a:ext cx="250196" cy="2537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2964" y="2541523"/>
            <a:ext cx="7171055" cy="3064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dirty="0" smtClean="0">
                <a:latin typeface="Tahoma"/>
                <a:cs typeface="Tahoma"/>
              </a:rPr>
              <a:t>Kodowanie Huffmana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optymalne w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klasie algorytmów przypisuj</a:t>
            </a:r>
            <a:r>
              <a:rPr sz="2800" spc="-10" dirty="0" smtClean="0">
                <a:latin typeface="Tahoma"/>
                <a:cs typeface="Tahoma"/>
              </a:rPr>
              <a:t>ą</a:t>
            </a:r>
            <a:r>
              <a:rPr sz="2800" spc="0" dirty="0" smtClean="0">
                <a:latin typeface="Tahoma"/>
                <a:cs typeface="Tahoma"/>
              </a:rPr>
              <a:t>cych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symbolom kody</a:t>
            </a:r>
            <a:endParaRPr sz="2800">
              <a:latin typeface="Tahoma"/>
              <a:cs typeface="Tahoma"/>
            </a:endParaRPr>
          </a:p>
          <a:p>
            <a:pPr marL="12700" marR="744855" indent="0">
              <a:lnSpc>
                <a:spcPts val="3370"/>
              </a:lnSpc>
              <a:spcBef>
                <a:spcPts val="100"/>
              </a:spcBef>
            </a:pPr>
            <a:r>
              <a:rPr sz="2800" dirty="0" smtClean="0">
                <a:latin typeface="Tahoma"/>
                <a:cs typeface="Tahoma"/>
              </a:rPr>
              <a:t>o </a:t>
            </a:r>
            <a:r>
              <a:rPr sz="2800" spc="-5" dirty="0" smtClean="0">
                <a:latin typeface="Tahoma"/>
                <a:cs typeface="Tahoma"/>
              </a:rPr>
              <a:t>d</a:t>
            </a:r>
            <a:r>
              <a:rPr sz="2800" spc="-1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ug</a:t>
            </a:r>
            <a:r>
              <a:rPr sz="2800" spc="0" dirty="0" smtClean="0">
                <a:latin typeface="Tahoma"/>
                <a:cs typeface="Tahoma"/>
              </a:rPr>
              <a:t>ości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wyr</a:t>
            </a:r>
            <a:r>
              <a:rPr sz="2800" spc="-5" dirty="0" smtClean="0">
                <a:latin typeface="Tahoma"/>
                <a:cs typeface="Tahoma"/>
              </a:rPr>
              <a:t>a</a:t>
            </a:r>
            <a:r>
              <a:rPr sz="2800" spc="5" dirty="0" smtClean="0">
                <a:latin typeface="Tahoma"/>
                <a:cs typeface="Tahoma"/>
              </a:rPr>
              <a:t>ż</a:t>
            </a:r>
            <a:r>
              <a:rPr sz="2800" spc="-5" dirty="0" smtClean="0">
                <a:latin typeface="Tahoma"/>
                <a:cs typeface="Tahoma"/>
              </a:rPr>
              <a:t>one</a:t>
            </a:r>
            <a:r>
              <a:rPr sz="2800" spc="0" dirty="0" smtClean="0">
                <a:latin typeface="Tahoma"/>
                <a:cs typeface="Tahoma"/>
              </a:rPr>
              <a:t>j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w</a:t>
            </a:r>
            <a:r>
              <a:rPr sz="2800" spc="-5" dirty="0" smtClean="0">
                <a:latin typeface="Tahoma"/>
                <a:cs typeface="Tahoma"/>
              </a:rPr>
              <a:t> c</a:t>
            </a:r>
            <a:r>
              <a:rPr sz="2800" spc="0" dirty="0" smtClean="0">
                <a:latin typeface="Tahoma"/>
                <a:cs typeface="Tahoma"/>
              </a:rPr>
              <a:t>ał</a:t>
            </a:r>
            <a:r>
              <a:rPr sz="2800" spc="-5" dirty="0" smtClean="0">
                <a:latin typeface="Tahoma"/>
                <a:cs typeface="Tahoma"/>
              </a:rPr>
              <a:t>kowite</a:t>
            </a:r>
            <a:r>
              <a:rPr sz="2800" spc="0" dirty="0" smtClean="0">
                <a:latin typeface="Tahoma"/>
                <a:cs typeface="Tahoma"/>
              </a:rPr>
              <a:t>j</a:t>
            </a:r>
            <a:r>
              <a:rPr sz="2800" spc="-5" dirty="0" smtClean="0">
                <a:latin typeface="Tahoma"/>
                <a:cs typeface="Tahoma"/>
              </a:rPr>
              <a:t> liczbie </a:t>
            </a:r>
            <a:r>
              <a:rPr sz="2800" spc="0" dirty="0" smtClean="0">
                <a:latin typeface="Tahoma"/>
                <a:cs typeface="Tahoma"/>
              </a:rPr>
              <a:t>bitów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/>
          </a:p>
          <a:p>
            <a:pPr marL="12700" marR="791210" indent="0">
              <a:lnSpc>
                <a:spcPct val="100099"/>
              </a:lnSpc>
            </a:pPr>
            <a:r>
              <a:rPr sz="2800" dirty="0" smtClean="0">
                <a:latin typeface="Tahoma"/>
                <a:cs typeface="Tahoma"/>
              </a:rPr>
              <a:t>Możliwe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skonstruowanie kodu, który 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rednio </a:t>
            </a:r>
            <a:r>
              <a:rPr sz="2800" spc="-5" dirty="0" smtClean="0">
                <a:latin typeface="Tahoma"/>
                <a:cs typeface="Tahoma"/>
              </a:rPr>
              <a:t>b</a:t>
            </a:r>
            <a:r>
              <a:rPr sz="2800" spc="0" dirty="0" smtClean="0">
                <a:latin typeface="Tahoma"/>
                <a:cs typeface="Tahoma"/>
              </a:rPr>
              <a:t>ędzie przypisyw</a:t>
            </a:r>
            <a:r>
              <a:rPr sz="2800" spc="-5" dirty="0" smtClean="0">
                <a:latin typeface="Tahoma"/>
                <a:cs typeface="Tahoma"/>
              </a:rPr>
              <a:t>a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10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kody o </a:t>
            </a:r>
            <a:r>
              <a:rPr sz="2800" spc="-5" dirty="0" smtClean="0">
                <a:latin typeface="Tahoma"/>
                <a:cs typeface="Tahoma"/>
              </a:rPr>
              <a:t>d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ug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ściac</a:t>
            </a:r>
            <a:r>
              <a:rPr sz="2800" spc="0" dirty="0" smtClean="0">
                <a:latin typeface="Tahoma"/>
                <a:cs typeface="Tahoma"/>
              </a:rPr>
              <a:t>h </a:t>
            </a:r>
            <a:r>
              <a:rPr sz="2800" spc="-5" dirty="0" smtClean="0">
                <a:latin typeface="Tahoma"/>
                <a:cs typeface="Tahoma"/>
              </a:rPr>
              <a:t>b</a:t>
            </a:r>
            <a:r>
              <a:rPr sz="2800" spc="0" dirty="0" smtClean="0">
                <a:latin typeface="Tahoma"/>
                <a:cs typeface="Tahoma"/>
              </a:rPr>
              <a:t>ę</a:t>
            </a:r>
            <a:r>
              <a:rPr sz="2800" spc="-5" dirty="0" smtClean="0">
                <a:latin typeface="Tahoma"/>
                <a:cs typeface="Tahoma"/>
              </a:rPr>
              <a:t>d</a:t>
            </a:r>
            <a:r>
              <a:rPr sz="2800" spc="-10" dirty="0" smtClean="0">
                <a:latin typeface="Tahoma"/>
                <a:cs typeface="Tahoma"/>
              </a:rPr>
              <a:t>ą</a:t>
            </a:r>
            <a:r>
              <a:rPr sz="2800" spc="-5" dirty="0" smtClean="0">
                <a:latin typeface="Tahoma"/>
                <a:cs typeface="Tahoma"/>
              </a:rPr>
              <a:t>cyc</a:t>
            </a:r>
            <a:r>
              <a:rPr sz="2800" spc="0" dirty="0" smtClean="0">
                <a:latin typeface="Tahoma"/>
                <a:cs typeface="Tahoma"/>
              </a:rPr>
              <a:t>h</a:t>
            </a:r>
            <a:r>
              <a:rPr sz="2800" spc="-5" dirty="0" smtClean="0">
                <a:latin typeface="Tahoma"/>
                <a:cs typeface="Tahoma"/>
              </a:rPr>
              <a:t> u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amkam</a:t>
            </a:r>
            <a:r>
              <a:rPr sz="2800" spc="0" dirty="0" smtClean="0">
                <a:latin typeface="Tahoma"/>
                <a:cs typeface="Tahoma"/>
              </a:rPr>
              <a:t>i </a:t>
            </a:r>
            <a:r>
              <a:rPr sz="2800" spc="-5" dirty="0" smtClean="0">
                <a:latin typeface="Tahoma"/>
                <a:cs typeface="Tahoma"/>
              </a:rPr>
              <a:t>bitów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16043" y="1193800"/>
            <a:ext cx="5380990" cy="1170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algn="ctr">
              <a:lnSpc>
                <a:spcPts val="462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dwójkowy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46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o prawie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sta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e</a:t>
            </a:r>
            <a:r>
              <a:rPr sz="4400" i="1" spc="-15" dirty="0" smtClean="0">
                <a:solidFill>
                  <a:srgbClr val="CC6500"/>
                </a:solidFill>
                <a:latin typeface="Times New Roman"/>
                <a:cs typeface="Times New Roman"/>
              </a:rPr>
              <a:t>j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ugości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628900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8931" y="4527803"/>
            <a:ext cx="209556" cy="2156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3035" y="2540477"/>
            <a:ext cx="7145655" cy="2255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99800"/>
              </a:lnSpc>
              <a:tabLst>
                <a:tab pos="5207000" algn="l"/>
              </a:tabLst>
            </a:pPr>
            <a:r>
              <a:rPr sz="2400" spc="-25" dirty="0" smtClean="0">
                <a:latin typeface="Tahoma"/>
                <a:cs typeface="Tahoma"/>
              </a:rPr>
              <a:t>W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kodzie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dwójkowym 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prawie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st</a:t>
            </a:r>
            <a:r>
              <a:rPr sz="2400" spc="-10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łej wart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B</a:t>
            </a:r>
            <a:r>
              <a:rPr sz="2400" spc="0" baseline="-20833" dirty="0" smtClean="0">
                <a:latin typeface="Tahoma"/>
                <a:cs typeface="Tahoma"/>
              </a:rPr>
              <a:t>n</a:t>
            </a:r>
            <a:r>
              <a:rPr sz="2400" spc="0" baseline="24305" dirty="0" smtClean="0">
                <a:latin typeface="Tahoma"/>
                <a:cs typeface="Tahoma"/>
              </a:rPr>
              <a:t>’</a:t>
            </a:r>
            <a:r>
              <a:rPr sz="2400" spc="367" baseline="2430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dla</a:t>
            </a:r>
            <a:r>
              <a:rPr sz="2400" spc="-15" dirty="0" smtClean="0">
                <a:latin typeface="Tahoma"/>
                <a:cs typeface="Tahoma"/>
              </a:rPr>
              <a:t> n-elementoweg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alfabet</a:t>
            </a:r>
            <a:r>
              <a:rPr sz="2400" spc="-15" dirty="0" smtClean="0">
                <a:latin typeface="Tahoma"/>
                <a:cs typeface="Tahoma"/>
              </a:rPr>
              <a:t>u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As={</a:t>
            </a:r>
            <a:r>
              <a:rPr sz="2400" spc="-10" dirty="0" smtClean="0">
                <a:latin typeface="Tahoma"/>
                <a:cs typeface="Tahoma"/>
              </a:rPr>
              <a:t>a</a:t>
            </a:r>
            <a:r>
              <a:rPr sz="2400" spc="0" baseline="-20833" dirty="0" smtClean="0">
                <a:latin typeface="Tahoma"/>
                <a:cs typeface="Tahoma"/>
              </a:rPr>
              <a:t>0</a:t>
            </a:r>
            <a:r>
              <a:rPr sz="2400" spc="-15" dirty="0" smtClean="0">
                <a:latin typeface="Tahoma"/>
                <a:cs typeface="Tahoma"/>
              </a:rPr>
              <a:t>,...,a</a:t>
            </a:r>
            <a:r>
              <a:rPr sz="2400" spc="0" baseline="-20833" dirty="0" smtClean="0">
                <a:latin typeface="Tahoma"/>
                <a:cs typeface="Tahoma"/>
              </a:rPr>
              <a:t>n-1</a:t>
            </a:r>
            <a:r>
              <a:rPr sz="2400" spc="0" dirty="0" smtClean="0">
                <a:latin typeface="Tahoma"/>
                <a:cs typeface="Tahoma"/>
              </a:rPr>
              <a:t>}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pierwszym r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symbolom przypisywane </a:t>
            </a:r>
            <a:r>
              <a:rPr sz="2400" spc="-5" dirty="0" smtClean="0">
                <a:latin typeface="Tahoma"/>
                <a:cs typeface="Tahoma"/>
              </a:rPr>
              <a:t>s</a:t>
            </a:r>
            <a:r>
              <a:rPr sz="2400" spc="-15" dirty="0" smtClean="0">
                <a:latin typeface="Tahoma"/>
                <a:cs typeface="Tahoma"/>
              </a:rPr>
              <a:t>ą s</a:t>
            </a:r>
            <a:r>
              <a:rPr sz="2400" spc="5" dirty="0" smtClean="0">
                <a:latin typeface="Tahoma"/>
                <a:cs typeface="Tahoma"/>
              </a:rPr>
              <a:t>ł</a:t>
            </a:r>
            <a:r>
              <a:rPr sz="2400" spc="0" dirty="0" smtClean="0">
                <a:latin typeface="Tahoma"/>
                <a:cs typeface="Tahoma"/>
              </a:rPr>
              <a:t>owa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k=[log</a:t>
            </a:r>
            <a:r>
              <a:rPr sz="2400" spc="-22" baseline="-20833" dirty="0" smtClean="0">
                <a:latin typeface="Tahoma"/>
                <a:cs typeface="Tahoma"/>
              </a:rPr>
              <a:t>2</a:t>
            </a:r>
            <a:r>
              <a:rPr sz="2400" spc="-15" dirty="0" smtClean="0">
                <a:latin typeface="Tahoma"/>
                <a:cs typeface="Tahoma"/>
              </a:rPr>
              <a:t>n]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bitowe </a:t>
            </a:r>
            <a:r>
              <a:rPr sz="2400" spc="-5" dirty="0" smtClean="0">
                <a:latin typeface="Tahoma"/>
                <a:cs typeface="Tahoma"/>
              </a:rPr>
              <a:t>postac</a:t>
            </a:r>
            <a:r>
              <a:rPr sz="2400" spc="0" dirty="0" smtClean="0">
                <a:latin typeface="Tahoma"/>
                <a:cs typeface="Tahoma"/>
              </a:rPr>
              <a:t>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B</a:t>
            </a:r>
            <a:r>
              <a:rPr sz="2400" spc="0" baseline="-20833" dirty="0" smtClean="0">
                <a:latin typeface="Tahoma"/>
                <a:cs typeface="Tahoma"/>
              </a:rPr>
              <a:t>n</a:t>
            </a:r>
            <a:r>
              <a:rPr sz="2400" spc="-7" baseline="24305" dirty="0" smtClean="0">
                <a:latin typeface="Tahoma"/>
                <a:cs typeface="Tahoma"/>
              </a:rPr>
              <a:t>’</a:t>
            </a:r>
            <a:r>
              <a:rPr sz="2400" spc="-5" dirty="0" smtClean="0">
                <a:latin typeface="Tahoma"/>
                <a:cs typeface="Tahoma"/>
              </a:rPr>
              <a:t>(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-7" baseline="-20833" dirty="0" smtClean="0">
                <a:latin typeface="Tahoma"/>
                <a:cs typeface="Tahoma"/>
              </a:rPr>
              <a:t>i</a:t>
            </a:r>
            <a:r>
              <a:rPr sz="2400" spc="-15" dirty="0" smtClean="0">
                <a:latin typeface="Tahoma"/>
                <a:cs typeface="Tahoma"/>
              </a:rPr>
              <a:t>)=B</a:t>
            </a:r>
            <a:r>
              <a:rPr sz="2400" spc="7" baseline="-20833" dirty="0" smtClean="0">
                <a:latin typeface="Tahoma"/>
                <a:cs typeface="Tahoma"/>
              </a:rPr>
              <a:t>k</a:t>
            </a:r>
            <a:r>
              <a:rPr sz="2400" spc="-15" dirty="0" smtClean="0">
                <a:latin typeface="Tahoma"/>
                <a:cs typeface="Tahoma"/>
              </a:rPr>
              <a:t>(i</a:t>
            </a:r>
            <a:r>
              <a:rPr sz="2400" spc="-10" dirty="0" smtClean="0">
                <a:latin typeface="Tahoma"/>
                <a:cs typeface="Tahoma"/>
              </a:rPr>
              <a:t>)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pozosta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ym słowa </a:t>
            </a:r>
            <a:r>
              <a:rPr sz="2400" spc="-15" dirty="0" smtClean="0">
                <a:latin typeface="Tahoma"/>
                <a:cs typeface="Tahoma"/>
              </a:rPr>
              <a:t>o 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-15" dirty="0" smtClean="0">
                <a:latin typeface="Tahoma"/>
                <a:cs typeface="Tahoma"/>
              </a:rPr>
              <a:t> (k+1)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bitów postaci </a:t>
            </a:r>
            <a:r>
              <a:rPr sz="2400" spc="-10" dirty="0" smtClean="0">
                <a:latin typeface="Tahoma"/>
                <a:cs typeface="Tahoma"/>
              </a:rPr>
              <a:t>B</a:t>
            </a:r>
            <a:r>
              <a:rPr sz="2400" spc="0" baseline="-20833" dirty="0" smtClean="0">
                <a:latin typeface="Tahoma"/>
                <a:cs typeface="Tahoma"/>
              </a:rPr>
              <a:t>n</a:t>
            </a:r>
            <a:r>
              <a:rPr sz="2400" spc="-7" baseline="24305" dirty="0" smtClean="0">
                <a:latin typeface="Tahoma"/>
                <a:cs typeface="Tahoma"/>
              </a:rPr>
              <a:t>’</a:t>
            </a:r>
            <a:r>
              <a:rPr sz="2400" spc="-15" dirty="0" smtClean="0">
                <a:latin typeface="Tahoma"/>
                <a:cs typeface="Tahoma"/>
              </a:rPr>
              <a:t>(a</a:t>
            </a:r>
            <a:r>
              <a:rPr sz="2400" spc="0" baseline="-20833" dirty="0" smtClean="0">
                <a:latin typeface="Tahoma"/>
                <a:cs typeface="Tahoma"/>
              </a:rPr>
              <a:t>i</a:t>
            </a:r>
            <a:r>
              <a:rPr sz="2400" spc="-15" dirty="0" smtClean="0">
                <a:latin typeface="Tahoma"/>
                <a:cs typeface="Tahoma"/>
              </a:rPr>
              <a:t>)=B</a:t>
            </a:r>
            <a:r>
              <a:rPr sz="2400" spc="-7" baseline="-20833" dirty="0" smtClean="0">
                <a:latin typeface="Tahoma"/>
                <a:cs typeface="Tahoma"/>
              </a:rPr>
              <a:t>k+</a:t>
            </a:r>
            <a:r>
              <a:rPr sz="2400" spc="0" baseline="-20833" dirty="0" smtClean="0">
                <a:latin typeface="Tahoma"/>
                <a:cs typeface="Tahoma"/>
              </a:rPr>
              <a:t>1</a:t>
            </a:r>
            <a:r>
              <a:rPr sz="2400" spc="-10" dirty="0" smtClean="0">
                <a:latin typeface="Tahoma"/>
                <a:cs typeface="Tahoma"/>
              </a:rPr>
              <a:t>(r+i),	</a:t>
            </a:r>
            <a:r>
              <a:rPr sz="2400" spc="-15" dirty="0" smtClean="0">
                <a:latin typeface="Tahoma"/>
                <a:cs typeface="Tahoma"/>
              </a:rPr>
              <a:t>r=2</a:t>
            </a:r>
            <a:r>
              <a:rPr sz="2400" spc="-7" baseline="24305" dirty="0" smtClean="0">
                <a:latin typeface="Tahoma"/>
                <a:cs typeface="Tahoma"/>
              </a:rPr>
              <a:t>k+</a:t>
            </a:r>
            <a:r>
              <a:rPr sz="2400" spc="0" baseline="24305" dirty="0" smtClean="0">
                <a:latin typeface="Tahoma"/>
                <a:cs typeface="Tahoma"/>
              </a:rPr>
              <a:t>1 </a:t>
            </a:r>
            <a:r>
              <a:rPr sz="2400" spc="-382" baseline="2430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– n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12700">
              <a:lnSpc>
                <a:spcPts val="2810"/>
              </a:lnSpc>
            </a:pPr>
            <a:r>
              <a:rPr sz="2400" spc="-20" dirty="0" smtClean="0">
                <a:latin typeface="Tahoma"/>
                <a:cs typeface="Tahoma"/>
              </a:rPr>
              <a:t>Dl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ź</a:t>
            </a:r>
            <a:r>
              <a:rPr sz="2400" spc="-5" dirty="0" smtClean="0">
                <a:latin typeface="Tahoma"/>
                <a:cs typeface="Tahoma"/>
              </a:rPr>
              <a:t>ród</a:t>
            </a:r>
            <a:r>
              <a:rPr sz="2400" spc="0" dirty="0" smtClean="0">
                <a:latin typeface="Tahoma"/>
                <a:cs typeface="Tahoma"/>
              </a:rPr>
              <a:t>eł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o alfabecie zawierającym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n=2</a:t>
            </a:r>
            <a:r>
              <a:rPr sz="2400" spc="-7" baseline="24305" dirty="0" smtClean="0">
                <a:latin typeface="Tahoma"/>
                <a:cs typeface="Tahoma"/>
              </a:rPr>
              <a:t>i</a:t>
            </a:r>
            <a:r>
              <a:rPr sz="2400" spc="-10" dirty="0" smtClean="0">
                <a:latin typeface="Tahoma"/>
                <a:cs typeface="Tahoma"/>
              </a:rPr>
              <a:t>, i=1,2,...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21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3035" y="4816855"/>
            <a:ext cx="1921510" cy="721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2870"/>
              </a:lnSpc>
            </a:pPr>
            <a:r>
              <a:rPr sz="2400" spc="-20" dirty="0" smtClean="0">
                <a:latin typeface="Tahoma"/>
                <a:cs typeface="Tahoma"/>
              </a:rPr>
              <a:t>symbol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5" dirty="0" smtClean="0">
                <a:latin typeface="Tahoma"/>
                <a:cs typeface="Tahoma"/>
              </a:rPr>
              <a:t>B</a:t>
            </a:r>
            <a:r>
              <a:rPr sz="2400" spc="0" baseline="-20833" dirty="0" smtClean="0">
                <a:latin typeface="Tahoma"/>
                <a:cs typeface="Tahoma"/>
              </a:rPr>
              <a:t>n</a:t>
            </a:r>
            <a:r>
              <a:rPr sz="2400" spc="-7" baseline="24305" dirty="0" smtClean="0">
                <a:latin typeface="Tahoma"/>
                <a:cs typeface="Tahoma"/>
              </a:rPr>
              <a:t>’</a:t>
            </a:r>
            <a:r>
              <a:rPr sz="2400" spc="-20" dirty="0" smtClean="0">
                <a:latin typeface="Tahoma"/>
                <a:cs typeface="Tahoma"/>
              </a:rPr>
              <a:t>=B</a:t>
            </a:r>
            <a:r>
              <a:rPr sz="2400" spc="-7" baseline="-20833" dirty="0" smtClean="0">
                <a:latin typeface="Tahoma"/>
                <a:cs typeface="Tahoma"/>
              </a:rPr>
              <a:t>i 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9391" y="4803647"/>
            <a:ext cx="4737100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 smtClean="0">
                <a:latin typeface="Tahoma"/>
                <a:cs typeface="Tahoma"/>
              </a:rPr>
              <a:t>a r=0, kod staje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</a:t>
            </a:r>
            <a:r>
              <a:rPr sz="2400" spc="-20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ę </a:t>
            </a:r>
            <a:r>
              <a:rPr sz="2400" spc="-15" dirty="0" smtClean="0">
                <a:latin typeface="Tahoma"/>
                <a:cs typeface="Tahoma"/>
              </a:rPr>
              <a:t>kodem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st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łej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02945">
              <a:lnSpc>
                <a:spcPct val="100000"/>
              </a:lnSpc>
            </a:pP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Przypomnienie: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unarny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79917" y="2364485"/>
            <a:ext cx="709422" cy="233172"/>
          </a:xfrm>
          <a:custGeom>
            <a:avLst/>
            <a:gdLst/>
            <a:ahLst/>
            <a:cxnLst/>
            <a:rect l="l" t="t" r="r" b="b"/>
            <a:pathLst>
              <a:path w="709422" h="233172">
                <a:moveTo>
                  <a:pt x="0" y="0"/>
                </a:moveTo>
                <a:lnTo>
                  <a:pt x="0" y="233172"/>
                </a:lnTo>
                <a:lnTo>
                  <a:pt x="709422" y="233172"/>
                </a:lnTo>
                <a:lnTo>
                  <a:pt x="7094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3628" y="2364485"/>
            <a:ext cx="0" cy="233172"/>
          </a:xfrm>
          <a:custGeom>
            <a:avLst/>
            <a:gdLst/>
            <a:ahLst/>
            <a:cxnLst/>
            <a:rect l="l" t="t" r="r" b="b"/>
            <a:pathLst>
              <a:path h="233172">
                <a:moveTo>
                  <a:pt x="0" y="0"/>
                </a:moveTo>
                <a:lnTo>
                  <a:pt x="0" y="233172"/>
                </a:lnTo>
              </a:path>
            </a:pathLst>
          </a:custGeom>
          <a:ln w="5384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89339" y="2364485"/>
            <a:ext cx="61722" cy="233172"/>
          </a:xfrm>
          <a:custGeom>
            <a:avLst/>
            <a:gdLst/>
            <a:ahLst/>
            <a:cxnLst/>
            <a:rect l="l" t="t" r="r" b="b"/>
            <a:pathLst>
              <a:path w="61722" h="233172">
                <a:moveTo>
                  <a:pt x="0" y="0"/>
                </a:moveTo>
                <a:lnTo>
                  <a:pt x="0" y="233172"/>
                </a:lnTo>
                <a:lnTo>
                  <a:pt x="61722" y="233172"/>
                </a:lnTo>
                <a:lnTo>
                  <a:pt x="617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1165" y="2364485"/>
            <a:ext cx="2112264" cy="233172"/>
          </a:xfrm>
          <a:custGeom>
            <a:avLst/>
            <a:gdLst/>
            <a:ahLst/>
            <a:cxnLst/>
            <a:rect l="l" t="t" r="r" b="b"/>
            <a:pathLst>
              <a:path w="2112264" h="233172">
                <a:moveTo>
                  <a:pt x="0" y="0"/>
                </a:moveTo>
                <a:lnTo>
                  <a:pt x="0" y="233172"/>
                </a:lnTo>
                <a:lnTo>
                  <a:pt x="2112264" y="233172"/>
                </a:lnTo>
                <a:lnTo>
                  <a:pt x="21122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51061" y="2364485"/>
            <a:ext cx="70104" cy="233172"/>
          </a:xfrm>
          <a:custGeom>
            <a:avLst/>
            <a:gdLst/>
            <a:ahLst/>
            <a:cxnLst/>
            <a:rect l="l" t="t" r="r" b="b"/>
            <a:pathLst>
              <a:path w="70104" h="233172">
                <a:moveTo>
                  <a:pt x="0" y="0"/>
                </a:moveTo>
                <a:lnTo>
                  <a:pt x="0" y="233172"/>
                </a:lnTo>
                <a:lnTo>
                  <a:pt x="70104" y="233172"/>
                </a:lnTo>
                <a:lnTo>
                  <a:pt x="701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13717" y="2289048"/>
            <a:ext cx="739139" cy="235457"/>
          </a:xfrm>
          <a:custGeom>
            <a:avLst/>
            <a:gdLst/>
            <a:ahLst/>
            <a:cxnLst/>
            <a:rect l="l" t="t" r="r" b="b"/>
            <a:pathLst>
              <a:path w="739139" h="235457">
                <a:moveTo>
                  <a:pt x="0" y="0"/>
                </a:moveTo>
                <a:lnTo>
                  <a:pt x="739139" y="0"/>
                </a:lnTo>
                <a:lnTo>
                  <a:pt x="739139" y="235457"/>
                </a:lnTo>
                <a:lnTo>
                  <a:pt x="0" y="23545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6666" y="2289048"/>
            <a:ext cx="0" cy="235457"/>
          </a:xfrm>
          <a:custGeom>
            <a:avLst/>
            <a:gdLst/>
            <a:ahLst/>
            <a:cxnLst/>
            <a:rect l="l" t="t" r="r" b="b"/>
            <a:pathLst>
              <a:path h="235457">
                <a:moveTo>
                  <a:pt x="0" y="0"/>
                </a:moveTo>
                <a:lnTo>
                  <a:pt x="0" y="235457"/>
                </a:lnTo>
              </a:path>
            </a:pathLst>
          </a:custGeom>
          <a:ln w="5537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52845" y="2289048"/>
            <a:ext cx="64008" cy="235457"/>
          </a:xfrm>
          <a:custGeom>
            <a:avLst/>
            <a:gdLst/>
            <a:ahLst/>
            <a:cxnLst/>
            <a:rect l="l" t="t" r="r" b="b"/>
            <a:pathLst>
              <a:path w="64008" h="235457">
                <a:moveTo>
                  <a:pt x="0" y="0"/>
                </a:moveTo>
                <a:lnTo>
                  <a:pt x="0" y="235457"/>
                </a:lnTo>
                <a:lnTo>
                  <a:pt x="64008" y="235457"/>
                </a:lnTo>
                <a:lnTo>
                  <a:pt x="64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90004" y="2289048"/>
            <a:ext cx="2198370" cy="235457"/>
          </a:xfrm>
          <a:custGeom>
            <a:avLst/>
            <a:gdLst/>
            <a:ahLst/>
            <a:cxnLst/>
            <a:rect l="l" t="t" r="r" b="b"/>
            <a:pathLst>
              <a:path w="2198370" h="235457">
                <a:moveTo>
                  <a:pt x="2198370" y="235457"/>
                </a:moveTo>
                <a:lnTo>
                  <a:pt x="2198370" y="0"/>
                </a:lnTo>
                <a:lnTo>
                  <a:pt x="12" y="0"/>
                </a:lnTo>
                <a:lnTo>
                  <a:pt x="0" y="235457"/>
                </a:lnTo>
                <a:lnTo>
                  <a:pt x="2198370" y="2354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16865" y="2289048"/>
            <a:ext cx="73151" cy="235457"/>
          </a:xfrm>
          <a:custGeom>
            <a:avLst/>
            <a:gdLst/>
            <a:ahLst/>
            <a:cxnLst/>
            <a:rect l="l" t="t" r="r" b="b"/>
            <a:pathLst>
              <a:path w="73151" h="235457">
                <a:moveTo>
                  <a:pt x="0" y="0"/>
                </a:moveTo>
                <a:lnTo>
                  <a:pt x="0" y="235457"/>
                </a:lnTo>
                <a:lnTo>
                  <a:pt x="73151" y="235457"/>
                </a:lnTo>
                <a:lnTo>
                  <a:pt x="7315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22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700034" y="2332990"/>
          <a:ext cx="3084956" cy="4076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"/>
                <a:gridCol w="874760"/>
                <a:gridCol w="2131329"/>
                <a:gridCol w="39243"/>
              </a:tblGrid>
              <a:tr h="255651">
                <a:tc gridSpan="2"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sz="1550" b="1" spc="-25" dirty="0" smtClean="0">
                          <a:latin typeface="Trebuchet MS"/>
                          <a:cs typeface="Trebuchet MS"/>
                        </a:rPr>
                        <a:t>Sy</a:t>
                      </a:r>
                      <a:r>
                        <a:rPr sz="1550" b="1" spc="-40" dirty="0" smtClean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550" b="1" spc="-35" dirty="0" smtClean="0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sz="1550" b="1" spc="-25" dirty="0" smtClean="0">
                          <a:latin typeface="Trebuchet MS"/>
                          <a:cs typeface="Trebuchet MS"/>
                        </a:rPr>
                        <a:t>ol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T w="28702">
                      <a:solidFill>
                        <a:srgbClr val="FFFFFF"/>
                      </a:solidFill>
                      <a:prstDash val="solid"/>
                    </a:lnT>
                    <a:lnB w="10413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020" algn="ctr">
                        <a:lnSpc>
                          <a:spcPct val="100000"/>
                        </a:lnSpc>
                      </a:pPr>
                      <a:r>
                        <a:rPr sz="1550" b="1" spc="-3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Kod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762">
                      <a:solidFill>
                        <a:srgbClr val="FFFFFF"/>
                      </a:solidFill>
                      <a:prstDash val="solid"/>
                    </a:lnR>
                    <a:lnT w="28702">
                      <a:solidFill>
                        <a:srgbClr val="FFFFFF"/>
                      </a:solidFill>
                      <a:prstDash val="solid"/>
                    </a:lnT>
                    <a:lnB w="1041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762">
                      <a:solidFill>
                        <a:srgbClr val="FFFFFF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  <a:lnT w="28702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  <a:tr h="240029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  <a:lnT w="1041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10413">
                      <a:solidFill>
                        <a:srgbClr val="FFFFFF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10413">
                      <a:solidFill>
                        <a:srgbClr val="FFFFFF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7045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445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445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8124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445">
                      <a:solidFill>
                        <a:srgbClr val="D0D0D0"/>
                      </a:solidFill>
                      <a:prstDash val="solid"/>
                    </a:lnT>
                    <a:lnB w="596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445">
                      <a:solidFill>
                        <a:srgbClr val="D0D0D0"/>
                      </a:solidFill>
                      <a:prstDash val="solid"/>
                    </a:lnT>
                    <a:lnB w="596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7362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5968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5968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7744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444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444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8124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444">
                      <a:solidFill>
                        <a:srgbClr val="D0D0D0"/>
                      </a:solidFill>
                      <a:prstDash val="solid"/>
                    </a:lnT>
                    <a:lnB w="596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444">
                      <a:solidFill>
                        <a:srgbClr val="D0D0D0"/>
                      </a:solidFill>
                      <a:prstDash val="solid"/>
                    </a:lnT>
                    <a:lnB w="596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5968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5968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6981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444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444">
                      <a:solidFill>
                        <a:srgbClr val="D0D0D0"/>
                      </a:solidFill>
                      <a:prstDash val="solid"/>
                    </a:lnT>
                    <a:lnB w="4444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8823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8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444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444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8124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37795" algn="ctr">
                        <a:lnSpc>
                          <a:spcPct val="100000"/>
                        </a:lnSpc>
                      </a:pPr>
                      <a:r>
                        <a:rPr sz="155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9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6981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8506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7743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12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7743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13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37744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14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51841"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7940">
                      <a:solidFill>
                        <a:srgbClr val="FFFFFF"/>
                      </a:solidFill>
                      <a:prstDash val="solid"/>
                    </a:lnL>
                    <a:lnR w="53848">
                      <a:solidFill>
                        <a:srgbClr val="D0D0D0"/>
                      </a:solidFill>
                      <a:prstDash val="solid"/>
                    </a:lnR>
                    <a:lnB w="28701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15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28701">
                      <a:solidFill>
                        <a:srgbClr val="FFFFFF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550" spc="-2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1111111111111110</a:t>
                      </a:r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3848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28701">
                      <a:solidFill>
                        <a:srgbClr val="FFFFFF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3848">
                      <a:solidFill>
                        <a:srgbClr val="D0D0D0"/>
                      </a:solidFill>
                      <a:prstDash val="solid"/>
                    </a:lnL>
                    <a:lnR w="27178">
                      <a:solidFill>
                        <a:srgbClr val="FFFFFF"/>
                      </a:solidFill>
                      <a:prstDash val="solid"/>
                    </a:lnR>
                    <a:lnB w="28701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431548" y="2256790"/>
          <a:ext cx="3210291" cy="41704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7"/>
                <a:gridCol w="909869"/>
                <a:gridCol w="2218889"/>
                <a:gridCol w="40766"/>
              </a:tblGrid>
              <a:tr h="258318"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latin typeface="Trebuchet MS"/>
                          <a:cs typeface="Trebuchet MS"/>
                        </a:rPr>
                        <a:t>Sy</a:t>
                      </a:r>
                      <a:r>
                        <a:rPr sz="1600" b="1" spc="-10" dirty="0" smtClean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600" b="1" spc="-5" dirty="0" smtClean="0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sz="1600" b="1" spc="-10" dirty="0" smtClean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600" b="1" spc="0" dirty="0" smtClean="0">
                          <a:latin typeface="Trebuchet MS"/>
                          <a:cs typeface="Trebuchet MS"/>
                        </a:rPr>
                        <a:t>l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T w="29464">
                      <a:solidFill>
                        <a:srgbClr val="FFFFFF"/>
                      </a:solidFill>
                      <a:prstDash val="solid"/>
                    </a:lnT>
                    <a:lnB w="10413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ct val="100000"/>
                        </a:lnSpc>
                      </a:pPr>
                      <a:r>
                        <a:rPr sz="1600" b="1" spc="-5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Kod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761">
                      <a:solidFill>
                        <a:srgbClr val="FFFFFF"/>
                      </a:solidFill>
                      <a:prstDash val="solid"/>
                    </a:lnR>
                    <a:lnT w="29464">
                      <a:solidFill>
                        <a:srgbClr val="FFFFFF"/>
                      </a:solidFill>
                      <a:prstDash val="solid"/>
                    </a:lnT>
                    <a:lnB w="10413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761">
                      <a:solidFill>
                        <a:srgbClr val="FFFFFF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  <a:lnT w="29464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  <a:tr h="243077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  <a:lnT w="1041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10413">
                      <a:solidFill>
                        <a:srgbClr val="FFFFFF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10413">
                      <a:solidFill>
                        <a:srgbClr val="FFFFFF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030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1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1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2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1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2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030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1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8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2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9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029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2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2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12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1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13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4318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40792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14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8">
                      <a:solidFill>
                        <a:srgbClr val="D0D0D0"/>
                      </a:solidFill>
                      <a:prstDash val="solid"/>
                    </a:lnT>
                    <a:lnB w="4317">
                      <a:solidFill>
                        <a:srgbClr val="D0D0D0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254508"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28702">
                      <a:solidFill>
                        <a:srgbClr val="FFFFFF"/>
                      </a:solidFill>
                      <a:prstDash val="solid"/>
                    </a:lnL>
                    <a:lnR w="55372">
                      <a:solidFill>
                        <a:srgbClr val="D0D0D0"/>
                      </a:solidFill>
                      <a:prstDash val="solid"/>
                    </a:lnR>
                    <a:lnB w="28702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15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2">
                      <a:solidFill>
                        <a:srgbClr val="D0D0D0"/>
                      </a:solidFill>
                      <a:prstDash val="solid"/>
                    </a:lnL>
                    <a:lnT w="4317">
                      <a:solidFill>
                        <a:srgbClr val="D0D0D0"/>
                      </a:solidFill>
                      <a:prstDash val="solid"/>
                    </a:lnT>
                    <a:lnB w="28702">
                      <a:solidFill>
                        <a:srgbClr val="FFFFFF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010000"/>
                          </a:solidFill>
                          <a:latin typeface="Trebuchet MS"/>
                          <a:cs typeface="Trebuchet MS"/>
                        </a:rPr>
                        <a:t>0000000000000001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R w="55371">
                      <a:solidFill>
                        <a:srgbClr val="D0D0D0"/>
                      </a:solidFill>
                      <a:prstDash val="solid"/>
                    </a:lnR>
                    <a:lnT w="4317">
                      <a:solidFill>
                        <a:srgbClr val="D0D0D0"/>
                      </a:solidFill>
                      <a:prstDash val="solid"/>
                    </a:lnT>
                    <a:lnB w="28702">
                      <a:solidFill>
                        <a:srgbClr val="FFFFFF"/>
                      </a:solidFill>
                      <a:prstDash val="solid"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55371">
                      <a:solidFill>
                        <a:srgbClr val="D0D0D0"/>
                      </a:solidFill>
                      <a:prstDash val="solid"/>
                    </a:lnL>
                    <a:lnR w="28701">
                      <a:solidFill>
                        <a:srgbClr val="FFFFFF"/>
                      </a:solidFill>
                      <a:prstDash val="solid"/>
                    </a:lnR>
                    <a:lnB w="28702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95655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Elementarny 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Golomba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598420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8931" y="5629655"/>
            <a:ext cx="209556" cy="2156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3035" y="2546207"/>
            <a:ext cx="7160259" cy="3679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89900"/>
              </a:lnSpc>
            </a:pPr>
            <a:r>
              <a:rPr sz="2400" dirty="0" smtClean="0">
                <a:latin typeface="Tahoma"/>
                <a:cs typeface="Tahoma"/>
              </a:rPr>
              <a:t>Niech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dla parametru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(r</a:t>
            </a:r>
            <a:r>
              <a:rPr sz="2400" spc="-10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ąd kodu),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EGm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znacza </a:t>
            </a:r>
            <a:r>
              <a:rPr sz="2400" spc="-20" dirty="0" smtClean="0">
                <a:latin typeface="Tahoma"/>
                <a:cs typeface="Tahoma"/>
              </a:rPr>
              <a:t>ko</a:t>
            </a:r>
            <a:r>
              <a:rPr sz="2400" spc="-15" dirty="0" smtClean="0">
                <a:latin typeface="Tahoma"/>
                <a:cs typeface="Tahoma"/>
              </a:rPr>
              <a:t>d 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zmienno-zmienne</a:t>
            </a:r>
            <a:r>
              <a:rPr sz="2400" spc="-10" dirty="0" smtClean="0">
                <a:latin typeface="Tahoma"/>
                <a:cs typeface="Tahoma"/>
              </a:rPr>
              <a:t>j </a:t>
            </a:r>
            <a:r>
              <a:rPr sz="2400" spc="-5" dirty="0" smtClean="0">
                <a:latin typeface="Tahoma"/>
                <a:cs typeface="Tahoma"/>
              </a:rPr>
              <a:t>wart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 </a:t>
            </a:r>
            <a:r>
              <a:rPr sz="2400" spc="-15" dirty="0" smtClean="0">
                <a:latin typeface="Tahoma"/>
                <a:cs typeface="Tahoma"/>
              </a:rPr>
              <a:t>zdefiniowany przez alfabet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As={1,01,...,</a:t>
            </a:r>
            <a:r>
              <a:rPr sz="2400" spc="-20" dirty="0" smtClean="0">
                <a:latin typeface="Tahoma"/>
                <a:cs typeface="Tahoma"/>
              </a:rPr>
              <a:t>0</a:t>
            </a:r>
            <a:r>
              <a:rPr sz="2400" spc="-7" baseline="24305" dirty="0" smtClean="0">
                <a:latin typeface="Tahoma"/>
                <a:cs typeface="Tahoma"/>
              </a:rPr>
              <a:t>i</a:t>
            </a:r>
            <a:r>
              <a:rPr sz="2400" spc="-15" dirty="0" smtClean="0">
                <a:latin typeface="Tahoma"/>
                <a:cs typeface="Tahoma"/>
              </a:rPr>
              <a:t>1,...,0</a:t>
            </a:r>
            <a:r>
              <a:rPr sz="2400" spc="0" baseline="24305" dirty="0" smtClean="0">
                <a:latin typeface="Tahoma"/>
                <a:cs typeface="Tahoma"/>
              </a:rPr>
              <a:t>m-</a:t>
            </a:r>
            <a:r>
              <a:rPr sz="2400" spc="7" baseline="24305" dirty="0" smtClean="0">
                <a:latin typeface="Tahoma"/>
                <a:cs typeface="Tahoma"/>
              </a:rPr>
              <a:t>1</a:t>
            </a:r>
            <a:r>
              <a:rPr sz="2400" spc="-20" dirty="0" smtClean="0">
                <a:latin typeface="Tahoma"/>
                <a:cs typeface="Tahoma"/>
              </a:rPr>
              <a:t>1,</a:t>
            </a:r>
            <a:r>
              <a:rPr sz="2400" spc="-15" dirty="0" smtClean="0">
                <a:latin typeface="Tahoma"/>
                <a:cs typeface="Tahoma"/>
              </a:rPr>
              <a:t>0</a:t>
            </a:r>
            <a:r>
              <a:rPr sz="2400" spc="-7" baseline="24305" dirty="0" smtClean="0">
                <a:latin typeface="Tahoma"/>
                <a:cs typeface="Tahoma"/>
              </a:rPr>
              <a:t>m</a:t>
            </a:r>
            <a:r>
              <a:rPr sz="2400" spc="0" dirty="0" smtClean="0">
                <a:latin typeface="Tahoma"/>
                <a:cs typeface="Tahoma"/>
              </a:rPr>
              <a:t>} </a:t>
            </a:r>
            <a:r>
              <a:rPr sz="2400" spc="-10" dirty="0" smtClean="0">
                <a:latin typeface="Tahoma"/>
                <a:cs typeface="Tahoma"/>
              </a:rPr>
              <a:t>(ci</a:t>
            </a:r>
            <a:r>
              <a:rPr sz="2400" spc="-15" dirty="0" smtClean="0">
                <a:latin typeface="Tahoma"/>
                <a:cs typeface="Tahoma"/>
              </a:rPr>
              <a:t>ąg prawie jak</a:t>
            </a:r>
            <a:r>
              <a:rPr sz="2400" spc="-10" dirty="0" smtClean="0">
                <a:latin typeface="Tahoma"/>
                <a:cs typeface="Tahoma"/>
              </a:rPr>
              <a:t> przy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kodowaniu unarnym), gdzie </a:t>
            </a:r>
            <a:r>
              <a:rPr sz="2400" spc="-30" dirty="0" smtClean="0">
                <a:latin typeface="Tahoma"/>
                <a:cs typeface="Tahoma"/>
              </a:rPr>
              <a:t>0</a:t>
            </a:r>
            <a:r>
              <a:rPr sz="2400" spc="-7" baseline="24305" dirty="0" smtClean="0">
                <a:latin typeface="Tahoma"/>
                <a:cs typeface="Tahoma"/>
              </a:rPr>
              <a:t>i</a:t>
            </a:r>
            <a:r>
              <a:rPr sz="2400" spc="367" baseline="2430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oznacza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ci</a:t>
            </a:r>
            <a:r>
              <a:rPr sz="2400" spc="-10" dirty="0" smtClean="0">
                <a:latin typeface="Tahoma"/>
                <a:cs typeface="Tahoma"/>
              </a:rPr>
              <a:t>ą</a:t>
            </a:r>
            <a:r>
              <a:rPr sz="2400" spc="-15" dirty="0" smtClean="0">
                <a:latin typeface="Tahoma"/>
                <a:cs typeface="Tahoma"/>
              </a:rPr>
              <a:t>g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0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20" dirty="0" smtClean="0">
                <a:latin typeface="Tahoma"/>
                <a:cs typeface="Tahoma"/>
              </a:rPr>
              <a:t>c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i</a:t>
            </a:r>
            <a:r>
              <a:rPr sz="2400" spc="-10" dirty="0" smtClean="0">
                <a:latin typeface="Tahoma"/>
                <a:cs typeface="Tahoma"/>
              </a:rPr>
              <a:t>. </a:t>
            </a:r>
            <a:r>
              <a:rPr sz="2400" spc="-20" dirty="0" smtClean="0">
                <a:latin typeface="Tahoma"/>
                <a:cs typeface="Tahoma"/>
              </a:rPr>
              <a:t>Ko</a:t>
            </a:r>
            <a:r>
              <a:rPr sz="2400" spc="-15" dirty="0" smtClean="0">
                <a:latin typeface="Tahoma"/>
                <a:cs typeface="Tahoma"/>
              </a:rPr>
              <a:t>d </a:t>
            </a:r>
            <a:r>
              <a:rPr sz="2400" spc="-5" dirty="0" smtClean="0">
                <a:latin typeface="Tahoma"/>
                <a:cs typeface="Tahoma"/>
              </a:rPr>
              <a:t>EG</a:t>
            </a:r>
            <a:r>
              <a:rPr sz="2400" spc="0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p</a:t>
            </a:r>
            <a:r>
              <a:rPr sz="2400" spc="-15" dirty="0" smtClean="0">
                <a:latin typeface="Tahoma"/>
                <a:cs typeface="Tahoma"/>
              </a:rPr>
              <a:t>rzypisuje </a:t>
            </a:r>
            <a:r>
              <a:rPr sz="2400" spc="-5" dirty="0" smtClean="0">
                <a:latin typeface="Tahoma"/>
                <a:cs typeface="Tahoma"/>
              </a:rPr>
              <a:t>rozszerzonemu </a:t>
            </a:r>
            <a:r>
              <a:rPr sz="2400" spc="-15" dirty="0" smtClean="0">
                <a:latin typeface="Tahoma"/>
                <a:cs typeface="Tahoma"/>
              </a:rPr>
              <a:t>symbolowi </a:t>
            </a:r>
            <a:r>
              <a:rPr sz="2400" spc="-25" dirty="0" smtClean="0">
                <a:latin typeface="Tahoma"/>
                <a:cs typeface="Tahoma"/>
              </a:rPr>
              <a:t>a</a:t>
            </a:r>
            <a:r>
              <a:rPr sz="2400" spc="0" baseline="-20833" dirty="0" smtClean="0">
                <a:latin typeface="Tahoma"/>
                <a:cs typeface="Tahoma"/>
              </a:rPr>
              <a:t>m</a:t>
            </a:r>
            <a:r>
              <a:rPr sz="2400" spc="-20" dirty="0" smtClean="0">
                <a:latin typeface="Tahoma"/>
                <a:cs typeface="Tahoma"/>
              </a:rPr>
              <a:t>=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0</a:t>
            </a:r>
            <a:r>
              <a:rPr sz="2400" spc="-22" baseline="24305" dirty="0" smtClean="0">
                <a:latin typeface="Tahoma"/>
                <a:cs typeface="Tahoma"/>
              </a:rPr>
              <a:t>m </a:t>
            </a:r>
            <a:r>
              <a:rPr sz="2400" spc="-375" baseline="2430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wart</a:t>
            </a:r>
            <a:r>
              <a:rPr sz="2400" spc="-5" dirty="0" smtClean="0">
                <a:latin typeface="Tahoma"/>
                <a:cs typeface="Tahoma"/>
              </a:rPr>
              <a:t>oś</a:t>
            </a:r>
            <a:r>
              <a:rPr sz="2400" spc="0" dirty="0" smtClean="0">
                <a:latin typeface="Tahoma"/>
                <a:cs typeface="Tahoma"/>
              </a:rPr>
              <a:t>ć </a:t>
            </a:r>
            <a:r>
              <a:rPr sz="2400" spc="114" dirty="0" smtClean="0">
                <a:latin typeface="Meiryo"/>
                <a:cs typeface="Meiryo"/>
              </a:rPr>
              <a:t>ζ</a:t>
            </a:r>
            <a:r>
              <a:rPr sz="2400" spc="172" baseline="-20833" dirty="0" smtClean="0">
                <a:latin typeface="Tahoma"/>
                <a:cs typeface="Tahoma"/>
              </a:rPr>
              <a:t>m</a:t>
            </a:r>
            <a:r>
              <a:rPr sz="2400" spc="-20" dirty="0" smtClean="0">
                <a:latin typeface="Tahoma"/>
                <a:cs typeface="Tahoma"/>
              </a:rPr>
              <a:t>= </a:t>
            </a:r>
            <a:r>
              <a:rPr sz="2400" spc="-15" dirty="0" smtClean="0">
                <a:latin typeface="Tahoma"/>
                <a:cs typeface="Tahoma"/>
              </a:rPr>
              <a:t>0, podczas gdy symbole </a:t>
            </a:r>
            <a:r>
              <a:rPr sz="2400" spc="-20" dirty="0" smtClean="0">
                <a:latin typeface="Tahoma"/>
                <a:cs typeface="Tahoma"/>
              </a:rPr>
              <a:t>a</a:t>
            </a:r>
            <a:r>
              <a:rPr sz="2400" spc="-7" baseline="-20833" dirty="0" smtClean="0">
                <a:latin typeface="Tahoma"/>
                <a:cs typeface="Tahoma"/>
              </a:rPr>
              <a:t>i</a:t>
            </a:r>
            <a:r>
              <a:rPr sz="2400" spc="-20" dirty="0" smtClean="0">
                <a:latin typeface="Tahoma"/>
                <a:cs typeface="Tahoma"/>
              </a:rPr>
              <a:t>=0</a:t>
            </a:r>
            <a:r>
              <a:rPr sz="2400" spc="0" baseline="24305" dirty="0" smtClean="0">
                <a:latin typeface="Tahoma"/>
                <a:cs typeface="Tahoma"/>
              </a:rPr>
              <a:t>i</a:t>
            </a:r>
            <a:r>
              <a:rPr sz="2400" spc="-15" dirty="0" smtClean="0">
                <a:latin typeface="Tahoma"/>
                <a:cs typeface="Tahoma"/>
              </a:rPr>
              <a:t>1 są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kodowane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pomo</a:t>
            </a:r>
            <a:r>
              <a:rPr sz="2400" spc="-20" dirty="0" smtClean="0">
                <a:latin typeface="Tahoma"/>
                <a:cs typeface="Tahoma"/>
              </a:rPr>
              <a:t>c</a:t>
            </a:r>
            <a:r>
              <a:rPr sz="2400" spc="-15" dirty="0" smtClean="0">
                <a:latin typeface="Tahoma"/>
                <a:cs typeface="Tahoma"/>
              </a:rPr>
              <a:t>ą przedrostka</a:t>
            </a:r>
            <a:endParaRPr sz="2400">
              <a:latin typeface="Tahoma"/>
              <a:cs typeface="Tahoma"/>
            </a:endParaRPr>
          </a:p>
          <a:p>
            <a:pPr marL="12700" marR="162560">
              <a:lnSpc>
                <a:spcPts val="2590"/>
              </a:lnSpc>
              <a:spcBef>
                <a:spcPts val="35"/>
              </a:spcBef>
              <a:tabLst>
                <a:tab pos="369570" algn="l"/>
              </a:tabLst>
            </a:pPr>
            <a:r>
              <a:rPr sz="2400" spc="-15" dirty="0" smtClean="0">
                <a:latin typeface="Tahoma"/>
                <a:cs typeface="Tahoma"/>
              </a:rPr>
              <a:t>1	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do</a:t>
            </a:r>
            <a:r>
              <a:rPr sz="2400" spc="-10" dirty="0" smtClean="0">
                <a:latin typeface="Tahoma"/>
                <a:cs typeface="Tahoma"/>
              </a:rPr>
              <a:t>łączon</a:t>
            </a:r>
            <a:r>
              <a:rPr sz="2400" spc="-15" dirty="0" smtClean="0">
                <a:latin typeface="Tahoma"/>
                <a:cs typeface="Tahoma"/>
              </a:rPr>
              <a:t>ą reprezentac</a:t>
            </a:r>
            <a:r>
              <a:rPr sz="2400" spc="-5" dirty="0" smtClean="0">
                <a:latin typeface="Tahoma"/>
                <a:cs typeface="Tahoma"/>
              </a:rPr>
              <a:t>j</a:t>
            </a:r>
            <a:r>
              <a:rPr sz="2400" spc="-15" dirty="0" smtClean="0">
                <a:latin typeface="Tahoma"/>
                <a:cs typeface="Tahoma"/>
              </a:rPr>
              <a:t>ą </a:t>
            </a:r>
            <a:r>
              <a:rPr sz="2400" spc="-10" dirty="0" smtClean="0">
                <a:latin typeface="Tahoma"/>
                <a:cs typeface="Tahoma"/>
              </a:rPr>
              <a:t>i w </a:t>
            </a:r>
            <a:r>
              <a:rPr sz="2400" spc="-15" dirty="0" smtClean="0">
                <a:latin typeface="Tahoma"/>
                <a:cs typeface="Tahoma"/>
              </a:rPr>
              <a:t>kodzie dwójkowym</a:t>
            </a:r>
            <a:r>
              <a:rPr sz="2400" spc="-10" dirty="0" smtClean="0">
                <a:latin typeface="Tahoma"/>
                <a:cs typeface="Tahoma"/>
              </a:rPr>
              <a:t> prawie stałej wart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 B</a:t>
            </a:r>
            <a:r>
              <a:rPr sz="2400" spc="0" baseline="-20833" dirty="0" smtClean="0">
                <a:latin typeface="Tahoma"/>
                <a:cs typeface="Tahoma"/>
              </a:rPr>
              <a:t>n</a:t>
            </a:r>
            <a:r>
              <a:rPr sz="2400" spc="-7" baseline="24305" dirty="0" smtClean="0">
                <a:latin typeface="Tahoma"/>
                <a:cs typeface="Tahoma"/>
              </a:rPr>
              <a:t>’</a:t>
            </a:r>
            <a:r>
              <a:rPr sz="2400" spc="-10" dirty="0" smtClean="0"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27"/>
              </a:spcBef>
            </a:pPr>
            <a:endParaRPr sz="550"/>
          </a:p>
          <a:p>
            <a:pPr marL="12700" marR="743585" indent="0">
              <a:lnSpc>
                <a:spcPts val="2590"/>
              </a:lnSpc>
            </a:pPr>
            <a:r>
              <a:rPr sz="2400" spc="-5" dirty="0" smtClean="0">
                <a:latin typeface="Tahoma"/>
                <a:cs typeface="Tahoma"/>
              </a:rPr>
              <a:t>Wart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zwróc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ć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uwa</a:t>
            </a:r>
            <a:r>
              <a:rPr sz="2400" spc="-10" dirty="0" smtClean="0">
                <a:latin typeface="Tahoma"/>
                <a:cs typeface="Tahoma"/>
              </a:rPr>
              <a:t>g</a:t>
            </a:r>
            <a:r>
              <a:rPr sz="2400" spc="0" dirty="0" smtClean="0">
                <a:latin typeface="Tahoma"/>
                <a:cs typeface="Tahoma"/>
              </a:rPr>
              <a:t>ę</a:t>
            </a:r>
            <a:r>
              <a:rPr sz="2400" spc="-10" dirty="0" smtClean="0">
                <a:latin typeface="Tahoma"/>
                <a:cs typeface="Tahoma"/>
              </a:rPr>
              <a:t>, </a:t>
            </a:r>
            <a:r>
              <a:rPr sz="2400" spc="0" dirty="0" smtClean="0">
                <a:latin typeface="Tahoma"/>
                <a:cs typeface="Tahoma"/>
              </a:rPr>
              <a:t>że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 jest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korzystny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 </a:t>
            </a:r>
            <a:r>
              <a:rPr sz="2400" spc="-15" dirty="0" smtClean="0">
                <a:latin typeface="Tahoma"/>
                <a:cs typeface="Tahoma"/>
              </a:rPr>
              <a:t>przypadku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c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0" dirty="0" smtClean="0">
                <a:latin typeface="Tahoma"/>
                <a:cs typeface="Tahoma"/>
              </a:rPr>
              <a:t>ę</a:t>
            </a:r>
            <a:r>
              <a:rPr sz="2400" spc="-5" dirty="0" smtClean="0">
                <a:latin typeface="Tahoma"/>
                <a:cs typeface="Tahoma"/>
              </a:rPr>
              <a:t>st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pojawia</a:t>
            </a:r>
            <a:r>
              <a:rPr sz="2400" spc="-5" dirty="0" smtClean="0">
                <a:latin typeface="Tahoma"/>
                <a:cs typeface="Tahoma"/>
              </a:rPr>
              <a:t>j</a:t>
            </a:r>
            <a:r>
              <a:rPr sz="2400" spc="-15" dirty="0" smtClean="0">
                <a:latin typeface="Tahoma"/>
                <a:cs typeface="Tahoma"/>
              </a:rPr>
              <a:t>ących </a:t>
            </a:r>
            <a:r>
              <a:rPr sz="2400" spc="-10" dirty="0" smtClean="0">
                <a:latin typeface="Tahoma"/>
                <a:cs typeface="Tahoma"/>
              </a:rPr>
              <a:t>się wart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0</a:t>
            </a:r>
            <a:r>
              <a:rPr sz="2400" spc="0" baseline="24305" dirty="0" smtClean="0">
                <a:latin typeface="Tahoma"/>
                <a:cs typeface="Tahoma"/>
              </a:rPr>
              <a:t>m</a:t>
            </a:r>
            <a:endParaRPr sz="2400" baseline="24305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23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80443" y="1361439"/>
            <a:ext cx="4853305" cy="1016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72795" marR="12700" indent="-760730">
              <a:lnSpc>
                <a:spcPct val="75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S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owa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elementarnego kodu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Golomba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24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65452" y="2620708"/>
          <a:ext cx="6934186" cy="4318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690878"/>
                <a:gridCol w="1128522"/>
                <a:gridCol w="2049779"/>
                <a:gridCol w="1226807"/>
              </a:tblGrid>
              <a:tr h="515874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Alfabet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283210" indent="0">
                        <a:lnSpc>
                          <a:spcPts val="167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Bit ci</a:t>
                      </a:r>
                      <a:r>
                        <a:rPr sz="1400" spc="-5" dirty="0" smtClean="0">
                          <a:latin typeface="Tahoma"/>
                          <a:cs typeface="Tahoma"/>
                        </a:rPr>
                        <a:t>ą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gi</a:t>
                      </a:r>
                      <a:r>
                        <a:rPr sz="14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alfabetu dla m=8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424180">
                        <a:lnSpc>
                          <a:spcPts val="167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Sł</a:t>
                      </a:r>
                      <a:r>
                        <a:rPr sz="1400" spc="-5" dirty="0" smtClean="0">
                          <a:latin typeface="Tahoma"/>
                          <a:cs typeface="Tahoma"/>
                        </a:rPr>
                        <a:t>owa 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kodowe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354330">
                        <a:lnSpc>
                          <a:spcPts val="167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Bit ci</a:t>
                      </a:r>
                      <a:r>
                        <a:rPr sz="1400" spc="-5" dirty="0" smtClean="0">
                          <a:latin typeface="Tahoma"/>
                          <a:cs typeface="Tahoma"/>
                        </a:rPr>
                        <a:t>ą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gi</a:t>
                      </a:r>
                      <a:r>
                        <a:rPr sz="14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alfabetu</a:t>
                      </a:r>
                      <a:r>
                        <a:rPr sz="14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dla m=9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514984">
                        <a:lnSpc>
                          <a:spcPts val="167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Sł</a:t>
                      </a:r>
                      <a:r>
                        <a:rPr sz="1400" spc="-5" dirty="0" smtClean="0">
                          <a:latin typeface="Tahoma"/>
                          <a:cs typeface="Tahoma"/>
                        </a:rPr>
                        <a:t>owa </a:t>
                      </a:r>
                      <a:r>
                        <a:rPr sz="1400" spc="0" dirty="0" smtClean="0">
                          <a:latin typeface="Tahoma"/>
                          <a:cs typeface="Tahoma"/>
                        </a:rPr>
                        <a:t>kodowe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0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1000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1000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1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2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899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3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1011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4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807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1100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1100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5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15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6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381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6041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7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381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89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11110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6448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8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602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00000001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389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11111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7210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650" spc="0" baseline="-20202" dirty="0" smtClean="0">
                          <a:latin typeface="Tahoma"/>
                          <a:cs typeface="Tahoma"/>
                        </a:rPr>
                        <a:t>9</a:t>
                      </a:r>
                      <a:endParaRPr sz="1650" baseline="-20202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--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--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602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ahoma"/>
                          <a:cs typeface="Tahoma"/>
                        </a:rPr>
                        <a:t>00000000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ahoma"/>
                          <a:cs typeface="Tahoma"/>
                        </a:rPr>
                        <a:t>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18643" y="1496314"/>
            <a:ext cx="3177540" cy="668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  <a:tabLst>
                <a:tab pos="1083310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	Golomba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628900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8931" y="3432809"/>
            <a:ext cx="209556" cy="2156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972" rIns="0" bIns="0" rtlCol="0">
            <a:noAutofit/>
          </a:bodyPr>
          <a:lstStyle/>
          <a:p>
            <a:pPr marL="32384" marR="45085" indent="0">
              <a:lnSpc>
                <a:spcPct val="109900"/>
              </a:lnSpc>
            </a:pPr>
            <a:r>
              <a:rPr sz="2400" spc="-20" dirty="0" smtClean="0">
                <a:latin typeface="Tahoma"/>
                <a:cs typeface="Tahoma"/>
              </a:rPr>
              <a:t>Ko</a:t>
            </a:r>
            <a:r>
              <a:rPr sz="2400" spc="-15" dirty="0" smtClean="0">
                <a:latin typeface="Tahoma"/>
                <a:cs typeface="Tahoma"/>
              </a:rPr>
              <a:t>d </a:t>
            </a:r>
            <a:r>
              <a:rPr sz="2400" spc="-20" dirty="0" smtClean="0">
                <a:latin typeface="Tahoma"/>
                <a:cs typeface="Tahoma"/>
              </a:rPr>
              <a:t>Golomb</a:t>
            </a:r>
            <a:r>
              <a:rPr sz="2400" spc="-15" dirty="0" smtClean="0">
                <a:latin typeface="Tahoma"/>
                <a:cs typeface="Tahoma"/>
              </a:rPr>
              <a:t>a to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ko</a:t>
            </a:r>
            <a:r>
              <a:rPr sz="2400" spc="-15" dirty="0" smtClean="0">
                <a:latin typeface="Tahoma"/>
                <a:cs typeface="Tahoma"/>
              </a:rPr>
              <a:t>d </a:t>
            </a:r>
            <a:r>
              <a:rPr sz="2400" spc="-20" dirty="0" smtClean="0">
                <a:latin typeface="Tahoma"/>
                <a:cs typeface="Tahoma"/>
              </a:rPr>
              <a:t>symbol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niesk</a:t>
            </a:r>
            <a:r>
              <a:rPr sz="2400" spc="-25" dirty="0" smtClean="0">
                <a:latin typeface="Tahoma"/>
                <a:cs typeface="Tahoma"/>
              </a:rPr>
              <a:t>o</a:t>
            </a:r>
            <a:r>
              <a:rPr sz="2400" spc="-15" dirty="0" smtClean="0">
                <a:latin typeface="Tahoma"/>
                <a:cs typeface="Tahoma"/>
              </a:rPr>
              <a:t>ńczonym alfabecie</a:t>
            </a:r>
            <a:r>
              <a:rPr sz="2400" spc="-5" dirty="0" smtClean="0">
                <a:latin typeface="Tahoma"/>
                <a:cs typeface="Tahoma"/>
              </a:rPr>
              <a:t> źród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 r</a:t>
            </a:r>
            <a:r>
              <a:rPr sz="2400" spc="-1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ę</a:t>
            </a:r>
            <a:r>
              <a:rPr sz="2400" spc="-20" dirty="0" smtClean="0">
                <a:latin typeface="Tahoma"/>
                <a:cs typeface="Tahoma"/>
              </a:rPr>
              <a:t>dem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kodu </a:t>
            </a:r>
            <a:r>
              <a:rPr sz="2400" spc="-25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oznaczany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Gm. </a:t>
            </a:r>
            <a:r>
              <a:rPr sz="2400" spc="-15" dirty="0" smtClean="0">
                <a:latin typeface="Tahoma"/>
                <a:cs typeface="Tahoma"/>
              </a:rPr>
              <a:t>Alfabet </a:t>
            </a:r>
            <a:r>
              <a:rPr sz="2400" spc="-10" dirty="0" smtClean="0">
                <a:latin typeface="Tahoma"/>
                <a:cs typeface="Tahoma"/>
              </a:rPr>
              <a:t>, s</a:t>
            </a:r>
            <a:r>
              <a:rPr sz="2400" spc="-5" dirty="0" smtClean="0">
                <a:latin typeface="Tahoma"/>
                <a:cs typeface="Tahoma"/>
              </a:rPr>
              <a:t>k</a:t>
            </a:r>
            <a:r>
              <a:rPr sz="2400" spc="5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adają</a:t>
            </a:r>
            <a:r>
              <a:rPr sz="2400" spc="5" dirty="0" smtClean="0">
                <a:latin typeface="Tahoma"/>
                <a:cs typeface="Tahoma"/>
              </a:rPr>
              <a:t>c</a:t>
            </a:r>
            <a:r>
              <a:rPr sz="2400" spc="0" dirty="0" smtClean="0">
                <a:latin typeface="Tahoma"/>
                <a:cs typeface="Tahoma"/>
              </a:rPr>
              <a:t>y</a:t>
            </a:r>
            <a:r>
              <a:rPr sz="2400" spc="10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s</a:t>
            </a:r>
            <a:r>
              <a:rPr sz="2400" spc="-20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ę w wersji podstawowej z</a:t>
            </a:r>
            <a:endParaRPr sz="2400">
              <a:latin typeface="Tahoma"/>
              <a:cs typeface="Tahoma"/>
            </a:endParaRPr>
          </a:p>
          <a:p>
            <a:pPr marL="32384" marR="12700">
              <a:lnSpc>
                <a:spcPts val="2870"/>
              </a:lnSpc>
              <a:spcBef>
                <a:spcPts val="95"/>
              </a:spcBef>
            </a:pPr>
            <a:r>
              <a:rPr sz="2400" spc="-15" dirty="0" smtClean="0">
                <a:latin typeface="Tahoma"/>
                <a:cs typeface="Tahoma"/>
              </a:rPr>
              <a:t>kolejnych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liczb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c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5" dirty="0" smtClean="0">
                <a:latin typeface="Tahoma"/>
                <a:cs typeface="Tahoma"/>
              </a:rPr>
              <a:t>ł</a:t>
            </a:r>
            <a:r>
              <a:rPr sz="2400" spc="0" dirty="0" smtClean="0">
                <a:latin typeface="Tahoma"/>
                <a:cs typeface="Tahoma"/>
              </a:rPr>
              <a:t>kowitych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nieujemnych, dzielony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jes</a:t>
            </a:r>
            <a:r>
              <a:rPr sz="2400" spc="0" dirty="0" smtClean="0">
                <a:latin typeface="Tahoma"/>
                <a:cs typeface="Tahoma"/>
              </a:rPr>
              <a:t>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n</a:t>
            </a:r>
            <a:r>
              <a:rPr sz="2400" spc="-15" dirty="0" smtClean="0">
                <a:latin typeface="Tahoma"/>
                <a:cs typeface="Tahoma"/>
              </a:rPr>
              <a:t>a </a:t>
            </a:r>
            <a:r>
              <a:rPr sz="2400" spc="-5" dirty="0" smtClean="0">
                <a:latin typeface="Tahoma"/>
                <a:cs typeface="Tahoma"/>
              </a:rPr>
              <a:t>roz</a:t>
            </a:r>
            <a:r>
              <a:rPr sz="2400" spc="-15" dirty="0" smtClean="0">
                <a:latin typeface="Tahoma"/>
                <a:cs typeface="Tahoma"/>
              </a:rPr>
              <a:t>łą</a:t>
            </a:r>
            <a:r>
              <a:rPr sz="2400" spc="-5" dirty="0" smtClean="0">
                <a:latin typeface="Tahoma"/>
                <a:cs typeface="Tahoma"/>
              </a:rPr>
              <a:t>czn</a:t>
            </a:r>
            <a:r>
              <a:rPr sz="2400" spc="0" dirty="0" smtClean="0">
                <a:latin typeface="Tahoma"/>
                <a:cs typeface="Tahoma"/>
              </a:rPr>
              <a:t>e</a:t>
            </a:r>
            <a:r>
              <a:rPr sz="2400" spc="-5" dirty="0" smtClean="0">
                <a:latin typeface="Tahoma"/>
                <a:cs typeface="Tahoma"/>
              </a:rPr>
              <a:t> przedzi</a:t>
            </a:r>
            <a:r>
              <a:rPr sz="2400" spc="0" dirty="0" smtClean="0">
                <a:latin typeface="Tahoma"/>
                <a:cs typeface="Tahoma"/>
              </a:rPr>
              <a:t>ały </a:t>
            </a:r>
            <a:r>
              <a:rPr sz="2400" spc="-15" dirty="0" smtClean="0">
                <a:latin typeface="Tahoma"/>
                <a:cs typeface="Tahoma"/>
              </a:rPr>
              <a:t>o st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łej </a:t>
            </a:r>
            <a:r>
              <a:rPr sz="2400" spc="-15" dirty="0" smtClean="0">
                <a:latin typeface="Tahoma"/>
                <a:cs typeface="Tahoma"/>
              </a:rPr>
              <a:t>dł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 </a:t>
            </a:r>
            <a:r>
              <a:rPr sz="2400" spc="-5" dirty="0" smtClean="0">
                <a:latin typeface="Tahoma"/>
                <a:cs typeface="Tahoma"/>
              </a:rPr>
              <a:t>okr</a:t>
            </a:r>
            <a:r>
              <a:rPr sz="2400" spc="0" dirty="0" smtClean="0">
                <a:latin typeface="Tahoma"/>
                <a:cs typeface="Tahoma"/>
              </a:rPr>
              <a:t>eś</a:t>
            </a:r>
            <a:r>
              <a:rPr sz="2400" spc="-20" dirty="0" smtClean="0">
                <a:latin typeface="Tahoma"/>
                <a:cs typeface="Tahoma"/>
              </a:rPr>
              <a:t>lone</a:t>
            </a:r>
            <a:r>
              <a:rPr sz="2400" spc="-10" dirty="0" smtClean="0">
                <a:latin typeface="Tahoma"/>
                <a:cs typeface="Tahoma"/>
              </a:rPr>
              <a:t>j</a:t>
            </a:r>
            <a:r>
              <a:rPr sz="2400" spc="-5" dirty="0" smtClean="0">
                <a:latin typeface="Tahoma"/>
                <a:cs typeface="Tahoma"/>
              </a:rPr>
              <a:t> prze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rz</a:t>
            </a:r>
            <a:r>
              <a:rPr sz="2400" spc="-15" dirty="0" smtClean="0">
                <a:latin typeface="Tahoma"/>
                <a:cs typeface="Tahoma"/>
              </a:rPr>
              <a:t>ąd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kodu</a:t>
            </a:r>
            <a:endParaRPr sz="2400">
              <a:latin typeface="Tahoma"/>
              <a:cs typeface="Tahoma"/>
            </a:endParaRPr>
          </a:p>
          <a:p>
            <a:pPr marL="32384">
              <a:lnSpc>
                <a:spcPts val="2800"/>
              </a:lnSpc>
            </a:pPr>
            <a:r>
              <a:rPr sz="2500" spc="-75" dirty="0" smtClean="0">
                <a:latin typeface="Tahoma"/>
                <a:cs typeface="Tahoma"/>
              </a:rPr>
              <a:t>A</a:t>
            </a:r>
            <a:r>
              <a:rPr sz="2400" spc="-112" baseline="-20833" dirty="0" smtClean="0">
                <a:latin typeface="Tahoma"/>
                <a:cs typeface="Tahoma"/>
              </a:rPr>
              <a:t>S</a:t>
            </a:r>
            <a:r>
              <a:rPr sz="2400" spc="-15" dirty="0" smtClean="0">
                <a:latin typeface="Tahoma"/>
                <a:cs typeface="Tahoma"/>
              </a:rPr>
              <a:t>={(0,1,...,m-1),(m,m+1,...,2m-1),...}</a:t>
            </a:r>
            <a:r>
              <a:rPr sz="2400" spc="10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lub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25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3609" y="5165090"/>
            <a:ext cx="3119755" cy="502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99745" algn="l"/>
              </a:tabLst>
            </a:pPr>
            <a:r>
              <a:rPr sz="3100" i="1" dirty="0" smtClean="0">
                <a:latin typeface="Times New Roman"/>
                <a:cs typeface="Times New Roman"/>
              </a:rPr>
              <a:t>A	</a:t>
            </a:r>
            <a:r>
              <a:rPr sz="3100" spc="-800" dirty="0" smtClean="0">
                <a:latin typeface="Meiryo"/>
                <a:cs typeface="Meiryo"/>
              </a:rPr>
              <a:t>=</a:t>
            </a:r>
            <a:r>
              <a:rPr sz="3100" spc="-615" dirty="0" smtClean="0">
                <a:latin typeface="Meiryo"/>
                <a:cs typeface="Meiryo"/>
              </a:rPr>
              <a:t> </a:t>
            </a:r>
            <a:r>
              <a:rPr sz="3100" spc="-275" dirty="0" smtClean="0">
                <a:latin typeface="Times New Roman"/>
                <a:cs typeface="Times New Roman"/>
              </a:rPr>
              <a:t>{</a:t>
            </a:r>
            <a:r>
              <a:rPr sz="3250" spc="-325" dirty="0" smtClean="0">
                <a:latin typeface="Meiryo"/>
                <a:cs typeface="Meiryo"/>
              </a:rPr>
              <a:t>π</a:t>
            </a:r>
            <a:r>
              <a:rPr sz="3250" spc="-530" dirty="0" smtClean="0">
                <a:latin typeface="Meiryo"/>
                <a:cs typeface="Meiryo"/>
              </a:rPr>
              <a:t> </a:t>
            </a:r>
            <a:r>
              <a:rPr sz="2700" spc="225" baseline="43209" dirty="0" smtClean="0">
                <a:latin typeface="Times New Roman"/>
                <a:cs typeface="Times New Roman"/>
              </a:rPr>
              <a:t>(</a:t>
            </a:r>
            <a:r>
              <a:rPr sz="2700" i="1" spc="179" baseline="43209" dirty="0" smtClean="0">
                <a:latin typeface="Times New Roman"/>
                <a:cs typeface="Times New Roman"/>
              </a:rPr>
              <a:t>m</a:t>
            </a:r>
            <a:r>
              <a:rPr sz="2700" spc="0" baseline="43209" dirty="0" smtClean="0">
                <a:latin typeface="Times New Roman"/>
                <a:cs typeface="Times New Roman"/>
              </a:rPr>
              <a:t>)</a:t>
            </a:r>
            <a:r>
              <a:rPr sz="2700" spc="-202" baseline="43209" dirty="0" smtClean="0">
                <a:latin typeface="Times New Roman"/>
                <a:cs typeface="Times New Roman"/>
              </a:rPr>
              <a:t> </a:t>
            </a:r>
            <a:r>
              <a:rPr sz="3100" spc="200" dirty="0" smtClean="0">
                <a:latin typeface="Times New Roman"/>
                <a:cs typeface="Times New Roman"/>
              </a:rPr>
              <a:t>,</a:t>
            </a:r>
            <a:r>
              <a:rPr sz="3250" spc="-325" dirty="0" smtClean="0">
                <a:latin typeface="Meiryo"/>
                <a:cs typeface="Meiryo"/>
              </a:rPr>
              <a:t>π</a:t>
            </a:r>
            <a:r>
              <a:rPr sz="3250" spc="-530" dirty="0" smtClean="0">
                <a:latin typeface="Meiryo"/>
                <a:cs typeface="Meiryo"/>
              </a:rPr>
              <a:t> </a:t>
            </a:r>
            <a:r>
              <a:rPr sz="2700" spc="225" baseline="43209" dirty="0" smtClean="0">
                <a:latin typeface="Times New Roman"/>
                <a:cs typeface="Times New Roman"/>
              </a:rPr>
              <a:t>(</a:t>
            </a:r>
            <a:r>
              <a:rPr sz="2700" i="1" spc="187" baseline="43209" dirty="0" smtClean="0">
                <a:latin typeface="Times New Roman"/>
                <a:cs typeface="Times New Roman"/>
              </a:rPr>
              <a:t>m</a:t>
            </a:r>
            <a:r>
              <a:rPr sz="2700" spc="0" baseline="43209" dirty="0" smtClean="0">
                <a:latin typeface="Times New Roman"/>
                <a:cs typeface="Times New Roman"/>
              </a:rPr>
              <a:t>)</a:t>
            </a:r>
            <a:r>
              <a:rPr sz="2700" spc="-202" baseline="43209" dirty="0" smtClean="0">
                <a:latin typeface="Times New Roman"/>
                <a:cs typeface="Times New Roman"/>
              </a:rPr>
              <a:t> </a:t>
            </a:r>
            <a:r>
              <a:rPr sz="3100" spc="0" dirty="0" smtClean="0">
                <a:latin typeface="Times New Roman"/>
                <a:cs typeface="Times New Roman"/>
              </a:rPr>
              <a:t>,....}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3096" y="5447539"/>
            <a:ext cx="1883410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967740" algn="l"/>
                <a:tab pos="1755139" algn="l"/>
              </a:tabLst>
            </a:pPr>
            <a:r>
              <a:rPr sz="1800" i="1" dirty="0" smtClean="0">
                <a:latin typeface="Times New Roman"/>
                <a:cs typeface="Times New Roman"/>
              </a:rPr>
              <a:t>S	</a:t>
            </a:r>
            <a:r>
              <a:rPr sz="1800" dirty="0" smtClean="0">
                <a:latin typeface="Times New Roman"/>
                <a:cs typeface="Times New Roman"/>
              </a:rPr>
              <a:t>0	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84887" y="1496314"/>
            <a:ext cx="3844290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083310" algn="l"/>
                <a:tab pos="3303904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	Golomba	cd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627376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83035" y="2538221"/>
            <a:ext cx="3825875" cy="428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ahoma"/>
                <a:cs typeface="Tahoma"/>
              </a:rPr>
              <a:t>Form</a:t>
            </a:r>
            <a:r>
              <a:rPr sz="2400" spc="0" dirty="0" smtClean="0">
                <a:latin typeface="Tahoma"/>
                <a:cs typeface="Tahoma"/>
              </a:rPr>
              <a:t>uł</a:t>
            </a:r>
            <a:r>
              <a:rPr sz="2400" spc="-20" dirty="0" smtClean="0">
                <a:latin typeface="Tahoma"/>
                <a:cs typeface="Tahoma"/>
              </a:rPr>
              <a:t>u</a:t>
            </a:r>
            <a:r>
              <a:rPr sz="2400" spc="-10" dirty="0" smtClean="0">
                <a:latin typeface="Tahoma"/>
                <a:cs typeface="Tahoma"/>
              </a:rPr>
              <a:t>j</a:t>
            </a:r>
            <a:r>
              <a:rPr sz="2400" spc="-15" dirty="0" smtClean="0">
                <a:latin typeface="Tahoma"/>
                <a:cs typeface="Tahoma"/>
              </a:rPr>
              <a:t>ąc słowo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kodowe </a:t>
            </a:r>
            <a:r>
              <a:rPr sz="2400" spc="114" dirty="0" smtClean="0">
                <a:latin typeface="Meiryo"/>
                <a:cs typeface="Meiryo"/>
              </a:rPr>
              <a:t>ζ</a:t>
            </a:r>
            <a:r>
              <a:rPr sz="2400" spc="-7" baseline="-20833" dirty="0" smtClean="0">
                <a:latin typeface="Tahoma"/>
                <a:cs typeface="Tahoma"/>
              </a:rPr>
              <a:t>i</a:t>
            </a:r>
            <a:endParaRPr sz="2400" baseline="-20833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72867" y="2538221"/>
            <a:ext cx="3042285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20" dirty="0" smtClean="0">
                <a:latin typeface="Tahoma"/>
                <a:cs typeface="Tahoma"/>
              </a:rPr>
              <a:t>nal</a:t>
            </a:r>
            <a:r>
              <a:rPr sz="2400" spc="-15" dirty="0" smtClean="0">
                <a:latin typeface="Tahoma"/>
                <a:cs typeface="Tahoma"/>
              </a:rPr>
              <a:t>eży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wskazać </a:t>
            </a:r>
            <a:r>
              <a:rPr sz="2400" spc="-20" dirty="0" smtClean="0">
                <a:latin typeface="Tahoma"/>
                <a:cs typeface="Tahoma"/>
              </a:rPr>
              <a:t>numer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58931" y="3797808"/>
            <a:ext cx="209556" cy="2156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58931" y="4964429"/>
            <a:ext cx="209556" cy="2156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58931" y="5769102"/>
            <a:ext cx="209556" cy="2156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883035" y="2918713"/>
            <a:ext cx="7139940" cy="3496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55955" indent="0">
              <a:lnSpc>
                <a:spcPts val="2870"/>
              </a:lnSpc>
            </a:pPr>
            <a:r>
              <a:rPr sz="2400" spc="-5" dirty="0" smtClean="0">
                <a:latin typeface="Tahoma"/>
                <a:cs typeface="Tahoma"/>
              </a:rPr>
              <a:t>przedzi</a:t>
            </a:r>
            <a:r>
              <a:rPr sz="2400" spc="0" dirty="0" smtClean="0">
                <a:latin typeface="Tahoma"/>
                <a:cs typeface="Tahoma"/>
              </a:rPr>
              <a:t>ał</a:t>
            </a:r>
            <a:r>
              <a:rPr sz="2400" spc="-15" dirty="0" smtClean="0">
                <a:latin typeface="Tahoma"/>
                <a:cs typeface="Tahoma"/>
              </a:rPr>
              <a:t>u </a:t>
            </a:r>
            <a:r>
              <a:rPr sz="2500" spc="-70" dirty="0" smtClean="0">
                <a:latin typeface="Tahoma"/>
                <a:cs typeface="Tahoma"/>
              </a:rPr>
              <a:t>u</a:t>
            </a:r>
            <a:r>
              <a:rPr sz="2500" spc="-3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-15" dirty="0" smtClean="0">
                <a:latin typeface="Tahoma"/>
                <a:cs typeface="Tahoma"/>
              </a:rPr>
              <a:t>o </a:t>
            </a:r>
            <a:r>
              <a:rPr sz="2400" spc="-5" dirty="0" smtClean="0">
                <a:latin typeface="Tahoma"/>
                <a:cs typeface="Tahoma"/>
              </a:rPr>
              <a:t>któreg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trafi</a:t>
            </a:r>
            <a:r>
              <a:rPr sz="2400" spc="0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symbo</a:t>
            </a:r>
            <a:r>
              <a:rPr sz="2400" spc="-10" dirty="0" smtClean="0">
                <a:latin typeface="Tahoma"/>
                <a:cs typeface="Tahoma"/>
              </a:rPr>
              <a:t>l </a:t>
            </a:r>
            <a:r>
              <a:rPr sz="2400" spc="-15" dirty="0" smtClean="0">
                <a:latin typeface="Tahoma"/>
                <a:cs typeface="Tahoma"/>
              </a:rPr>
              <a:t>i</a:t>
            </a:r>
            <a:r>
              <a:rPr sz="2400" spc="-10" dirty="0" smtClean="0">
                <a:latin typeface="Tahoma"/>
                <a:cs typeface="Tahoma"/>
              </a:rPr>
              <a:t>, </a:t>
            </a:r>
            <a:r>
              <a:rPr sz="2400" spc="-15" dirty="0" smtClean="0">
                <a:latin typeface="Tahoma"/>
                <a:cs typeface="Tahoma"/>
              </a:rPr>
              <a:t>a </a:t>
            </a:r>
            <a:r>
              <a:rPr sz="2400" spc="-5" dirty="0" smtClean="0">
                <a:latin typeface="Tahoma"/>
                <a:cs typeface="Tahoma"/>
              </a:rPr>
              <a:t>potem </a:t>
            </a:r>
            <a:r>
              <a:rPr sz="2400" spc="0" dirty="0" smtClean="0">
                <a:latin typeface="Tahoma"/>
                <a:cs typeface="Tahoma"/>
              </a:rPr>
              <a:t>miejsce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od poc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-5" dirty="0" smtClean="0">
                <a:latin typeface="Tahoma"/>
                <a:cs typeface="Tahoma"/>
              </a:rPr>
              <a:t>tk</a:t>
            </a:r>
            <a:r>
              <a:rPr sz="2400" spc="0" dirty="0" smtClean="0">
                <a:latin typeface="Tahoma"/>
                <a:cs typeface="Tahoma"/>
              </a:rPr>
              <a:t>u</a:t>
            </a:r>
            <a:r>
              <a:rPr sz="2400" spc="-5" dirty="0" smtClean="0">
                <a:latin typeface="Tahoma"/>
                <a:cs typeface="Tahoma"/>
              </a:rPr>
              <a:t> teg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przedzia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u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500" spc="-75" dirty="0" smtClean="0">
                <a:latin typeface="Tahoma"/>
                <a:cs typeface="Tahoma"/>
              </a:rPr>
              <a:t>d</a:t>
            </a:r>
            <a:r>
              <a:rPr sz="2400" spc="-10" dirty="0" smtClean="0"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  <a:p>
            <a:pPr marL="12700" marR="560705" indent="0">
              <a:lnSpc>
                <a:spcPct val="99600"/>
              </a:lnSpc>
              <a:spcBef>
                <a:spcPts val="484"/>
              </a:spcBef>
              <a:tabLst>
                <a:tab pos="2730500" algn="l"/>
              </a:tabLst>
            </a:pPr>
            <a:r>
              <a:rPr sz="2400" spc="-5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ść </a:t>
            </a:r>
            <a:r>
              <a:rPr sz="2400" spc="-5" dirty="0" smtClean="0">
                <a:latin typeface="Tahoma"/>
                <a:cs typeface="Tahoma"/>
              </a:rPr>
              <a:t>przedzi</a:t>
            </a:r>
            <a:r>
              <a:rPr sz="2400" spc="0" dirty="0" smtClean="0">
                <a:latin typeface="Tahoma"/>
                <a:cs typeface="Tahoma"/>
              </a:rPr>
              <a:t>ał</a:t>
            </a:r>
            <a:r>
              <a:rPr sz="2400" spc="-15" dirty="0" smtClean="0">
                <a:latin typeface="Tahoma"/>
                <a:cs typeface="Tahoma"/>
              </a:rPr>
              <a:t>u	</a:t>
            </a:r>
            <a:r>
              <a:rPr sz="2400" spc="-25" dirty="0" smtClean="0">
                <a:latin typeface="Tahoma"/>
                <a:cs typeface="Tahoma"/>
              </a:rPr>
              <a:t>m </a:t>
            </a:r>
            <a:r>
              <a:rPr sz="2400" spc="-15" dirty="0" smtClean="0">
                <a:latin typeface="Tahoma"/>
                <a:cs typeface="Tahoma"/>
              </a:rPr>
              <a:t>powinna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</a:t>
            </a:r>
            <a:r>
              <a:rPr sz="2400" spc="-30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ę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korelować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 </a:t>
            </a:r>
            <a:r>
              <a:rPr sz="2400" spc="-5" dirty="0" smtClean="0">
                <a:latin typeface="Tahoma"/>
                <a:cs typeface="Tahoma"/>
              </a:rPr>
              <a:t>geometryczny</a:t>
            </a:r>
            <a:r>
              <a:rPr sz="2400" spc="0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roz</a:t>
            </a:r>
            <a:r>
              <a:rPr sz="2400" spc="0" dirty="0" smtClean="0">
                <a:latin typeface="Tahoma"/>
                <a:cs typeface="Tahoma"/>
              </a:rPr>
              <a:t>kł</a:t>
            </a:r>
            <a:r>
              <a:rPr sz="2400" spc="-20" dirty="0" smtClean="0">
                <a:latin typeface="Tahoma"/>
                <a:cs typeface="Tahoma"/>
              </a:rPr>
              <a:t>ade</a:t>
            </a:r>
            <a:r>
              <a:rPr sz="2400" spc="-25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prawdopodobie</a:t>
            </a:r>
            <a:r>
              <a:rPr sz="2400" spc="-15" dirty="0" smtClean="0">
                <a:latin typeface="Tahoma"/>
                <a:cs typeface="Tahoma"/>
              </a:rPr>
              <a:t>ństwa ź</a:t>
            </a:r>
            <a:r>
              <a:rPr sz="2400" spc="-5" dirty="0" smtClean="0">
                <a:latin typeface="Tahoma"/>
                <a:cs typeface="Tahoma"/>
              </a:rPr>
              <a:t>ród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a (gdzie </a:t>
            </a:r>
            <a:r>
              <a:rPr sz="2400" spc="-25" dirty="0" smtClean="0">
                <a:latin typeface="Tahoma"/>
                <a:cs typeface="Tahoma"/>
              </a:rPr>
              <a:t>p</a:t>
            </a:r>
            <a:r>
              <a:rPr sz="2400" spc="-7" baseline="-20833" dirty="0" smtClean="0">
                <a:latin typeface="Tahoma"/>
                <a:cs typeface="Tahoma"/>
              </a:rPr>
              <a:t>i+</a:t>
            </a:r>
            <a:r>
              <a:rPr sz="2400" spc="0" baseline="-20833" dirty="0" smtClean="0">
                <a:latin typeface="Tahoma"/>
                <a:cs typeface="Tahoma"/>
              </a:rPr>
              <a:t>1</a:t>
            </a:r>
            <a:r>
              <a:rPr sz="2400" spc="-20" dirty="0" smtClean="0">
                <a:latin typeface="Tahoma"/>
                <a:cs typeface="Tahoma"/>
              </a:rPr>
              <a:t>=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5" dirty="0" smtClean="0">
                <a:latin typeface="Meiryo"/>
                <a:cs typeface="Meiryo"/>
              </a:rPr>
              <a:t>ρ</a:t>
            </a:r>
            <a:r>
              <a:rPr sz="2400" spc="-20" dirty="0" smtClean="0">
                <a:latin typeface="Tahoma"/>
                <a:cs typeface="Tahoma"/>
              </a:rPr>
              <a:t>·p</a:t>
            </a:r>
            <a:r>
              <a:rPr sz="2400" spc="-7" baseline="-20833" dirty="0" smtClean="0">
                <a:latin typeface="Tahoma"/>
                <a:cs typeface="Tahoma"/>
              </a:rPr>
              <a:t>i</a:t>
            </a:r>
            <a:r>
              <a:rPr sz="2400" spc="-10" dirty="0" smtClean="0"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  <a:p>
            <a:pPr marL="12700" marR="12700" indent="0">
              <a:lnSpc>
                <a:spcPct val="110000"/>
              </a:lnSpc>
              <a:spcBef>
                <a:spcPts val="280"/>
              </a:spcBef>
            </a:pPr>
            <a:r>
              <a:rPr sz="2400" dirty="0" smtClean="0">
                <a:latin typeface="Tahoma"/>
                <a:cs typeface="Tahoma"/>
              </a:rPr>
              <a:t>Szybsze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opadanie charakterystyki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(mniejsze </a:t>
            </a:r>
            <a:r>
              <a:rPr sz="2400" spc="-150" dirty="0" smtClean="0">
                <a:latin typeface="Meiryo"/>
                <a:cs typeface="Meiryo"/>
              </a:rPr>
              <a:t>ρ</a:t>
            </a:r>
            <a:r>
              <a:rPr sz="2400" spc="-10" dirty="0" smtClean="0">
                <a:latin typeface="Tahoma"/>
                <a:cs typeface="Tahoma"/>
              </a:rPr>
              <a:t>)</a:t>
            </a:r>
            <a:r>
              <a:rPr sz="2400" spc="-15" dirty="0" smtClean="0">
                <a:latin typeface="Tahoma"/>
                <a:cs typeface="Tahoma"/>
              </a:rPr>
              <a:t> wymaga krótszych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przedzi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ów, wolniejsze </a:t>
            </a:r>
            <a:r>
              <a:rPr sz="2400" spc="-25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u</a:t>
            </a:r>
            <a:r>
              <a:rPr sz="2400" spc="-5" dirty="0" smtClean="0">
                <a:latin typeface="Tahoma"/>
                <a:cs typeface="Tahoma"/>
              </a:rPr>
              <a:t>ż</a:t>
            </a:r>
            <a:r>
              <a:rPr sz="2400" spc="0" dirty="0" smtClean="0">
                <a:latin typeface="Tahoma"/>
                <a:cs typeface="Tahoma"/>
              </a:rPr>
              <a:t>szych </a:t>
            </a:r>
            <a:r>
              <a:rPr sz="2400" spc="-15" dirty="0" smtClean="0">
                <a:latin typeface="Tahoma"/>
                <a:cs typeface="Tahoma"/>
              </a:rPr>
              <a:t>Odpowiedni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dobór warto</a:t>
            </a:r>
            <a:r>
              <a:rPr sz="2400" spc="-5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 </a:t>
            </a:r>
            <a:r>
              <a:rPr sz="2400" spc="-25" dirty="0" smtClean="0">
                <a:latin typeface="Tahoma"/>
                <a:cs typeface="Tahoma"/>
              </a:rPr>
              <a:t>m </a:t>
            </a:r>
            <a:r>
              <a:rPr sz="2400" spc="-15" dirty="0" smtClean="0">
                <a:latin typeface="Tahoma"/>
                <a:cs typeface="Tahoma"/>
              </a:rPr>
              <a:t>do szacowanej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ts val="2860"/>
              </a:lnSpc>
            </a:pPr>
            <a:r>
              <a:rPr sz="2400" dirty="0" smtClean="0">
                <a:latin typeface="Tahoma"/>
                <a:cs typeface="Tahoma"/>
              </a:rPr>
              <a:t>wart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0" dirty="0" smtClean="0">
                <a:latin typeface="Meiryo"/>
                <a:cs typeface="Meiryo"/>
              </a:rPr>
              <a:t>ρ</a:t>
            </a:r>
            <a:r>
              <a:rPr sz="2400" spc="-65" dirty="0" smtClean="0">
                <a:latin typeface="Meiryo"/>
                <a:cs typeface="Meiryo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decyduje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efektywnoś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kodu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26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84887" y="1496314"/>
            <a:ext cx="3844290" cy="668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  <a:tabLst>
                <a:tab pos="1083310" algn="l"/>
                <a:tab pos="3303904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	Golomba	cd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1371" y="3168395"/>
            <a:ext cx="144024" cy="150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31371" y="4347971"/>
            <a:ext cx="144024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6391" y="5492496"/>
            <a:ext cx="250196" cy="2537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83035" y="2506106"/>
            <a:ext cx="7016750" cy="3301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12750" marR="356870" indent="-400050">
              <a:lnSpc>
                <a:spcPct val="108300"/>
              </a:lnSpc>
            </a:pPr>
            <a:r>
              <a:rPr sz="2800" spc="-5" dirty="0" smtClean="0">
                <a:latin typeface="Tahoma"/>
                <a:cs typeface="Tahoma"/>
              </a:rPr>
              <a:t>S</a:t>
            </a:r>
            <a:r>
              <a:rPr sz="2800" spc="0" dirty="0" smtClean="0">
                <a:latin typeface="Tahoma"/>
                <a:cs typeface="Tahoma"/>
              </a:rPr>
              <a:t>łowo Golomba </a:t>
            </a:r>
            <a:r>
              <a:rPr sz="2800" spc="-5" dirty="0" smtClean="0">
                <a:latin typeface="Tahoma"/>
                <a:cs typeface="Tahoma"/>
              </a:rPr>
              <a:t>sk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ad</a:t>
            </a:r>
            <a:r>
              <a:rPr sz="2800" spc="0" dirty="0" smtClean="0">
                <a:latin typeface="Tahoma"/>
                <a:cs typeface="Tahoma"/>
              </a:rPr>
              <a:t>a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s</a:t>
            </a:r>
            <a:r>
              <a:rPr sz="2800" spc="0" dirty="0" smtClean="0">
                <a:latin typeface="Tahoma"/>
                <a:cs typeface="Tahoma"/>
              </a:rPr>
              <a:t>ię z</a:t>
            </a:r>
            <a:r>
              <a:rPr sz="2800" spc="-5" dirty="0" smtClean="0">
                <a:latin typeface="Tahoma"/>
                <a:cs typeface="Tahoma"/>
              </a:rPr>
              <a:t> dwóc</a:t>
            </a:r>
            <a:r>
              <a:rPr sz="2800" spc="0" dirty="0" smtClean="0">
                <a:latin typeface="Tahoma"/>
                <a:cs typeface="Tahoma"/>
              </a:rPr>
              <a:t>h</a:t>
            </a:r>
            <a:r>
              <a:rPr sz="2800" spc="-5" dirty="0" smtClean="0">
                <a:latin typeface="Tahoma"/>
                <a:cs typeface="Tahoma"/>
              </a:rPr>
              <a:t> c</a:t>
            </a:r>
            <a:r>
              <a:rPr sz="2800" spc="0" dirty="0" smtClean="0">
                <a:latin typeface="Tahoma"/>
                <a:cs typeface="Tahoma"/>
              </a:rPr>
              <a:t>zę</a:t>
            </a:r>
            <a:r>
              <a:rPr sz="2800" spc="-5" dirty="0" smtClean="0">
                <a:latin typeface="Tahoma"/>
                <a:cs typeface="Tahoma"/>
              </a:rPr>
              <a:t>ści: </a:t>
            </a:r>
            <a:r>
              <a:rPr sz="2400" spc="-5" dirty="0" smtClean="0">
                <a:latin typeface="Tahoma"/>
                <a:cs typeface="Tahoma"/>
              </a:rPr>
              <a:t>przedrostk</a:t>
            </a:r>
            <a:r>
              <a:rPr sz="2400" spc="0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bę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-5" dirty="0" smtClean="0">
                <a:latin typeface="Tahoma"/>
                <a:cs typeface="Tahoma"/>
              </a:rPr>
              <a:t>ceg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numere</a:t>
            </a:r>
            <a:r>
              <a:rPr sz="2400" spc="0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przedzi</a:t>
            </a:r>
            <a:r>
              <a:rPr sz="2400" spc="0" dirty="0" smtClean="0">
                <a:latin typeface="Tahoma"/>
                <a:cs typeface="Tahoma"/>
              </a:rPr>
              <a:t>a</a:t>
            </a:r>
            <a:r>
              <a:rPr sz="2400" spc="5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u symbolu zapisanego w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kodzie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unarnym, o</a:t>
            </a:r>
            <a:endParaRPr sz="2400">
              <a:latin typeface="Tahoma"/>
              <a:cs typeface="Tahoma"/>
            </a:endParaRPr>
          </a:p>
          <a:p>
            <a:pPr marL="412750" marR="762000" algn="just">
              <a:lnSpc>
                <a:spcPts val="2875"/>
              </a:lnSpc>
            </a:pPr>
            <a:r>
              <a:rPr sz="2400" spc="-15" dirty="0" smtClean="0">
                <a:latin typeface="Tahoma"/>
                <a:cs typeface="Tahoma"/>
              </a:rPr>
              <a:t>potencjalnie nieograniczonej </a:t>
            </a:r>
            <a:r>
              <a:rPr sz="2400" spc="-10" dirty="0" smtClean="0">
                <a:latin typeface="Tahoma"/>
                <a:cs typeface="Tahoma"/>
              </a:rPr>
              <a:t>liczbie </a:t>
            </a:r>
            <a:r>
              <a:rPr sz="2400" spc="-15" dirty="0" smtClean="0">
                <a:latin typeface="Tahoma"/>
                <a:cs typeface="Tahoma"/>
              </a:rPr>
              <a:t>symboli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412750" marR="182880" indent="0" algn="just">
              <a:lnSpc>
                <a:spcPts val="2870"/>
              </a:lnSpc>
            </a:pPr>
            <a:r>
              <a:rPr sz="2400" dirty="0" smtClean="0">
                <a:latin typeface="Tahoma"/>
                <a:cs typeface="Tahoma"/>
              </a:rPr>
              <a:t>przyrostka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wskazu</a:t>
            </a:r>
            <a:r>
              <a:rPr sz="2400" spc="5" dirty="0" smtClean="0">
                <a:latin typeface="Tahoma"/>
                <a:cs typeface="Tahoma"/>
              </a:rPr>
              <a:t>j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-5" dirty="0" smtClean="0">
                <a:latin typeface="Tahoma"/>
                <a:cs typeface="Tahoma"/>
              </a:rPr>
              <a:t>ceg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odleg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ść </a:t>
            </a:r>
            <a:r>
              <a:rPr sz="2400" spc="-15" dirty="0" smtClean="0">
                <a:latin typeface="Tahoma"/>
                <a:cs typeface="Tahoma"/>
              </a:rPr>
              <a:t>od poc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-5" dirty="0" smtClean="0">
                <a:latin typeface="Tahoma"/>
                <a:cs typeface="Tahoma"/>
              </a:rPr>
              <a:t>tku przedzi</a:t>
            </a:r>
            <a:r>
              <a:rPr sz="2400" spc="0" dirty="0" smtClean="0">
                <a:latin typeface="Tahoma"/>
                <a:cs typeface="Tahoma"/>
              </a:rPr>
              <a:t>ał</a:t>
            </a:r>
            <a:r>
              <a:rPr sz="2400" spc="-15" dirty="0" smtClean="0">
                <a:latin typeface="Tahoma"/>
                <a:cs typeface="Tahoma"/>
              </a:rPr>
              <a:t>u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wyr</a:t>
            </a:r>
            <a:r>
              <a:rPr sz="2400" spc="5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ż</a:t>
            </a:r>
            <a:r>
              <a:rPr sz="2400" spc="-20" dirty="0" smtClean="0">
                <a:latin typeface="Tahoma"/>
                <a:cs typeface="Tahoma"/>
              </a:rPr>
              <a:t>on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słowem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kodu dwójkowego</a:t>
            </a:r>
            <a:r>
              <a:rPr sz="2400" spc="-10" dirty="0" smtClean="0">
                <a:latin typeface="Tahoma"/>
                <a:cs typeface="Tahoma"/>
              </a:rPr>
              <a:t> prawie stałej </a:t>
            </a:r>
            <a:r>
              <a:rPr sz="2400" spc="-15" dirty="0" smtClean="0">
                <a:latin typeface="Tahoma"/>
                <a:cs typeface="Tahoma"/>
              </a:rPr>
              <a:t>dł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36"/>
              </a:spcBef>
            </a:pPr>
            <a:endParaRPr sz="550"/>
          </a:p>
          <a:p>
            <a:pPr marL="123825">
              <a:lnSpc>
                <a:spcPts val="3279"/>
              </a:lnSpc>
            </a:pPr>
            <a:r>
              <a:rPr sz="2800" dirty="0" smtClean="0">
                <a:latin typeface="Tahoma"/>
                <a:cs typeface="Tahoma"/>
              </a:rPr>
              <a:t>Kod Golomba d</a:t>
            </a:r>
            <a:r>
              <a:rPr sz="2800" spc="-15" dirty="0" smtClean="0">
                <a:latin typeface="Tahoma"/>
                <a:cs typeface="Tahoma"/>
              </a:rPr>
              <a:t>la m=1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kodem unarnym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27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20729" y="1496314"/>
            <a:ext cx="6372860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303270" algn="l"/>
                <a:tab pos="3768090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Golomba	</a:t>
            </a:r>
            <a:r>
              <a:rPr sz="4400" i="1" spc="-15" dirty="0" smtClean="0">
                <a:solidFill>
                  <a:srgbClr val="CC6500"/>
                </a:solidFill>
                <a:latin typeface="Times New Roman"/>
                <a:cs typeface="Times New Roman"/>
              </a:rPr>
              <a:t>-	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ró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ż</a:t>
            </a:r>
            <a:r>
              <a:rPr sz="4400" i="1" spc="-30" dirty="0" smtClean="0">
                <a:solidFill>
                  <a:srgbClr val="CC6500"/>
                </a:solidFill>
                <a:latin typeface="Times New Roman"/>
                <a:cs typeface="Times New Roman"/>
              </a:rPr>
              <a:t>n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e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r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zę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28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03552" y="2392108"/>
          <a:ext cx="5529249" cy="4376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348"/>
                <a:gridCol w="2067306"/>
                <a:gridCol w="1495043"/>
                <a:gridCol w="1425689"/>
              </a:tblGrid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i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m=1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307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m=2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m=3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470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8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455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470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519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008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825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676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691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919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676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691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8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1394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134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296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11111110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11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517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111111110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11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8"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9875">
              <a:lnSpc>
                <a:spcPts val="4780"/>
              </a:lnSpc>
            </a:pPr>
            <a:r>
              <a:rPr sz="4000" i="1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Przyk</a:t>
            </a:r>
            <a:r>
              <a:rPr sz="4000" i="1" spc="-15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ład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000" i="1" spc="0" dirty="0" smtClean="0">
                <a:solidFill>
                  <a:srgbClr val="CC6500"/>
                </a:solidFill>
                <a:latin typeface="Times New Roman"/>
                <a:cs typeface="Times New Roman"/>
              </a:rPr>
              <a:t>tworzenia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000" i="1" spc="0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kodu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000" i="1" spc="0" dirty="0" smtClean="0">
                <a:solidFill>
                  <a:srgbClr val="CC6500"/>
                </a:solidFill>
                <a:latin typeface="Times New Roman"/>
                <a:cs typeface="Times New Roman"/>
              </a:rPr>
              <a:t>Golomba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67000"/>
            <a:ext cx="265436" cy="279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3738371"/>
            <a:ext cx="265436" cy="2783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7059" y="4322826"/>
            <a:ext cx="265436" cy="279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7059" y="5881878"/>
            <a:ext cx="265436" cy="2796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82994" y="2557525"/>
            <a:ext cx="7008495" cy="3674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67665" indent="0">
              <a:lnSpc>
                <a:spcPts val="3829"/>
              </a:lnSpc>
            </a:pPr>
            <a:r>
              <a:rPr sz="3200" spc="-20" dirty="0" smtClean="0">
                <a:latin typeface="Tahoma"/>
                <a:cs typeface="Tahoma"/>
              </a:rPr>
              <a:t>Wyznaczymy s</a:t>
            </a:r>
            <a:r>
              <a:rPr sz="3200" spc="-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owo kodowe </a:t>
            </a:r>
            <a:r>
              <a:rPr sz="3200" spc="-15" dirty="0" smtClean="0">
                <a:latin typeface="Tahoma"/>
                <a:cs typeface="Tahoma"/>
              </a:rPr>
              <a:t>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m=3</a:t>
            </a:r>
            <a:r>
              <a:rPr sz="3200" spc="-15" dirty="0" smtClean="0">
                <a:latin typeface="Tahoma"/>
                <a:cs typeface="Tahoma"/>
              </a:rPr>
              <a:t> oraz </a:t>
            </a:r>
            <a:r>
              <a:rPr sz="3200" spc="-20" dirty="0" smtClean="0">
                <a:latin typeface="Tahoma"/>
                <a:cs typeface="Tahoma"/>
              </a:rPr>
              <a:t>i=13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Tahoma"/>
                <a:cs typeface="Tahoma"/>
              </a:rPr>
              <a:t>[i/m]=[13/3]=4;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U(4)=11110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12700" marR="186690" indent="0">
              <a:lnSpc>
                <a:spcPct val="99900"/>
              </a:lnSpc>
            </a:pPr>
            <a:r>
              <a:rPr sz="3200" spc="-15" dirty="0" smtClean="0">
                <a:latin typeface="Tahoma"/>
                <a:cs typeface="Tahoma"/>
              </a:rPr>
              <a:t>Przyrostek</a:t>
            </a:r>
            <a:r>
              <a:rPr sz="3200" spc="-5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s</a:t>
            </a:r>
            <a:r>
              <a:rPr sz="3200" spc="-1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owa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zapisany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w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kodzie</a:t>
            </a:r>
            <a:r>
              <a:rPr sz="3200" spc="-20" dirty="0" smtClean="0">
                <a:latin typeface="Tahoma"/>
                <a:cs typeface="Tahoma"/>
              </a:rPr>
              <a:t> dwójkowym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prawie </a:t>
            </a:r>
            <a:r>
              <a:rPr sz="3200" spc="-15" dirty="0" smtClean="0">
                <a:latin typeface="Tahoma"/>
                <a:cs typeface="Tahoma"/>
              </a:rPr>
              <a:t>st</a:t>
            </a:r>
            <a:r>
              <a:rPr sz="3200" spc="-25" dirty="0" smtClean="0">
                <a:latin typeface="Tahoma"/>
                <a:cs typeface="Tahoma"/>
              </a:rPr>
              <a:t>a</a:t>
            </a:r>
            <a:r>
              <a:rPr sz="3200" spc="-15" dirty="0" smtClean="0">
                <a:latin typeface="Tahoma"/>
                <a:cs typeface="Tahoma"/>
              </a:rPr>
              <a:t>ł</a:t>
            </a:r>
            <a:r>
              <a:rPr sz="3200" spc="-25" dirty="0" smtClean="0">
                <a:latin typeface="Tahoma"/>
                <a:cs typeface="Tahoma"/>
              </a:rPr>
              <a:t>e</a:t>
            </a:r>
            <a:r>
              <a:rPr sz="3200" spc="-10" dirty="0" smtClean="0">
                <a:latin typeface="Tahoma"/>
                <a:cs typeface="Tahoma"/>
              </a:rPr>
              <a:t>j </a:t>
            </a:r>
            <a:r>
              <a:rPr sz="3200" spc="-20" dirty="0" smtClean="0">
                <a:latin typeface="Tahoma"/>
                <a:cs typeface="Tahoma"/>
              </a:rPr>
              <a:t>d</a:t>
            </a:r>
            <a:r>
              <a:rPr sz="3200" spc="-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ug</a:t>
            </a:r>
            <a:r>
              <a:rPr sz="3200" spc="-25" dirty="0" smtClean="0">
                <a:latin typeface="Tahoma"/>
                <a:cs typeface="Tahoma"/>
              </a:rPr>
              <a:t>o</a:t>
            </a:r>
            <a:r>
              <a:rPr sz="3200" spc="-10" dirty="0" smtClean="0">
                <a:latin typeface="Tahoma"/>
                <a:cs typeface="Tahoma"/>
              </a:rPr>
              <a:t>ś</a:t>
            </a:r>
            <a:r>
              <a:rPr sz="3200" spc="-15" dirty="0" smtClean="0">
                <a:latin typeface="Tahoma"/>
                <a:cs typeface="Tahoma"/>
              </a:rPr>
              <a:t>ci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dla wart</a:t>
            </a:r>
            <a:r>
              <a:rPr sz="3200" spc="-25" dirty="0" smtClean="0">
                <a:latin typeface="Tahoma"/>
                <a:cs typeface="Tahoma"/>
              </a:rPr>
              <a:t>o</a:t>
            </a:r>
            <a:r>
              <a:rPr sz="3200" spc="-15" dirty="0" smtClean="0">
                <a:latin typeface="Tahoma"/>
                <a:cs typeface="Tahoma"/>
              </a:rPr>
              <a:t>ści </a:t>
            </a:r>
            <a:r>
              <a:rPr sz="3200" spc="-25" dirty="0" smtClean="0">
                <a:latin typeface="Tahoma"/>
                <a:cs typeface="Tahoma"/>
              </a:rPr>
              <a:t>d=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0" dirty="0" smtClean="0">
                <a:latin typeface="Tahoma"/>
                <a:cs typeface="Tahoma"/>
              </a:rPr>
              <a:t>(i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mod </a:t>
            </a:r>
            <a:r>
              <a:rPr sz="3200" spc="-20" dirty="0" smtClean="0">
                <a:latin typeface="Tahoma"/>
                <a:cs typeface="Tahoma"/>
              </a:rPr>
              <a:t>m)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=1;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B’(1)=10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1"/>
              </a:spcBef>
            </a:pPr>
            <a:endParaRPr sz="750"/>
          </a:p>
          <a:p>
            <a:pPr marL="12700">
              <a:lnSpc>
                <a:spcPts val="3745"/>
              </a:lnSpc>
            </a:pPr>
            <a:r>
              <a:rPr sz="3200" spc="-20" dirty="0" smtClean="0">
                <a:latin typeface="Tahoma"/>
                <a:cs typeface="Tahoma"/>
              </a:rPr>
              <a:t>Daje </a:t>
            </a:r>
            <a:r>
              <a:rPr sz="3200" spc="-15" dirty="0" smtClean="0">
                <a:latin typeface="Tahoma"/>
                <a:cs typeface="Tahoma"/>
              </a:rPr>
              <a:t>to </a:t>
            </a:r>
            <a:r>
              <a:rPr sz="3200" spc="-5" dirty="0" smtClean="0">
                <a:latin typeface="Tahoma"/>
                <a:cs typeface="Tahoma"/>
              </a:rPr>
              <a:t>s</a:t>
            </a:r>
            <a:r>
              <a:rPr sz="3200" spc="-1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owo kodowe G(13)=1111010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29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47140">
              <a:lnSpc>
                <a:spcPts val="5260"/>
              </a:lnSpc>
            </a:pP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Efektywny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symboli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628900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8931" y="3797808"/>
            <a:ext cx="209556" cy="2156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8931" y="5330952"/>
            <a:ext cx="209556" cy="2156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83035" y="2540111"/>
            <a:ext cx="6977380" cy="37896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80340">
              <a:lnSpc>
                <a:spcPct val="99900"/>
              </a:lnSpc>
            </a:pPr>
            <a:r>
              <a:rPr sz="2400" dirty="0" smtClean="0">
                <a:latin typeface="Tahoma"/>
                <a:cs typeface="Tahoma"/>
              </a:rPr>
              <a:t>Słowa kodowe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przypor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ądkow</a:t>
            </a:r>
            <a:r>
              <a:rPr sz="2400" spc="-10" dirty="0" smtClean="0">
                <a:latin typeface="Tahoma"/>
                <a:cs typeface="Tahoma"/>
              </a:rPr>
              <a:t>a</a:t>
            </a:r>
            <a:r>
              <a:rPr sz="2400" spc="-15" dirty="0" smtClean="0">
                <a:latin typeface="Tahoma"/>
                <a:cs typeface="Tahoma"/>
              </a:rPr>
              <a:t>ne</a:t>
            </a:r>
            <a:r>
              <a:rPr sz="2400" spc="-5" dirty="0" smtClean="0">
                <a:latin typeface="Tahoma"/>
                <a:cs typeface="Tahoma"/>
              </a:rPr>
              <a:t> s</a:t>
            </a:r>
            <a:r>
              <a:rPr sz="2400" spc="-15" dirty="0" smtClean="0">
                <a:latin typeface="Tahoma"/>
                <a:cs typeface="Tahoma"/>
              </a:rPr>
              <a:t>ą </a:t>
            </a:r>
            <a:r>
              <a:rPr sz="2400" spc="-20" dirty="0" smtClean="0">
                <a:latin typeface="Tahoma"/>
                <a:cs typeface="Tahoma"/>
              </a:rPr>
              <a:t>pojedynczym symbolo</a:t>
            </a:r>
            <a:r>
              <a:rPr sz="2400" spc="-25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ma</a:t>
            </a:r>
            <a:r>
              <a:rPr sz="2400" spc="-10" dirty="0" smtClean="0">
                <a:latin typeface="Tahoma"/>
                <a:cs typeface="Tahoma"/>
              </a:rPr>
              <a:t>j</a:t>
            </a:r>
            <a:r>
              <a:rPr sz="2400" spc="-15" dirty="0" smtClean="0">
                <a:latin typeface="Tahoma"/>
                <a:cs typeface="Tahoma"/>
              </a:rPr>
              <a:t>ą </a:t>
            </a:r>
            <a:r>
              <a:rPr sz="2400" spc="-5" dirty="0" smtClean="0">
                <a:latin typeface="Tahoma"/>
                <a:cs typeface="Tahoma"/>
              </a:rPr>
              <a:t>róż</a:t>
            </a:r>
            <a:r>
              <a:rPr sz="2400" spc="-20" dirty="0" smtClean="0">
                <a:latin typeface="Tahoma"/>
                <a:cs typeface="Tahoma"/>
              </a:rPr>
              <a:t>n</a:t>
            </a:r>
            <a:r>
              <a:rPr sz="2400" spc="-15" dirty="0" smtClean="0">
                <a:latin typeface="Tahoma"/>
                <a:cs typeface="Tahoma"/>
              </a:rPr>
              <a:t>ą </a:t>
            </a:r>
            <a:r>
              <a:rPr sz="2400" spc="-10" dirty="0" smtClean="0">
                <a:latin typeface="Tahoma"/>
                <a:cs typeface="Tahoma"/>
              </a:rPr>
              <a:t>licz</a:t>
            </a:r>
            <a:r>
              <a:rPr sz="2400" spc="-25" dirty="0" smtClean="0">
                <a:latin typeface="Tahoma"/>
                <a:cs typeface="Tahoma"/>
              </a:rPr>
              <a:t>b</a:t>
            </a:r>
            <a:r>
              <a:rPr sz="2400" spc="0" dirty="0" smtClean="0">
                <a:latin typeface="Tahoma"/>
                <a:cs typeface="Tahoma"/>
              </a:rPr>
              <a:t>ę </a:t>
            </a:r>
            <a:r>
              <a:rPr sz="2400" spc="-15" dirty="0" smtClean="0">
                <a:latin typeface="Tahoma"/>
                <a:cs typeface="Tahoma"/>
              </a:rPr>
              <a:t>bitów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(war</a:t>
            </a:r>
            <a:r>
              <a:rPr sz="2400" spc="-10" dirty="0" smtClean="0">
                <a:latin typeface="Tahoma"/>
                <a:cs typeface="Tahoma"/>
              </a:rPr>
              <a:t>u</a:t>
            </a:r>
            <a:r>
              <a:rPr sz="2400" spc="-15" dirty="0" smtClean="0">
                <a:latin typeface="Tahoma"/>
                <a:cs typeface="Tahoma"/>
              </a:rPr>
              <a:t>nek efektywnego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kodu symboli)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 marR="38100" indent="0">
              <a:lnSpc>
                <a:spcPts val="2870"/>
              </a:lnSpc>
            </a:pPr>
            <a:r>
              <a:rPr sz="2400" dirty="0" smtClean="0">
                <a:latin typeface="Tahoma"/>
                <a:cs typeface="Tahoma"/>
              </a:rPr>
              <a:t>Słowa </a:t>
            </a:r>
            <a:r>
              <a:rPr sz="2400" spc="-15" dirty="0" smtClean="0">
                <a:latin typeface="Tahoma"/>
                <a:cs typeface="Tahoma"/>
              </a:rPr>
              <a:t>symboli o wię</a:t>
            </a:r>
            <a:r>
              <a:rPr sz="2400" spc="-5" dirty="0" smtClean="0">
                <a:latin typeface="Tahoma"/>
                <a:cs typeface="Tahoma"/>
              </a:rPr>
              <a:t>kszy</a:t>
            </a:r>
            <a:r>
              <a:rPr sz="2400" spc="0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prawdopodobi</a:t>
            </a:r>
            <a:r>
              <a:rPr sz="2400" spc="-15" dirty="0" smtClean="0">
                <a:latin typeface="Tahoma"/>
                <a:cs typeface="Tahoma"/>
              </a:rPr>
              <a:t>eństwie wyst</a:t>
            </a:r>
            <a:r>
              <a:rPr sz="2400" spc="-10" dirty="0" smtClean="0">
                <a:latin typeface="Tahoma"/>
                <a:cs typeface="Tahoma"/>
              </a:rPr>
              <a:t>ą</a:t>
            </a:r>
            <a:r>
              <a:rPr sz="2400" spc="-15" dirty="0" smtClean="0">
                <a:latin typeface="Tahoma"/>
                <a:cs typeface="Tahoma"/>
              </a:rPr>
              <a:t>pienia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we</a:t>
            </a:r>
            <a:r>
              <a:rPr sz="2400" spc="-10" dirty="0" smtClean="0">
                <a:latin typeface="Tahoma"/>
                <a:cs typeface="Tahoma"/>
              </a:rPr>
              <a:t>j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ciu s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krótsze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(dł</a:t>
            </a:r>
            <a:r>
              <a:rPr sz="2400" spc="-20" dirty="0" smtClean="0">
                <a:latin typeface="Tahoma"/>
                <a:cs typeface="Tahoma"/>
              </a:rPr>
              <a:t>ugo</a:t>
            </a:r>
            <a:r>
              <a:rPr sz="2400" spc="0" dirty="0" smtClean="0">
                <a:latin typeface="Tahoma"/>
                <a:cs typeface="Tahoma"/>
              </a:rPr>
              <a:t>ść słów </a:t>
            </a:r>
            <a:r>
              <a:rPr sz="2400" spc="-20" dirty="0" smtClean="0">
                <a:latin typeface="Tahoma"/>
                <a:cs typeface="Tahoma"/>
              </a:rPr>
              <a:t>proporcjonaln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-15" dirty="0" smtClean="0">
                <a:latin typeface="Tahoma"/>
                <a:cs typeface="Tahoma"/>
              </a:rPr>
              <a:t>o il</a:t>
            </a:r>
            <a:r>
              <a:rPr sz="2400" spc="-10" dirty="0" smtClean="0">
                <a:latin typeface="Tahoma"/>
                <a:cs typeface="Tahoma"/>
              </a:rPr>
              <a:t>.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Informacj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5" dirty="0" smtClean="0">
                <a:latin typeface="Tahoma"/>
                <a:cs typeface="Tahoma"/>
              </a:rPr>
              <a:t>zw</a:t>
            </a:r>
            <a:r>
              <a:rPr sz="2400" spc="-35" dirty="0" smtClean="0">
                <a:latin typeface="Tahoma"/>
                <a:cs typeface="Tahoma"/>
              </a:rPr>
              <a:t>i</a:t>
            </a:r>
            <a:r>
              <a:rPr sz="2400" spc="-10" dirty="0" smtClean="0">
                <a:latin typeface="Tahoma"/>
                <a:cs typeface="Tahoma"/>
              </a:rPr>
              <a:t>ą</a:t>
            </a:r>
            <a:r>
              <a:rPr sz="2400" spc="-20" dirty="0" smtClean="0">
                <a:latin typeface="Tahoma"/>
                <a:cs typeface="Tahoma"/>
              </a:rPr>
              <a:t>zane</a:t>
            </a:r>
            <a:r>
              <a:rPr sz="2400" spc="-10" dirty="0" smtClean="0">
                <a:latin typeface="Tahoma"/>
                <a:cs typeface="Tahoma"/>
              </a:rPr>
              <a:t>j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danymi</a:t>
            </a:r>
            <a:r>
              <a:rPr sz="2400" spc="-15" dirty="0" smtClean="0">
                <a:latin typeface="Tahoma"/>
                <a:cs typeface="Tahoma"/>
              </a:rPr>
              <a:t> wydarzeniami)</a:t>
            </a:r>
            <a:endParaRPr sz="2400">
              <a:latin typeface="Tahoma"/>
              <a:cs typeface="Tahoma"/>
            </a:endParaRPr>
          </a:p>
          <a:p>
            <a:pPr marL="12700" marR="12700" indent="0">
              <a:lnSpc>
                <a:spcPct val="99900"/>
              </a:lnSpc>
              <a:spcBef>
                <a:spcPts val="475"/>
              </a:spcBef>
            </a:pPr>
            <a:r>
              <a:rPr sz="2400" spc="-15" dirty="0" smtClean="0">
                <a:latin typeface="Tahoma"/>
                <a:cs typeface="Tahoma"/>
              </a:rPr>
              <a:t>Kod jest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przedrostkowy,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czyli </a:t>
            </a:r>
            <a:r>
              <a:rPr sz="2400" spc="-15" dirty="0" smtClean="0">
                <a:latin typeface="Tahoma"/>
                <a:cs typeface="Tahoma"/>
              </a:rPr>
              <a:t>jednoznacznie dekodowalny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(m</a:t>
            </a:r>
            <a:r>
              <a:rPr sz="2400" spc="-3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ż</a:t>
            </a:r>
            <a:r>
              <a:rPr sz="2400" spc="-15" dirty="0" smtClean="0">
                <a:latin typeface="Tahoma"/>
                <a:cs typeface="Tahoma"/>
              </a:rPr>
              <a:t>na korzyst</a:t>
            </a:r>
            <a:r>
              <a:rPr sz="2400" spc="-5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ć za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struktury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drzewa </a:t>
            </a:r>
            <a:r>
              <a:rPr sz="2400" spc="-20" dirty="0" smtClean="0">
                <a:latin typeface="Tahoma"/>
                <a:cs typeface="Tahoma"/>
              </a:rPr>
              <a:t>binarnego)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83845">
              <a:lnSpc>
                <a:spcPts val="4780"/>
              </a:lnSpc>
            </a:pPr>
            <a:r>
              <a:rPr sz="4000" i="1" dirty="0" smtClean="0">
                <a:solidFill>
                  <a:srgbClr val="CC6500"/>
                </a:solidFill>
                <a:latin typeface="Times New Roman"/>
                <a:cs typeface="Times New Roman"/>
              </a:rPr>
              <a:t>Wyznaczanie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000" i="1" spc="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rz</a:t>
            </a:r>
            <a:r>
              <a:rPr sz="4000" i="1" spc="-15" dirty="0" smtClean="0">
                <a:solidFill>
                  <a:srgbClr val="CC6500"/>
                </a:solidFill>
                <a:latin typeface="Times New Roman"/>
                <a:cs typeface="Times New Roman"/>
              </a:rPr>
              <a:t>ę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</a:t>
            </a:r>
            <a:r>
              <a:rPr sz="4000" i="1" spc="0" dirty="0" smtClean="0">
                <a:solidFill>
                  <a:srgbClr val="CC6500"/>
                </a:solidFill>
                <a:latin typeface="Times New Roman"/>
                <a:cs typeface="Times New Roman"/>
              </a:rPr>
              <a:t>u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kod</a:t>
            </a:r>
            <a:r>
              <a:rPr sz="4000" i="1" spc="0" dirty="0" smtClean="0">
                <a:solidFill>
                  <a:srgbClr val="CC6500"/>
                </a:solidFill>
                <a:latin typeface="Times New Roman"/>
                <a:cs typeface="Times New Roman"/>
              </a:rPr>
              <a:t>u</a:t>
            </a:r>
            <a:r>
              <a:rPr sz="40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Golomba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67000"/>
            <a:ext cx="265436" cy="279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4226559"/>
            <a:ext cx="265436" cy="2791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3035" y="2540741"/>
            <a:ext cx="6931025" cy="20345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99900"/>
              </a:lnSpc>
            </a:pPr>
            <a:r>
              <a:rPr sz="3200" spc="-20" dirty="0" smtClean="0">
                <a:latin typeface="Tahoma"/>
                <a:cs typeface="Tahoma"/>
              </a:rPr>
              <a:t>Rząd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kodu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Golomba powinien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okr</a:t>
            </a:r>
            <a:r>
              <a:rPr sz="3200" spc="-25" dirty="0" smtClean="0">
                <a:latin typeface="Tahoma"/>
                <a:cs typeface="Tahoma"/>
              </a:rPr>
              <a:t>e</a:t>
            </a:r>
            <a:r>
              <a:rPr sz="3200" spc="-15" dirty="0" smtClean="0">
                <a:latin typeface="Tahoma"/>
                <a:cs typeface="Tahoma"/>
              </a:rPr>
              <a:t>ślać</a:t>
            </a:r>
            <a:r>
              <a:rPr sz="3200" spc="-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d</a:t>
            </a:r>
            <a:r>
              <a:rPr sz="3200" spc="-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ug</a:t>
            </a:r>
            <a:r>
              <a:rPr sz="3200" spc="-25" dirty="0" smtClean="0">
                <a:latin typeface="Tahoma"/>
                <a:cs typeface="Tahoma"/>
              </a:rPr>
              <a:t>o</a:t>
            </a:r>
            <a:r>
              <a:rPr sz="3200" spc="-10" dirty="0" smtClean="0">
                <a:latin typeface="Tahoma"/>
                <a:cs typeface="Tahoma"/>
              </a:rPr>
              <a:t>ś</a:t>
            </a:r>
            <a:r>
              <a:rPr sz="3200" spc="-15" dirty="0" smtClean="0">
                <a:latin typeface="Tahoma"/>
                <a:cs typeface="Tahoma"/>
              </a:rPr>
              <a:t>ć serii </a:t>
            </a:r>
            <a:r>
              <a:rPr sz="3200" spc="-20" dirty="0" smtClean="0">
                <a:latin typeface="Tahoma"/>
                <a:cs typeface="Tahoma"/>
              </a:rPr>
              <a:t>powtórz</a:t>
            </a:r>
            <a:r>
              <a:rPr sz="3200" spc="-15" dirty="0" smtClean="0">
                <a:latin typeface="Tahoma"/>
                <a:cs typeface="Tahoma"/>
              </a:rPr>
              <a:t>e</a:t>
            </a:r>
            <a:r>
              <a:rPr sz="3200" spc="-20" dirty="0" smtClean="0">
                <a:latin typeface="Tahoma"/>
                <a:cs typeface="Tahoma"/>
              </a:rPr>
              <a:t>ń </a:t>
            </a:r>
            <a:r>
              <a:rPr sz="3200" spc="-15" dirty="0" smtClean="0">
                <a:latin typeface="Tahoma"/>
                <a:cs typeface="Tahoma"/>
              </a:rPr>
              <a:t>bardziej</a:t>
            </a:r>
            <a:r>
              <a:rPr sz="3200" spc="-20" dirty="0" smtClean="0">
                <a:latin typeface="Tahoma"/>
                <a:cs typeface="Tahoma"/>
              </a:rPr>
              <a:t> prawdopodobnych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symboli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źródł</a:t>
            </a:r>
            <a:r>
              <a:rPr sz="3200" spc="-20" dirty="0" smtClean="0">
                <a:latin typeface="Tahoma"/>
                <a:cs typeface="Tahoma"/>
              </a:rPr>
              <a:t>a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1"/>
              </a:spcBef>
            </a:pPr>
            <a:endParaRPr sz="750"/>
          </a:p>
          <a:p>
            <a:pPr marL="12700">
              <a:lnSpc>
                <a:spcPts val="3745"/>
              </a:lnSpc>
            </a:pPr>
            <a:r>
              <a:rPr sz="3200" spc="-20" dirty="0" smtClean="0">
                <a:latin typeface="Tahoma"/>
                <a:cs typeface="Tahoma"/>
              </a:rPr>
              <a:t>Warunek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Golomba okre</a:t>
            </a:r>
            <a:r>
              <a:rPr sz="3200" spc="-15" dirty="0" smtClean="0">
                <a:latin typeface="Tahoma"/>
                <a:cs typeface="Tahoma"/>
              </a:rPr>
              <a:t>śla r</a:t>
            </a:r>
            <a:r>
              <a:rPr sz="3200" spc="-5" dirty="0" smtClean="0">
                <a:latin typeface="Tahoma"/>
                <a:cs typeface="Tahoma"/>
              </a:rPr>
              <a:t>z</a:t>
            </a:r>
            <a:r>
              <a:rPr sz="3200" spc="-25" dirty="0" smtClean="0">
                <a:latin typeface="Tahoma"/>
                <a:cs typeface="Tahoma"/>
              </a:rPr>
              <a:t>ą</a:t>
            </a:r>
            <a:r>
              <a:rPr sz="3200" spc="-20" dirty="0" smtClean="0">
                <a:latin typeface="Tahoma"/>
                <a:cs typeface="Tahoma"/>
              </a:rPr>
              <a:t>d </a:t>
            </a:r>
            <a:r>
              <a:rPr sz="3200" spc="-15" dirty="0" smtClean="0">
                <a:latin typeface="Tahoma"/>
                <a:cs typeface="Tahoma"/>
              </a:rPr>
              <a:t>jako: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4371" y="5130800"/>
            <a:ext cx="166497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520825" algn="l"/>
              </a:tabLst>
            </a:pPr>
            <a:r>
              <a:rPr sz="2650" spc="-1645" dirty="0" smtClean="0">
                <a:latin typeface="Meiryo"/>
                <a:cs typeface="Meiryo"/>
              </a:rPr>
              <a:t>⎢	⎥</a:t>
            </a:r>
            <a:endParaRPr sz="2650">
              <a:latin typeface="Meiryo"/>
              <a:cs typeface="Meiry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3117" y="5372357"/>
            <a:ext cx="15621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50" spc="-1645" dirty="0" smtClean="0">
                <a:latin typeface="Meiryo"/>
                <a:cs typeface="Meiryo"/>
              </a:rPr>
              <a:t>⎥</a:t>
            </a:r>
            <a:endParaRPr sz="2650">
              <a:latin typeface="Meiryo"/>
              <a:cs typeface="Meiry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56949" y="4789175"/>
            <a:ext cx="2262505" cy="656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975" i="1" spc="22" baseline="-35639" dirty="0" smtClean="0">
                <a:latin typeface="Times New Roman"/>
                <a:cs typeface="Times New Roman"/>
              </a:rPr>
              <a:t>m</a:t>
            </a:r>
            <a:r>
              <a:rPr sz="3975" i="1" spc="-67" baseline="-35639" dirty="0" smtClean="0">
                <a:latin typeface="Times New Roman"/>
                <a:cs typeface="Times New Roman"/>
              </a:rPr>
              <a:t> </a:t>
            </a:r>
            <a:r>
              <a:rPr sz="3975" spc="-997" baseline="-35639" dirty="0" smtClean="0">
                <a:latin typeface="Meiryo"/>
                <a:cs typeface="Meiryo"/>
              </a:rPr>
              <a:t>=</a:t>
            </a:r>
            <a:r>
              <a:rPr sz="3975" spc="-352" baseline="-35639" dirty="0" smtClean="0">
                <a:latin typeface="Meiryo"/>
                <a:cs typeface="Meiryo"/>
              </a:rPr>
              <a:t> </a:t>
            </a:r>
            <a:r>
              <a:rPr sz="3975" spc="-2467" baseline="2096" dirty="0" smtClean="0">
                <a:latin typeface="Meiryo"/>
                <a:cs typeface="Meiryo"/>
              </a:rPr>
              <a:t>⎡</a:t>
            </a:r>
            <a:r>
              <a:rPr sz="3975" spc="-989" baseline="2096" dirty="0" smtClean="0">
                <a:latin typeface="Meiryo"/>
                <a:cs typeface="Meiryo"/>
              </a:rPr>
              <a:t> </a:t>
            </a:r>
            <a:r>
              <a:rPr sz="2650" u="heavy" spc="10" dirty="0" smtClean="0">
                <a:latin typeface="Times New Roman"/>
                <a:cs typeface="Times New Roman"/>
              </a:rPr>
              <a:t>log</a:t>
            </a:r>
            <a:r>
              <a:rPr sz="2650" u="heavy" spc="-250" dirty="0" smtClean="0">
                <a:latin typeface="Times New Roman"/>
                <a:cs typeface="Times New Roman"/>
              </a:rPr>
              <a:t>(</a:t>
            </a:r>
            <a:r>
              <a:rPr sz="2650" u="heavy" spc="10" dirty="0" smtClean="0">
                <a:latin typeface="Times New Roman"/>
                <a:cs typeface="Times New Roman"/>
              </a:rPr>
              <a:t>1</a:t>
            </a:r>
            <a:r>
              <a:rPr sz="2650" u="heavy" spc="-459" dirty="0" smtClean="0">
                <a:latin typeface="Times New Roman"/>
                <a:cs typeface="Times New Roman"/>
              </a:rPr>
              <a:t> </a:t>
            </a:r>
            <a:r>
              <a:rPr sz="2650" u="heavy" spc="-665" dirty="0" smtClean="0">
                <a:latin typeface="Meiryo"/>
                <a:cs typeface="Meiryo"/>
              </a:rPr>
              <a:t>+</a:t>
            </a:r>
            <a:r>
              <a:rPr sz="2650" u="heavy" spc="-1170" dirty="0" smtClean="0">
                <a:latin typeface="Meiryo"/>
                <a:cs typeface="Meiryo"/>
              </a:rPr>
              <a:t> </a:t>
            </a:r>
            <a:r>
              <a:rPr sz="2850" u="heavy" spc="-260" dirty="0" smtClean="0">
                <a:latin typeface="Meiryo"/>
                <a:cs typeface="Meiryo"/>
              </a:rPr>
              <a:t>ρ</a:t>
            </a:r>
            <a:r>
              <a:rPr sz="2850" spc="-720" dirty="0" smtClean="0">
                <a:latin typeface="Meiryo"/>
                <a:cs typeface="Meiryo"/>
              </a:rPr>
              <a:t> </a:t>
            </a:r>
            <a:r>
              <a:rPr sz="2650" u="heavy" spc="5" dirty="0" smtClean="0">
                <a:latin typeface="Times New Roman"/>
                <a:cs typeface="Times New Roman"/>
              </a:rPr>
              <a:t>)</a:t>
            </a:r>
            <a:r>
              <a:rPr sz="2650" spc="-365" dirty="0" smtClean="0">
                <a:latin typeface="Times New Roman"/>
                <a:cs typeface="Times New Roman"/>
              </a:rPr>
              <a:t> </a:t>
            </a:r>
            <a:r>
              <a:rPr sz="3975" spc="-2467" baseline="2096" dirty="0" smtClean="0">
                <a:latin typeface="Meiryo"/>
                <a:cs typeface="Meiryo"/>
              </a:rPr>
              <a:t>⎤</a:t>
            </a:r>
            <a:endParaRPr sz="3975" baseline="2096">
              <a:latin typeface="Meiryo"/>
              <a:cs typeface="Meiry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4371" y="5372357"/>
            <a:ext cx="15621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50" spc="-1645" dirty="0" smtClean="0">
                <a:latin typeface="Meiryo"/>
                <a:cs typeface="Meiryo"/>
              </a:rPr>
              <a:t>⎢</a:t>
            </a:r>
            <a:endParaRPr sz="2650">
              <a:latin typeface="Meiryo"/>
              <a:cs typeface="Meiry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8019" y="5270754"/>
            <a:ext cx="951865" cy="441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50" spc="10" dirty="0" smtClean="0">
                <a:latin typeface="Times New Roman"/>
                <a:cs typeface="Times New Roman"/>
              </a:rPr>
              <a:t>log</a:t>
            </a:r>
            <a:r>
              <a:rPr sz="2650" spc="-195" dirty="0" smtClean="0">
                <a:latin typeface="Times New Roman"/>
                <a:cs typeface="Times New Roman"/>
              </a:rPr>
              <a:t> </a:t>
            </a:r>
            <a:r>
              <a:rPr sz="2850" spc="-260" dirty="0" smtClean="0">
                <a:latin typeface="Meiryo"/>
                <a:cs typeface="Meiryo"/>
              </a:rPr>
              <a:t>ρ</a:t>
            </a:r>
            <a:r>
              <a:rPr sz="2850" spc="-615" dirty="0" smtClean="0">
                <a:latin typeface="Meiryo"/>
                <a:cs typeface="Meiryo"/>
              </a:rPr>
              <a:t> </a:t>
            </a:r>
            <a:r>
              <a:rPr sz="2325" spc="-735" baseline="43010" dirty="0" smtClean="0">
                <a:latin typeface="Meiryo"/>
                <a:cs typeface="Meiryo"/>
              </a:rPr>
              <a:t>−</a:t>
            </a:r>
            <a:r>
              <a:rPr sz="2325" spc="7" baseline="43010" dirty="0" smtClean="0">
                <a:latin typeface="Times New Roman"/>
                <a:cs typeface="Times New Roman"/>
              </a:rPr>
              <a:t>1</a:t>
            </a:r>
            <a:endParaRPr sz="2325" baseline="4301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1270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Rice’a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26614"/>
            <a:ext cx="265436" cy="2791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3599688"/>
            <a:ext cx="265436" cy="2796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7059" y="5010911"/>
            <a:ext cx="265436" cy="279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82994" y="2500843"/>
            <a:ext cx="7221220" cy="37357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16205" indent="0">
              <a:lnSpc>
                <a:spcPct val="99800"/>
              </a:lnSpc>
            </a:pPr>
            <a:r>
              <a:rPr sz="3200" spc="-20" dirty="0" smtClean="0">
                <a:latin typeface="Tahoma"/>
                <a:cs typeface="Tahoma"/>
              </a:rPr>
              <a:t>Szczególny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przypadek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kodu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Golomba,</a:t>
            </a:r>
            <a:r>
              <a:rPr sz="3200" spc="-15" dirty="0" smtClean="0">
                <a:latin typeface="Tahoma"/>
                <a:cs typeface="Tahoma"/>
              </a:rPr>
              <a:t> 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m=2</a:t>
            </a:r>
            <a:r>
              <a:rPr sz="3150" spc="-37" baseline="26455" dirty="0" smtClean="0">
                <a:latin typeface="Tahoma"/>
                <a:cs typeface="Tahoma"/>
              </a:rPr>
              <a:t>k</a:t>
            </a:r>
            <a:r>
              <a:rPr sz="3150" spc="7" baseline="2645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nazwany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jest </a:t>
            </a:r>
            <a:r>
              <a:rPr sz="3200" spc="-20" dirty="0" smtClean="0">
                <a:latin typeface="Tahoma"/>
                <a:cs typeface="Tahoma"/>
              </a:rPr>
              <a:t>kodem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Rice’a </a:t>
            </a:r>
            <a:r>
              <a:rPr sz="3200" spc="-30" dirty="0" smtClean="0">
                <a:latin typeface="Tahoma"/>
                <a:cs typeface="Tahoma"/>
              </a:rPr>
              <a:t>R</a:t>
            </a:r>
            <a:r>
              <a:rPr sz="3150" spc="0" baseline="-21164" dirty="0" smtClean="0">
                <a:latin typeface="Tahoma"/>
                <a:cs typeface="Tahoma"/>
              </a:rPr>
              <a:t>k </a:t>
            </a:r>
            <a:r>
              <a:rPr sz="3200" spc="-20" dirty="0" smtClean="0">
                <a:latin typeface="Tahoma"/>
                <a:cs typeface="Tahoma"/>
              </a:rPr>
              <a:t>k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mniej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znaczących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bitów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zostaje</a:t>
            </a:r>
            <a:endParaRPr sz="3200">
              <a:latin typeface="Tahoma"/>
              <a:cs typeface="Tahoma"/>
            </a:endParaRPr>
          </a:p>
          <a:p>
            <a:pPr marL="12700" marR="1643380" indent="0">
              <a:lnSpc>
                <a:spcPts val="3450"/>
              </a:lnSpc>
              <a:spcBef>
                <a:spcPts val="50"/>
              </a:spcBef>
            </a:pPr>
            <a:r>
              <a:rPr sz="3200" spc="-20" dirty="0" smtClean="0">
                <a:latin typeface="Tahoma"/>
                <a:cs typeface="Tahoma"/>
              </a:rPr>
              <a:t>zapisana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jako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przyrostek</a:t>
            </a:r>
            <a:r>
              <a:rPr sz="3200" spc="-5" dirty="0" smtClean="0">
                <a:latin typeface="Tahoma"/>
                <a:cs typeface="Tahoma"/>
              </a:rPr>
              <a:t> </a:t>
            </a:r>
            <a:r>
              <a:rPr sz="3200" spc="-10" dirty="0" smtClean="0">
                <a:latin typeface="Tahoma"/>
                <a:cs typeface="Tahoma"/>
              </a:rPr>
              <a:t>s</a:t>
            </a:r>
            <a:r>
              <a:rPr sz="3200" spc="-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owa kodowego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1"/>
              </a:spcBef>
            </a:pPr>
            <a:endParaRPr sz="750"/>
          </a:p>
          <a:p>
            <a:pPr marL="12700" marR="12700" indent="0">
              <a:lnSpc>
                <a:spcPts val="3450"/>
              </a:lnSpc>
            </a:pPr>
            <a:r>
              <a:rPr sz="3200" spc="-15" dirty="0" smtClean="0">
                <a:latin typeface="Tahoma"/>
                <a:cs typeface="Tahoma"/>
              </a:rPr>
              <a:t>bardziej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znaczące </a:t>
            </a:r>
            <a:r>
              <a:rPr sz="3200" spc="-15" dirty="0" smtClean="0">
                <a:latin typeface="Tahoma"/>
                <a:cs typeface="Tahoma"/>
              </a:rPr>
              <a:t>bity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po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przesuni</a:t>
            </a:r>
            <a:r>
              <a:rPr sz="3200" spc="-20" dirty="0" smtClean="0">
                <a:latin typeface="Tahoma"/>
                <a:cs typeface="Tahoma"/>
              </a:rPr>
              <a:t>ę</a:t>
            </a:r>
            <a:r>
              <a:rPr sz="3200" spc="-15" dirty="0" smtClean="0">
                <a:latin typeface="Tahoma"/>
                <a:cs typeface="Tahoma"/>
              </a:rPr>
              <a:t>ciu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o</a:t>
            </a:r>
            <a:r>
              <a:rPr sz="3200" spc="-15" dirty="0" smtClean="0">
                <a:latin typeface="Tahoma"/>
                <a:cs typeface="Tahoma"/>
              </a:rPr>
              <a:t> k pozycji </a:t>
            </a:r>
            <a:r>
              <a:rPr sz="3200" spc="-25" dirty="0" smtClean="0">
                <a:latin typeface="Tahoma"/>
                <a:cs typeface="Tahoma"/>
              </a:rPr>
              <a:t>w </a:t>
            </a:r>
            <a:r>
              <a:rPr sz="3200" spc="-20" dirty="0" smtClean="0">
                <a:latin typeface="Tahoma"/>
                <a:cs typeface="Tahoma"/>
              </a:rPr>
              <a:t>prawo </a:t>
            </a:r>
            <a:r>
              <a:rPr sz="3200" spc="-15" dirty="0" smtClean="0">
                <a:latin typeface="Tahoma"/>
                <a:cs typeface="Tahoma"/>
              </a:rPr>
              <a:t>zostaje</a:t>
            </a:r>
            <a:r>
              <a:rPr sz="3200" spc="-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zapisane </a:t>
            </a:r>
            <a:r>
              <a:rPr sz="3200" spc="-25" dirty="0" smtClean="0">
                <a:latin typeface="Tahoma"/>
                <a:cs typeface="Tahoma"/>
              </a:rPr>
              <a:t>w</a:t>
            </a:r>
            <a:r>
              <a:rPr sz="3200" spc="-15" dirty="0" smtClean="0">
                <a:latin typeface="Tahoma"/>
                <a:cs typeface="Tahoma"/>
              </a:rPr>
              <a:t> kodzie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unarnym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31625" y="1496314"/>
            <a:ext cx="5751195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083310" algn="l"/>
                <a:tab pos="3147060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	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Rice’a </a:t>
            </a:r>
            <a:r>
              <a:rPr sz="4400" i="1" spc="-15" dirty="0" smtClean="0">
                <a:solidFill>
                  <a:srgbClr val="CC6500"/>
                </a:solidFill>
                <a:latin typeface="Times New Roman"/>
                <a:cs typeface="Times New Roman"/>
              </a:rPr>
              <a:t>-	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</a:t>
            </a:r>
            <a:r>
              <a:rPr sz="4400" i="1" spc="-35" dirty="0" smtClean="0">
                <a:solidFill>
                  <a:srgbClr val="CC6500"/>
                </a:solidFill>
                <a:latin typeface="Times New Roman"/>
                <a:cs typeface="Times New Roman"/>
              </a:rPr>
              <a:t>ó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żne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z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ę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dy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32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360752" y="2392108"/>
          <a:ext cx="4538649" cy="4376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348"/>
                <a:gridCol w="1330452"/>
                <a:gridCol w="1371600"/>
                <a:gridCol w="1295387"/>
              </a:tblGrid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i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k=1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k=2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k=3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8519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073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0|000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8519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073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0|001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8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945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073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945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073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0|011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166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10|00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0|100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166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10|01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0|101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8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0|110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7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1110|1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0|111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11110|0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514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110|00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8940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10|000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478"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Tahoma"/>
                          <a:cs typeface="Tahoma"/>
                        </a:rPr>
                        <a:t>...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18185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kodowania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Rice’a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67000"/>
            <a:ext cx="265436" cy="279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3250692"/>
            <a:ext cx="265436" cy="2796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7059" y="4322826"/>
            <a:ext cx="265436" cy="279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7059" y="5394197"/>
            <a:ext cx="265436" cy="2796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7059" y="5978652"/>
            <a:ext cx="265436" cy="2796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83035" y="2540253"/>
            <a:ext cx="7192645" cy="3865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749550" algn="l"/>
              </a:tabLst>
            </a:pPr>
            <a:r>
              <a:rPr sz="3200" spc="-20" dirty="0" smtClean="0">
                <a:latin typeface="Tahoma"/>
                <a:cs typeface="Tahoma"/>
              </a:rPr>
              <a:t>S</a:t>
            </a:r>
            <a:r>
              <a:rPr sz="3200" spc="-15" dirty="0" smtClean="0">
                <a:latin typeface="Tahoma"/>
                <a:cs typeface="Tahoma"/>
              </a:rPr>
              <a:t>ł</a:t>
            </a:r>
            <a:r>
              <a:rPr sz="3200" spc="-20" dirty="0" smtClean="0">
                <a:latin typeface="Tahoma"/>
                <a:cs typeface="Tahoma"/>
              </a:rPr>
              <a:t>owo kodu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R</a:t>
            </a:r>
            <a:r>
              <a:rPr sz="3150" spc="-22" baseline="-21164" dirty="0" smtClean="0">
                <a:latin typeface="Tahoma"/>
                <a:cs typeface="Tahoma"/>
              </a:rPr>
              <a:t>2	</a:t>
            </a:r>
            <a:r>
              <a:rPr sz="3200" spc="-15" dirty="0" smtClean="0">
                <a:latin typeface="Tahoma"/>
                <a:cs typeface="Tahoma"/>
              </a:rPr>
              <a:t>dla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i=6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2700" marR="12700" indent="0">
              <a:lnSpc>
                <a:spcPct val="100000"/>
              </a:lnSpc>
            </a:pPr>
            <a:r>
              <a:rPr sz="3200" spc="-20" dirty="0" smtClean="0">
                <a:latin typeface="Tahoma"/>
                <a:cs typeface="Tahoma"/>
              </a:rPr>
              <a:t>Dwójkową</a:t>
            </a:r>
            <a:r>
              <a:rPr sz="3200" spc="-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reprezentacj</a:t>
            </a:r>
            <a:r>
              <a:rPr sz="3200" spc="-20" dirty="0" smtClean="0">
                <a:latin typeface="Tahoma"/>
                <a:cs typeface="Tahoma"/>
              </a:rPr>
              <a:t>ę i=110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dzielimy na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dwie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c</a:t>
            </a:r>
            <a:r>
              <a:rPr sz="3200" spc="-5" dirty="0" smtClean="0">
                <a:latin typeface="Tahoma"/>
                <a:cs typeface="Tahoma"/>
              </a:rPr>
              <a:t>z</a:t>
            </a:r>
            <a:r>
              <a:rPr sz="3200" spc="-20" dirty="0" smtClean="0">
                <a:latin typeface="Tahoma"/>
                <a:cs typeface="Tahoma"/>
              </a:rPr>
              <a:t>ęś</a:t>
            </a:r>
            <a:r>
              <a:rPr sz="3200" spc="-15" dirty="0" smtClean="0">
                <a:latin typeface="Tahoma"/>
                <a:cs typeface="Tahoma"/>
              </a:rPr>
              <a:t>ci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1|10</a:t>
            </a:r>
            <a:endParaRPr sz="3200">
              <a:latin typeface="Tahoma"/>
              <a:cs typeface="Tahoma"/>
            </a:endParaRPr>
          </a:p>
          <a:p>
            <a:pPr marL="12700" marR="869950">
              <a:lnSpc>
                <a:spcPct val="109800"/>
              </a:lnSpc>
              <a:spcBef>
                <a:spcPts val="385"/>
              </a:spcBef>
            </a:pPr>
            <a:r>
              <a:rPr sz="3200" spc="-15" dirty="0" smtClean="0">
                <a:latin typeface="Tahoma"/>
                <a:cs typeface="Tahoma"/>
              </a:rPr>
              <a:t>Starsz</a:t>
            </a:r>
            <a:r>
              <a:rPr sz="3200" spc="-20" dirty="0" smtClean="0">
                <a:latin typeface="Tahoma"/>
                <a:cs typeface="Tahoma"/>
              </a:rPr>
              <a:t>ą</a:t>
            </a:r>
            <a:r>
              <a:rPr sz="3200" spc="-5" dirty="0" smtClean="0">
                <a:latin typeface="Tahoma"/>
                <a:cs typeface="Tahoma"/>
              </a:rPr>
              <a:t> </a:t>
            </a:r>
            <a:r>
              <a:rPr sz="3200" spc="0" dirty="0" smtClean="0">
                <a:latin typeface="Tahoma"/>
                <a:cs typeface="Tahoma"/>
              </a:rPr>
              <a:t>cz</a:t>
            </a:r>
            <a:r>
              <a:rPr sz="3200" spc="-20" dirty="0" smtClean="0">
                <a:latin typeface="Tahoma"/>
                <a:cs typeface="Tahoma"/>
              </a:rPr>
              <a:t>ęść zapisujemy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5" dirty="0" smtClean="0">
                <a:latin typeface="Tahoma"/>
                <a:cs typeface="Tahoma"/>
              </a:rPr>
              <a:t>w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postaci</a:t>
            </a:r>
            <a:r>
              <a:rPr sz="3200" spc="-20" dirty="0" smtClean="0">
                <a:latin typeface="Tahoma"/>
                <a:cs typeface="Tahoma"/>
              </a:rPr>
              <a:t> kodu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unarnego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U(1)=10 D</a:t>
            </a:r>
            <a:r>
              <a:rPr sz="3200" spc="-25" dirty="0" smtClean="0">
                <a:latin typeface="Tahoma"/>
                <a:cs typeface="Tahoma"/>
              </a:rPr>
              <a:t>o</a:t>
            </a:r>
            <a:r>
              <a:rPr sz="3200" spc="-10" dirty="0" smtClean="0">
                <a:latin typeface="Tahoma"/>
                <a:cs typeface="Tahoma"/>
              </a:rPr>
              <a:t>ł</a:t>
            </a:r>
            <a:r>
              <a:rPr sz="3200" spc="-15" dirty="0" smtClean="0">
                <a:latin typeface="Tahoma"/>
                <a:cs typeface="Tahoma"/>
              </a:rPr>
              <a:t>ą</a:t>
            </a:r>
            <a:r>
              <a:rPr sz="3200" spc="-20" dirty="0" smtClean="0">
                <a:latin typeface="Tahoma"/>
                <a:cs typeface="Tahoma"/>
              </a:rPr>
              <a:t>czamy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15" dirty="0" smtClean="0">
                <a:latin typeface="Tahoma"/>
                <a:cs typeface="Tahoma"/>
              </a:rPr>
              <a:t>przyrostek </a:t>
            </a:r>
            <a:r>
              <a:rPr sz="3200" spc="-20" dirty="0" smtClean="0">
                <a:latin typeface="Tahoma"/>
                <a:cs typeface="Tahoma"/>
              </a:rPr>
              <a:t>10</a:t>
            </a:r>
            <a:endParaRPr sz="32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Tahoma"/>
                <a:cs typeface="Tahoma"/>
              </a:rPr>
              <a:t>Otrzymujemy</a:t>
            </a:r>
            <a:r>
              <a:rPr sz="3200" spc="5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R</a:t>
            </a:r>
            <a:r>
              <a:rPr sz="3150" spc="-15" baseline="-21164" dirty="0" smtClean="0">
                <a:latin typeface="Tahoma"/>
                <a:cs typeface="Tahoma"/>
              </a:rPr>
              <a:t>2</a:t>
            </a:r>
            <a:r>
              <a:rPr sz="3200" spc="-20" dirty="0" smtClean="0">
                <a:latin typeface="Tahoma"/>
                <a:cs typeface="Tahoma"/>
              </a:rPr>
              <a:t>(6)=1010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33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54455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Rice’a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r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ealizacja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628900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8931" y="3432809"/>
            <a:ext cx="209556" cy="2156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8931" y="4600955"/>
            <a:ext cx="209556" cy="2156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83035" y="2539746"/>
            <a:ext cx="6746240" cy="2694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400" spc="-15" dirty="0" smtClean="0">
                <a:latin typeface="Tahoma"/>
                <a:cs typeface="Tahoma"/>
              </a:rPr>
              <a:t>Kody Rice’a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definiowane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s</a:t>
            </a:r>
            <a:r>
              <a:rPr sz="2400" spc="-15" dirty="0" smtClean="0">
                <a:latin typeface="Tahoma"/>
                <a:cs typeface="Tahoma"/>
              </a:rPr>
              <a:t>ą jako dynamiczne kody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Goloba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 marR="114300" indent="0" algn="just">
              <a:lnSpc>
                <a:spcPts val="2870"/>
              </a:lnSpc>
            </a:pPr>
            <a:r>
              <a:rPr sz="2400" dirty="0" smtClean="0">
                <a:latin typeface="Tahoma"/>
                <a:cs typeface="Tahoma"/>
              </a:rPr>
              <a:t>Ź</a:t>
            </a:r>
            <a:r>
              <a:rPr sz="2400" spc="-5" dirty="0" smtClean="0">
                <a:latin typeface="Tahoma"/>
                <a:cs typeface="Tahoma"/>
              </a:rPr>
              <a:t>ród</a:t>
            </a:r>
            <a:r>
              <a:rPr sz="2400" spc="0" dirty="0" smtClean="0">
                <a:latin typeface="Tahoma"/>
                <a:cs typeface="Tahoma"/>
              </a:rPr>
              <a:t>łowy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-15" dirty="0" smtClean="0">
                <a:latin typeface="Tahoma"/>
                <a:cs typeface="Tahoma"/>
              </a:rPr>
              <a:t>ąg </a:t>
            </a:r>
            <a:r>
              <a:rPr sz="2400" spc="-20" dirty="0" smtClean="0">
                <a:latin typeface="Tahoma"/>
                <a:cs typeface="Tahoma"/>
              </a:rPr>
              <a:t>dzielon</a:t>
            </a:r>
            <a:r>
              <a:rPr sz="2400" spc="-15" dirty="0" smtClean="0">
                <a:latin typeface="Tahoma"/>
                <a:cs typeface="Tahoma"/>
              </a:rPr>
              <a:t>y </a:t>
            </a:r>
            <a:r>
              <a:rPr sz="2400" spc="-5" dirty="0" smtClean="0">
                <a:latin typeface="Tahoma"/>
                <a:cs typeface="Tahoma"/>
              </a:rPr>
              <a:t>jes</a:t>
            </a:r>
            <a:r>
              <a:rPr sz="2400" spc="0" dirty="0" smtClean="0">
                <a:latin typeface="Tahoma"/>
                <a:cs typeface="Tahoma"/>
              </a:rPr>
              <a:t>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n</a:t>
            </a:r>
            <a:r>
              <a:rPr sz="2400" spc="-15" dirty="0" smtClean="0">
                <a:latin typeface="Tahoma"/>
                <a:cs typeface="Tahoma"/>
              </a:rPr>
              <a:t>a </a:t>
            </a:r>
            <a:r>
              <a:rPr sz="2400" spc="-20" dirty="0" smtClean="0">
                <a:latin typeface="Tahoma"/>
                <a:cs typeface="Tahoma"/>
              </a:rPr>
              <a:t>blok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o </a:t>
            </a:r>
            <a:r>
              <a:rPr sz="2400" spc="-5" dirty="0" smtClean="0">
                <a:latin typeface="Tahoma"/>
                <a:cs typeface="Tahoma"/>
              </a:rPr>
              <a:t>st</a:t>
            </a:r>
            <a:r>
              <a:rPr sz="2400" spc="-10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łych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lub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zmiennyc</a:t>
            </a:r>
            <a:r>
              <a:rPr sz="2400" spc="-15" dirty="0" smtClean="0">
                <a:latin typeface="Tahoma"/>
                <a:cs typeface="Tahoma"/>
              </a:rPr>
              <a:t>h </a:t>
            </a:r>
            <a:r>
              <a:rPr sz="2400" spc="-20" dirty="0" smtClean="0">
                <a:latin typeface="Tahoma"/>
                <a:cs typeface="Tahoma"/>
              </a:rPr>
              <a:t>rozmiarach</a:t>
            </a:r>
            <a:r>
              <a:rPr sz="2400" spc="-10" dirty="0" smtClean="0">
                <a:latin typeface="Tahoma"/>
                <a:cs typeface="Tahoma"/>
              </a:rPr>
              <a:t>.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W </a:t>
            </a:r>
            <a:r>
              <a:rPr sz="2400" spc="-20" dirty="0" smtClean="0">
                <a:latin typeface="Tahoma"/>
                <a:cs typeface="Tahoma"/>
              </a:rPr>
              <a:t>ka</a:t>
            </a:r>
            <a:r>
              <a:rPr sz="2400" spc="0" dirty="0" smtClean="0">
                <a:latin typeface="Tahoma"/>
                <a:cs typeface="Tahoma"/>
              </a:rPr>
              <a:t>ż</a:t>
            </a:r>
            <a:r>
              <a:rPr sz="2400" spc="-15" dirty="0" smtClean="0">
                <a:latin typeface="Tahoma"/>
                <a:cs typeface="Tahoma"/>
              </a:rPr>
              <a:t>dym bloku ustalony</a:t>
            </a:r>
            <a:r>
              <a:rPr sz="2400" spc="-10" dirty="0" smtClean="0">
                <a:latin typeface="Tahoma"/>
                <a:cs typeface="Tahoma"/>
              </a:rPr>
              <a:t> zostaje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najkorzystniejszy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 Rice’a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12700" marR="389890" indent="0">
              <a:lnSpc>
                <a:spcPts val="2870"/>
              </a:lnSpc>
            </a:pPr>
            <a:r>
              <a:rPr sz="2400" spc="-5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k</a:t>
            </a:r>
            <a:r>
              <a:rPr sz="2400" spc="-15" dirty="0" smtClean="0">
                <a:latin typeface="Tahoma"/>
                <a:cs typeface="Tahoma"/>
              </a:rPr>
              <a:t>aż</a:t>
            </a:r>
            <a:r>
              <a:rPr sz="2400" spc="-20" dirty="0" smtClean="0">
                <a:latin typeface="Tahoma"/>
                <a:cs typeface="Tahoma"/>
              </a:rPr>
              <a:t>deg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blok</a:t>
            </a:r>
            <a:r>
              <a:rPr sz="2400" spc="-15" dirty="0" smtClean="0">
                <a:latin typeface="Tahoma"/>
                <a:cs typeface="Tahoma"/>
              </a:rPr>
              <a:t>u </a:t>
            </a:r>
            <a:r>
              <a:rPr sz="2400" spc="-5" dirty="0" smtClean="0">
                <a:latin typeface="Tahoma"/>
                <a:cs typeface="Tahoma"/>
              </a:rPr>
              <a:t>trzeb</a:t>
            </a:r>
            <a:r>
              <a:rPr sz="2400" spc="0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d</a:t>
            </a:r>
            <a:r>
              <a:rPr sz="2400" spc="-25" dirty="0" smtClean="0">
                <a:latin typeface="Tahoma"/>
                <a:cs typeface="Tahoma"/>
              </a:rPr>
              <a:t>o</a:t>
            </a:r>
            <a:r>
              <a:rPr sz="2400" spc="-10" dirty="0" smtClean="0">
                <a:latin typeface="Tahoma"/>
                <a:cs typeface="Tahoma"/>
              </a:rPr>
              <a:t>łącz</a:t>
            </a:r>
            <a:r>
              <a:rPr sz="2400" spc="-5" dirty="0" smtClean="0">
                <a:latin typeface="Tahoma"/>
                <a:cs typeface="Tahoma"/>
              </a:rPr>
              <a:t>y</a:t>
            </a:r>
            <a:r>
              <a:rPr sz="2400" spc="0" dirty="0" smtClean="0">
                <a:latin typeface="Tahoma"/>
                <a:cs typeface="Tahoma"/>
              </a:rPr>
              <a:t>ć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identyfikator okr</a:t>
            </a:r>
            <a:r>
              <a:rPr sz="2400" spc="0" dirty="0" smtClean="0">
                <a:latin typeface="Tahoma"/>
                <a:cs typeface="Tahoma"/>
              </a:rPr>
              <a:t>eś</a:t>
            </a:r>
            <a:r>
              <a:rPr sz="2400" spc="-15" dirty="0" smtClean="0">
                <a:latin typeface="Tahoma"/>
                <a:cs typeface="Tahoma"/>
              </a:rPr>
              <a:t>lonej postaci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kodu Rice’a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58931" y="5404103"/>
            <a:ext cx="209556" cy="2156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83035" y="5328158"/>
            <a:ext cx="6236335" cy="1086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ts val="2870"/>
              </a:lnSpc>
            </a:pPr>
            <a:r>
              <a:rPr sz="2400" spc="-15" dirty="0" smtClean="0">
                <a:latin typeface="Tahoma"/>
                <a:cs typeface="Tahoma"/>
              </a:rPr>
              <a:t>Kod Rice’a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 </a:t>
            </a:r>
            <a:r>
              <a:rPr sz="2400" spc="-15" dirty="0" smtClean="0">
                <a:latin typeface="Tahoma"/>
                <a:cs typeface="Tahoma"/>
              </a:rPr>
              <a:t>adaptacyjnie dobiera</a:t>
            </a:r>
            <a:r>
              <a:rPr sz="2400" spc="-25" dirty="0" smtClean="0">
                <a:latin typeface="Tahoma"/>
                <a:cs typeface="Tahoma"/>
              </a:rPr>
              <a:t>n</a:t>
            </a:r>
            <a:r>
              <a:rPr sz="2400" spc="-15" dirty="0" smtClean="0">
                <a:latin typeface="Tahoma"/>
                <a:cs typeface="Tahoma"/>
              </a:rPr>
              <a:t>ą wart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5" dirty="0" smtClean="0">
                <a:latin typeface="Tahoma"/>
                <a:cs typeface="Tahoma"/>
              </a:rPr>
              <a:t>cią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k</a:t>
            </a:r>
            <a:r>
              <a:rPr sz="2400" spc="-15" dirty="0" smtClean="0">
                <a:latin typeface="Tahoma"/>
                <a:cs typeface="Tahoma"/>
              </a:rPr>
              <a:t>ażdej kodowanej wart</a:t>
            </a:r>
            <a:r>
              <a:rPr sz="2400" spc="-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wykorzystano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 standardzie JPEG-LS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34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85359" y="5314950"/>
            <a:ext cx="671830" cy="370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Tahoma"/>
                <a:cs typeface="Tahoma"/>
              </a:rPr>
              <a:t>k </a:t>
            </a:r>
            <a:r>
              <a:rPr sz="2400" spc="-15" dirty="0" smtClean="0">
                <a:latin typeface="Tahoma"/>
                <a:cs typeface="Tahoma"/>
              </a:rPr>
              <a:t>dla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34719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Plan nas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tę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pnego wyk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7059" y="2667000"/>
            <a:ext cx="265436" cy="2796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7059" y="3250692"/>
            <a:ext cx="265436" cy="2796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33657" y="3856481"/>
            <a:ext cx="166884" cy="1600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33657" y="4368545"/>
            <a:ext cx="166884" cy="160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7059" y="4860797"/>
            <a:ext cx="265436" cy="2796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83035" y="2444180"/>
            <a:ext cx="5369560" cy="3253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869950" indent="0">
              <a:lnSpc>
                <a:spcPct val="119700"/>
              </a:lnSpc>
            </a:pPr>
            <a:r>
              <a:rPr sz="3200" spc="-20" dirty="0" smtClean="0">
                <a:latin typeface="Tahoma"/>
                <a:cs typeface="Tahoma"/>
              </a:rPr>
              <a:t>Kodowanie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arytmetyczne Kodowanie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adaptacyjne</a:t>
            </a:r>
            <a:endParaRPr sz="3200">
              <a:latin typeface="Tahoma"/>
              <a:cs typeface="Tahoma"/>
            </a:endParaRPr>
          </a:p>
          <a:p>
            <a:pPr marL="412750" marR="49530">
              <a:lnSpc>
                <a:spcPct val="120200"/>
              </a:lnSpc>
            </a:pPr>
            <a:r>
              <a:rPr sz="2800" dirty="0" smtClean="0">
                <a:latin typeface="Tahoma"/>
                <a:cs typeface="Tahoma"/>
              </a:rPr>
              <a:t>Dla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kodowania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arytmetycznego </a:t>
            </a:r>
            <a:r>
              <a:rPr sz="2800" spc="-5" dirty="0" smtClean="0">
                <a:latin typeface="Tahoma"/>
                <a:cs typeface="Tahoma"/>
              </a:rPr>
              <a:t>Dl</a:t>
            </a:r>
            <a:r>
              <a:rPr sz="2800" spc="0" dirty="0" smtClean="0">
                <a:latin typeface="Tahoma"/>
                <a:cs typeface="Tahoma"/>
              </a:rPr>
              <a:t>a </a:t>
            </a:r>
            <a:r>
              <a:rPr sz="2800" spc="-5" dirty="0" smtClean="0">
                <a:latin typeface="Tahoma"/>
                <a:cs typeface="Tahoma"/>
              </a:rPr>
              <a:t>kodowani</a:t>
            </a:r>
            <a:r>
              <a:rPr sz="2800" spc="0" dirty="0" smtClean="0">
                <a:latin typeface="Tahoma"/>
                <a:cs typeface="Tahoma"/>
              </a:rPr>
              <a:t>a </a:t>
            </a:r>
            <a:r>
              <a:rPr sz="2800" spc="-5" dirty="0" smtClean="0">
                <a:latin typeface="Tahoma"/>
                <a:cs typeface="Tahoma"/>
              </a:rPr>
              <a:t>Huffmana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7"/>
              </a:spcBef>
            </a:pPr>
            <a:endParaRPr sz="750"/>
          </a:p>
          <a:p>
            <a:pPr marL="12700" marR="12700" indent="0">
              <a:lnSpc>
                <a:spcPct val="100000"/>
              </a:lnSpc>
            </a:pPr>
            <a:r>
              <a:rPr sz="3200" spc="-20" dirty="0" smtClean="0">
                <a:latin typeface="Tahoma"/>
                <a:cs typeface="Tahoma"/>
              </a:rPr>
              <a:t>Porównanie </a:t>
            </a:r>
            <a:r>
              <a:rPr sz="3200" spc="-15" dirty="0" smtClean="0">
                <a:latin typeface="Tahoma"/>
                <a:cs typeface="Tahoma"/>
              </a:rPr>
              <a:t>r</a:t>
            </a:r>
            <a:r>
              <a:rPr sz="3200" spc="-30" dirty="0" smtClean="0">
                <a:latin typeface="Tahoma"/>
                <a:cs typeface="Tahoma"/>
              </a:rPr>
              <a:t>ó</a:t>
            </a:r>
            <a:r>
              <a:rPr sz="3200" spc="-15" dirty="0" smtClean="0">
                <a:latin typeface="Tahoma"/>
                <a:cs typeface="Tahoma"/>
              </a:rPr>
              <a:t>ż</a:t>
            </a:r>
            <a:r>
              <a:rPr sz="3200" spc="-20" dirty="0" smtClean="0">
                <a:latin typeface="Tahoma"/>
                <a:cs typeface="Tahoma"/>
              </a:rPr>
              <a:t>nych</a:t>
            </a:r>
            <a:r>
              <a:rPr sz="3200" spc="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kodow</a:t>
            </a:r>
            <a:r>
              <a:rPr sz="3200" spc="-35" dirty="0" smtClean="0">
                <a:latin typeface="Tahoma"/>
                <a:cs typeface="Tahoma"/>
              </a:rPr>
              <a:t>a</a:t>
            </a:r>
            <a:r>
              <a:rPr sz="3200" spc="-20" dirty="0" smtClean="0">
                <a:latin typeface="Tahoma"/>
                <a:cs typeface="Tahoma"/>
              </a:rPr>
              <a:t>ń</a:t>
            </a:r>
            <a:r>
              <a:rPr sz="3200" spc="-10" dirty="0" smtClean="0">
                <a:latin typeface="Tahoma"/>
                <a:cs typeface="Tahoma"/>
              </a:rPr>
              <a:t> </a:t>
            </a:r>
            <a:r>
              <a:rPr sz="3200" spc="-20" dirty="0" smtClean="0">
                <a:latin typeface="Tahoma"/>
                <a:cs typeface="Tahoma"/>
              </a:rPr>
              <a:t>adaptacyjnych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35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5023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Kodowanie Shannona–Fano (1948–1949)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391" y="3582923"/>
            <a:ext cx="250196" cy="2537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3035" y="2541523"/>
            <a:ext cx="6685280" cy="2223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593090" indent="0">
              <a:lnSpc>
                <a:spcPct val="100000"/>
              </a:lnSpc>
            </a:pPr>
            <a:r>
              <a:rPr sz="2800" dirty="0" smtClean="0">
                <a:latin typeface="Tahoma"/>
                <a:cs typeface="Tahoma"/>
              </a:rPr>
              <a:t>Pierwsza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propozycja budowy kodu efektywnego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minimalnej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redundancji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 marR="12700">
              <a:lnSpc>
                <a:spcPct val="100099"/>
              </a:lnSpc>
            </a:pPr>
            <a:r>
              <a:rPr sz="2800" dirty="0" smtClean="0">
                <a:latin typeface="Tahoma"/>
                <a:cs typeface="Tahoma"/>
              </a:rPr>
              <a:t>Algorytm konstrukcji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kodu nie gwarantuje, że zawsze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zostanie uzyskany kod o </a:t>
            </a:r>
            <a:r>
              <a:rPr sz="2800" spc="-5" dirty="0" smtClean="0">
                <a:latin typeface="Tahoma"/>
                <a:cs typeface="Tahoma"/>
              </a:rPr>
              <a:t>minimalne</a:t>
            </a:r>
            <a:r>
              <a:rPr sz="2800" spc="0" dirty="0" smtClean="0">
                <a:latin typeface="Tahoma"/>
                <a:cs typeface="Tahoma"/>
              </a:rPr>
              <a:t>j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redundancji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4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70025">
              <a:lnSpc>
                <a:spcPts val="526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Kod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Shannona-Fano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5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0135" y="2539746"/>
            <a:ext cx="7399020" cy="39357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2300" indent="-609600">
              <a:lnSpc>
                <a:spcPct val="10000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spc="-5" dirty="0" smtClean="0">
                <a:latin typeface="Tahoma"/>
                <a:cs typeface="Tahoma"/>
              </a:rPr>
              <a:t>Okr</a:t>
            </a:r>
            <a:r>
              <a:rPr sz="2400" spc="0" dirty="0" smtClean="0">
                <a:latin typeface="Tahoma"/>
                <a:cs typeface="Tahoma"/>
              </a:rPr>
              <a:t>e</a:t>
            </a:r>
            <a:r>
              <a:rPr sz="2400" spc="5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l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wagi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0" dirty="0" smtClean="0">
                <a:latin typeface="Tahoma"/>
                <a:cs typeface="Tahoma"/>
              </a:rPr>
              <a:t>(il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wys</a:t>
            </a:r>
            <a:r>
              <a:rPr sz="2400" spc="-10" dirty="0" smtClean="0">
                <a:latin typeface="Tahoma"/>
                <a:cs typeface="Tahoma"/>
              </a:rPr>
              <a:t>t</a:t>
            </a:r>
            <a:r>
              <a:rPr sz="2400" spc="-15" dirty="0" smtClean="0">
                <a:latin typeface="Tahoma"/>
                <a:cs typeface="Tahoma"/>
              </a:rPr>
              <a:t>ąpień</a:t>
            </a:r>
            <a:r>
              <a:rPr sz="2400" spc="-10" dirty="0" smtClean="0">
                <a:latin typeface="Tahoma"/>
                <a:cs typeface="Tahoma"/>
              </a:rPr>
              <a:t>)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poszczególnych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symboli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ahoma"/>
              <a:buAutoNum type="arabicPeriod"/>
            </a:pPr>
            <a:endParaRPr sz="550"/>
          </a:p>
          <a:p>
            <a:pPr marL="622300" marR="497205" indent="-609600">
              <a:lnSpc>
                <a:spcPct val="10000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spc="-5" dirty="0" smtClean="0">
                <a:latin typeface="Tahoma"/>
                <a:cs typeface="Tahoma"/>
              </a:rPr>
              <a:t>Posortu</a:t>
            </a:r>
            <a:r>
              <a:rPr sz="2400" spc="0" dirty="0" smtClean="0">
                <a:latin typeface="Tahoma"/>
                <a:cs typeface="Tahoma"/>
              </a:rPr>
              <a:t>j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lis</a:t>
            </a:r>
            <a:r>
              <a:rPr sz="2400" spc="-10" dirty="0" smtClean="0">
                <a:latin typeface="Tahoma"/>
                <a:cs typeface="Tahoma"/>
              </a:rPr>
              <a:t>tę </a:t>
            </a:r>
            <a:r>
              <a:rPr sz="2400" spc="-15" dirty="0" smtClean="0">
                <a:latin typeface="Tahoma"/>
                <a:cs typeface="Tahoma"/>
              </a:rPr>
              <a:t>symboli w nieros</a:t>
            </a:r>
            <a:r>
              <a:rPr sz="2400" spc="-25" dirty="0" smtClean="0">
                <a:latin typeface="Tahoma"/>
                <a:cs typeface="Tahoma"/>
              </a:rPr>
              <a:t>n</a:t>
            </a:r>
            <a:r>
              <a:rPr sz="2400" spc="-15" dirty="0" smtClean="0">
                <a:latin typeface="Tahoma"/>
                <a:cs typeface="Tahoma"/>
              </a:rPr>
              <a:t>ącym po</a:t>
            </a:r>
            <a:r>
              <a:rPr sz="2400" spc="-10" dirty="0" smtClean="0">
                <a:latin typeface="Tahoma"/>
                <a:cs typeface="Tahoma"/>
              </a:rPr>
              <a:t>r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-20" dirty="0" smtClean="0">
                <a:latin typeface="Tahoma"/>
                <a:cs typeface="Tahoma"/>
              </a:rPr>
              <a:t>dku</a:t>
            </a:r>
            <a:r>
              <a:rPr sz="2400" spc="-15" dirty="0" smtClean="0">
                <a:latin typeface="Tahoma"/>
                <a:cs typeface="Tahoma"/>
              </a:rPr>
              <a:t> wag, </a:t>
            </a:r>
            <a:r>
              <a:rPr sz="2400" spc="-10" dirty="0" smtClean="0">
                <a:latin typeface="Tahoma"/>
                <a:cs typeface="Tahoma"/>
              </a:rPr>
              <a:t>i ustal j</a:t>
            </a:r>
            <a:r>
              <a:rPr sz="2400" spc="-15" dirty="0" smtClean="0">
                <a:latin typeface="Tahoma"/>
                <a:cs typeface="Tahoma"/>
              </a:rPr>
              <a:t>ą jako gru</a:t>
            </a:r>
            <a:r>
              <a:rPr sz="2400" spc="-20" dirty="0" smtClean="0">
                <a:latin typeface="Tahoma"/>
                <a:cs typeface="Tahoma"/>
              </a:rPr>
              <a:t>p</a:t>
            </a:r>
            <a:r>
              <a:rPr sz="2400" spc="0" dirty="0" smtClean="0">
                <a:latin typeface="Tahoma"/>
                <a:cs typeface="Tahoma"/>
              </a:rPr>
              <a:t>ę </a:t>
            </a:r>
            <a:r>
              <a:rPr sz="2400" spc="-5" dirty="0" smtClean="0">
                <a:latin typeface="Tahoma"/>
                <a:cs typeface="Tahoma"/>
              </a:rPr>
              <a:t>pocz</a:t>
            </a:r>
            <a:r>
              <a:rPr sz="2400" spc="-15" dirty="0" smtClean="0">
                <a:latin typeface="Tahoma"/>
                <a:cs typeface="Tahoma"/>
              </a:rPr>
              <a:t>ątko</a:t>
            </a:r>
            <a:r>
              <a:rPr sz="2400" spc="-5" dirty="0" smtClean="0">
                <a:latin typeface="Tahoma"/>
                <a:cs typeface="Tahoma"/>
              </a:rPr>
              <a:t>w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4"/>
              </a:spcBef>
              <a:buFont typeface="Tahoma"/>
              <a:buAutoNum type="arabicPeriod"/>
            </a:pPr>
            <a:endParaRPr sz="650"/>
          </a:p>
          <a:p>
            <a:pPr marL="622300" marR="230504" indent="-609600">
              <a:lnSpc>
                <a:spcPts val="287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spc="-20" dirty="0" smtClean="0">
                <a:latin typeface="Tahoma"/>
                <a:cs typeface="Tahoma"/>
              </a:rPr>
              <a:t>Podzie</a:t>
            </a:r>
            <a:r>
              <a:rPr sz="2400" spc="-10" dirty="0" smtClean="0">
                <a:latin typeface="Tahoma"/>
                <a:cs typeface="Tahoma"/>
              </a:rPr>
              <a:t>l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grup</a:t>
            </a:r>
            <a:r>
              <a:rPr sz="2400" spc="0" dirty="0" smtClean="0">
                <a:latin typeface="Tahoma"/>
                <a:cs typeface="Tahoma"/>
              </a:rPr>
              <a:t>ę </a:t>
            </a:r>
            <a:r>
              <a:rPr sz="2400" spc="-15" dirty="0" smtClean="0">
                <a:latin typeface="Tahoma"/>
                <a:cs typeface="Tahoma"/>
              </a:rPr>
              <a:t>symboli na dwie c</a:t>
            </a:r>
            <a:r>
              <a:rPr sz="2400" spc="-10" dirty="0" smtClean="0">
                <a:latin typeface="Tahoma"/>
                <a:cs typeface="Tahoma"/>
              </a:rPr>
              <a:t>z</a:t>
            </a:r>
            <a:r>
              <a:rPr sz="2400" spc="0" dirty="0" smtClean="0">
                <a:latin typeface="Tahoma"/>
                <a:cs typeface="Tahoma"/>
              </a:rPr>
              <a:t>ęś</a:t>
            </a:r>
            <a:r>
              <a:rPr sz="2400" spc="-20" dirty="0" smtClean="0">
                <a:latin typeface="Tahoma"/>
                <a:cs typeface="Tahoma"/>
              </a:rPr>
              <a:t>c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mo</a:t>
            </a:r>
            <a:r>
              <a:rPr sz="2400" spc="0" dirty="0" smtClean="0">
                <a:latin typeface="Tahoma"/>
                <a:cs typeface="Tahoma"/>
              </a:rPr>
              <a:t>ż</a:t>
            </a:r>
            <a:r>
              <a:rPr sz="2400" spc="-10" dirty="0" smtClean="0">
                <a:latin typeface="Tahoma"/>
                <a:cs typeface="Tahoma"/>
              </a:rPr>
              <a:t>liwie równej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sumie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wag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zachowaniem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por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ądku </a:t>
            </a:r>
            <a:r>
              <a:rPr sz="2400" spc="-10" dirty="0" smtClean="0">
                <a:latin typeface="Tahoma"/>
                <a:cs typeface="Tahoma"/>
              </a:rPr>
              <a:t>listy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29"/>
              </a:spcBef>
              <a:buFont typeface="Tahoma"/>
              <a:buAutoNum type="arabicPeriod"/>
            </a:pPr>
            <a:endParaRPr sz="550"/>
          </a:p>
          <a:p>
            <a:pPr marL="622300" marR="35560" indent="-609600">
              <a:lnSpc>
                <a:spcPts val="2870"/>
              </a:lnSpc>
              <a:buFont typeface="Tahoma"/>
              <a:buAutoNum type="arabicPeriod"/>
              <a:tabLst>
                <a:tab pos="622300" algn="l"/>
              </a:tabLst>
            </a:pPr>
            <a:r>
              <a:rPr sz="2400" spc="-5" dirty="0" smtClean="0">
                <a:latin typeface="Tahoma"/>
                <a:cs typeface="Tahoma"/>
              </a:rPr>
              <a:t>Przypor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15" dirty="0" smtClean="0">
                <a:latin typeface="Tahoma"/>
                <a:cs typeface="Tahoma"/>
              </a:rPr>
              <a:t>ądkuj symbolom grupy z </a:t>
            </a:r>
            <a:r>
              <a:rPr sz="2400" spc="-20" dirty="0" smtClean="0">
                <a:latin typeface="Tahoma"/>
                <a:cs typeface="Tahoma"/>
              </a:rPr>
              <a:t>w</a:t>
            </a:r>
            <a:r>
              <a:rPr sz="2400" spc="-30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ększ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wa</a:t>
            </a:r>
            <a:r>
              <a:rPr sz="2400" spc="-10" dirty="0" smtClean="0">
                <a:latin typeface="Tahoma"/>
                <a:cs typeface="Tahoma"/>
              </a:rPr>
              <a:t>g</a:t>
            </a:r>
            <a:r>
              <a:rPr sz="2400" spc="-15" dirty="0" smtClean="0">
                <a:latin typeface="Tahoma"/>
                <a:cs typeface="Tahoma"/>
              </a:rPr>
              <a:t>ą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0,</a:t>
            </a:r>
            <a:r>
              <a:rPr sz="2400" spc="-15" dirty="0" smtClean="0">
                <a:latin typeface="Tahoma"/>
                <a:cs typeface="Tahoma"/>
              </a:rPr>
              <a:t> 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symbolom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mniejszą </a:t>
            </a:r>
            <a:r>
              <a:rPr sz="2400" spc="-20" dirty="0" smtClean="0">
                <a:latin typeface="Tahoma"/>
                <a:cs typeface="Tahoma"/>
              </a:rPr>
              <a:t>wag</a:t>
            </a:r>
            <a:r>
              <a:rPr sz="2400" spc="-15" dirty="0" smtClean="0">
                <a:latin typeface="Tahoma"/>
                <a:cs typeface="Tahoma"/>
              </a:rPr>
              <a:t>ą 1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29"/>
              </a:spcBef>
              <a:buFont typeface="Tahoma"/>
              <a:buAutoNum type="arabicPeriod"/>
            </a:pPr>
            <a:endParaRPr sz="550"/>
          </a:p>
          <a:p>
            <a:pPr marL="622300" marR="1123950" indent="-609600">
              <a:lnSpc>
                <a:spcPts val="2870"/>
              </a:lnSpc>
              <a:buFont typeface="Tahoma"/>
              <a:buAutoNum type="arabicPeriod"/>
              <a:tabLst>
                <a:tab pos="622300" algn="l"/>
                <a:tab pos="2387600" algn="l"/>
              </a:tabLst>
            </a:pPr>
            <a:r>
              <a:rPr sz="2400" spc="-5" dirty="0" smtClean="0">
                <a:latin typeface="Tahoma"/>
                <a:cs typeface="Tahoma"/>
              </a:rPr>
              <a:t>Rekursywni</a:t>
            </a:r>
            <a:r>
              <a:rPr sz="2400" spc="0" dirty="0" smtClean="0">
                <a:latin typeface="Tahoma"/>
                <a:cs typeface="Tahoma"/>
              </a:rPr>
              <a:t>e </a:t>
            </a:r>
            <a:r>
              <a:rPr sz="2400" spc="-5" dirty="0" smtClean="0">
                <a:latin typeface="Tahoma"/>
                <a:cs typeface="Tahoma"/>
              </a:rPr>
              <a:t>powtór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krok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15" dirty="0" smtClean="0">
                <a:latin typeface="Tahoma"/>
                <a:cs typeface="Tahoma"/>
              </a:rPr>
              <a:t>3 </a:t>
            </a:r>
            <a:r>
              <a:rPr sz="2400" spc="-10" dirty="0" smtClean="0">
                <a:latin typeface="Tahoma"/>
                <a:cs typeface="Tahoma"/>
              </a:rPr>
              <a:t>i </a:t>
            </a:r>
            <a:r>
              <a:rPr sz="2400" spc="-20" dirty="0" smtClean="0">
                <a:latin typeface="Tahoma"/>
                <a:cs typeface="Tahoma"/>
              </a:rPr>
              <a:t>4</a:t>
            </a:r>
            <a:r>
              <a:rPr sz="2400" spc="-10" dirty="0" smtClean="0">
                <a:latin typeface="Tahoma"/>
                <a:cs typeface="Tahoma"/>
              </a:rPr>
              <a:t>, </a:t>
            </a:r>
            <a:r>
              <a:rPr sz="2400" spc="-20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ż </a:t>
            </a:r>
            <a:r>
              <a:rPr sz="2400" spc="-20" dirty="0" smtClean="0">
                <a:latin typeface="Tahoma"/>
                <a:cs typeface="Tahoma"/>
              </a:rPr>
              <a:t>grupa</a:t>
            </a:r>
            <a:r>
              <a:rPr sz="2400" spc="-1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poc</a:t>
            </a:r>
            <a:r>
              <a:rPr sz="2400" spc="-5" dirty="0" smtClean="0">
                <a:latin typeface="Tahoma"/>
                <a:cs typeface="Tahoma"/>
              </a:rPr>
              <a:t>z</a:t>
            </a:r>
            <a:r>
              <a:rPr sz="2400" spc="-20" dirty="0" smtClean="0">
                <a:latin typeface="Tahoma"/>
                <a:cs typeface="Tahoma"/>
              </a:rPr>
              <a:t>ą</a:t>
            </a:r>
            <a:r>
              <a:rPr sz="2400" spc="0" dirty="0" smtClean="0">
                <a:latin typeface="Tahoma"/>
                <a:cs typeface="Tahoma"/>
              </a:rPr>
              <a:t>tkowa	</a:t>
            </a:r>
            <a:r>
              <a:rPr sz="2400" spc="-15" dirty="0" smtClean="0">
                <a:latin typeface="Tahoma"/>
                <a:cs typeface="Tahoma"/>
              </a:rPr>
              <a:t>podzielona zostanie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na</a:t>
            </a:r>
            <a:r>
              <a:rPr sz="2400" spc="-10" dirty="0" smtClean="0">
                <a:latin typeface="Tahoma"/>
                <a:cs typeface="Tahoma"/>
              </a:rPr>
              <a:t> </a:t>
            </a:r>
            <a:r>
              <a:rPr sz="2400" spc="-5" dirty="0" smtClean="0">
                <a:latin typeface="Tahoma"/>
                <a:cs typeface="Tahoma"/>
              </a:rPr>
              <a:t>jednoelementow</a:t>
            </a:r>
            <a:r>
              <a:rPr sz="2400" spc="0" dirty="0" smtClean="0">
                <a:latin typeface="Tahoma"/>
                <a:cs typeface="Tahoma"/>
              </a:rPr>
              <a:t>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grupy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00461" y="1496314"/>
            <a:ext cx="7334884" cy="668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  <a:tabLst>
                <a:tab pos="2138045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Przyk</a:t>
            </a:r>
            <a:r>
              <a:rPr sz="4400" i="1" spc="-10" dirty="0" smtClean="0">
                <a:solidFill>
                  <a:srgbClr val="CC6500"/>
                </a:solidFill>
                <a:latin typeface="Times New Roman"/>
                <a:cs typeface="Times New Roman"/>
              </a:rPr>
              <a:t>ł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ad	kodowania metodą </a:t>
            </a:r>
            <a:r>
              <a:rPr sz="4400" i="1" spc="-30" dirty="0" smtClean="0">
                <a:solidFill>
                  <a:srgbClr val="CC6500"/>
                </a:solidFill>
                <a:latin typeface="Times New Roman"/>
                <a:cs typeface="Times New Roman"/>
              </a:rPr>
              <a:t>S-F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8931" y="2628900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8931" y="3432809"/>
            <a:ext cx="209556" cy="2156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8931" y="4235958"/>
            <a:ext cx="209556" cy="2156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8931" y="5039105"/>
            <a:ext cx="209556" cy="2156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58931" y="5477255"/>
            <a:ext cx="209556" cy="21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83035" y="2539746"/>
            <a:ext cx="6985000" cy="3205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400" spc="-15" dirty="0" smtClean="0">
                <a:latin typeface="Tahoma"/>
                <a:cs typeface="Tahoma"/>
              </a:rPr>
              <a:t>Dany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alfabet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As={a,b,c,d,e}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z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wagami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odpowiednio w(a)=6,</a:t>
            </a:r>
            <a:r>
              <a:rPr sz="2400" spc="10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w(b)=12,</a:t>
            </a:r>
            <a:r>
              <a:rPr sz="2400" spc="10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w(c)=4,</a:t>
            </a:r>
            <a:r>
              <a:rPr sz="2400" spc="10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w(d)=5,</a:t>
            </a:r>
            <a:r>
              <a:rPr sz="2400" spc="10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w(e)=4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ahoma"/>
                <a:cs typeface="Tahoma"/>
              </a:rPr>
              <a:t>Posortowanie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ts val="2875"/>
              </a:lnSpc>
            </a:pPr>
            <a:r>
              <a:rPr sz="2400" spc="-15" dirty="0" smtClean="0">
                <a:latin typeface="Tahoma"/>
                <a:cs typeface="Tahoma"/>
              </a:rPr>
              <a:t>b,a,d,c,e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wagi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12,6,5,4,4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2400" dirty="0" smtClean="0">
                <a:latin typeface="Tahoma"/>
                <a:cs typeface="Tahoma"/>
              </a:rPr>
              <a:t>Pierwszy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podzi</a:t>
            </a:r>
            <a:r>
              <a:rPr sz="2400" spc="-10" dirty="0" smtClean="0">
                <a:latin typeface="Tahoma"/>
                <a:cs typeface="Tahoma"/>
              </a:rPr>
              <a:t>a</a:t>
            </a:r>
            <a:r>
              <a:rPr sz="2400" spc="0" dirty="0" smtClean="0">
                <a:latin typeface="Tahoma"/>
                <a:cs typeface="Tahoma"/>
              </a:rPr>
              <a:t>ł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ts val="2875"/>
              </a:lnSpc>
            </a:pPr>
            <a:r>
              <a:rPr sz="2400" spc="-15" dirty="0" smtClean="0">
                <a:latin typeface="Tahoma"/>
                <a:cs typeface="Tahoma"/>
              </a:rPr>
              <a:t>wagi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12,6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| </a:t>
            </a:r>
            <a:r>
              <a:rPr sz="2400" spc="-15" dirty="0" smtClean="0">
                <a:latin typeface="Tahoma"/>
                <a:cs typeface="Tahoma"/>
              </a:rPr>
              <a:t>5,4,4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kod 0,0,1,1,1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464310" algn="l"/>
              </a:tabLst>
            </a:pPr>
            <a:r>
              <a:rPr sz="2400" dirty="0" smtClean="0">
                <a:latin typeface="Tahoma"/>
                <a:cs typeface="Tahoma"/>
              </a:rPr>
              <a:t>Nast</a:t>
            </a:r>
            <a:r>
              <a:rPr sz="2400" spc="-5" dirty="0" smtClean="0">
                <a:latin typeface="Tahoma"/>
                <a:cs typeface="Tahoma"/>
              </a:rPr>
              <a:t>ę</a:t>
            </a:r>
            <a:r>
              <a:rPr sz="2400" spc="-15" dirty="0" smtClean="0">
                <a:latin typeface="Tahoma"/>
                <a:cs typeface="Tahoma"/>
              </a:rPr>
              <a:t>pne	12 |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6 ||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5 |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4,4 kod 00,01,10,11,11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12700">
              <a:lnSpc>
                <a:spcPts val="2810"/>
              </a:lnSpc>
            </a:pPr>
            <a:r>
              <a:rPr sz="2400" spc="-20" dirty="0" smtClean="0">
                <a:latin typeface="Tahoma"/>
                <a:cs typeface="Tahoma"/>
              </a:rPr>
              <a:t>Ko</a:t>
            </a:r>
            <a:r>
              <a:rPr sz="2400" spc="-15" dirty="0" smtClean="0">
                <a:latin typeface="Tahoma"/>
                <a:cs typeface="Tahoma"/>
              </a:rPr>
              <a:t>ńcowy kod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00,01,10,110,111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6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2729">
              <a:lnSpc>
                <a:spcPct val="100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Binarne drzewo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dla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metody S-F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08817" y="2651003"/>
            <a:ext cx="452627" cy="451060"/>
          </a:xfrm>
          <a:custGeom>
            <a:avLst/>
            <a:gdLst/>
            <a:ahLst/>
            <a:cxnLst/>
            <a:rect l="l" t="t" r="r" b="b"/>
            <a:pathLst>
              <a:path w="452627" h="451060">
                <a:moveTo>
                  <a:pt x="452627" y="225546"/>
                </a:moveTo>
                <a:lnTo>
                  <a:pt x="446047" y="171499"/>
                </a:lnTo>
                <a:lnTo>
                  <a:pt x="427259" y="121937"/>
                </a:lnTo>
                <a:lnTo>
                  <a:pt x="397903" y="78562"/>
                </a:lnTo>
                <a:lnTo>
                  <a:pt x="359617" y="43079"/>
                </a:lnTo>
                <a:lnTo>
                  <a:pt x="314037" y="17192"/>
                </a:lnTo>
                <a:lnTo>
                  <a:pt x="262803" y="2602"/>
                </a:lnTo>
                <a:lnTo>
                  <a:pt x="226142" y="0"/>
                </a:lnTo>
                <a:lnTo>
                  <a:pt x="207800" y="574"/>
                </a:lnTo>
                <a:lnTo>
                  <a:pt x="154898" y="11004"/>
                </a:lnTo>
                <a:lnTo>
                  <a:pt x="107205" y="33200"/>
                </a:lnTo>
                <a:lnTo>
                  <a:pt x="66332" y="65531"/>
                </a:lnTo>
                <a:lnTo>
                  <a:pt x="33887" y="106365"/>
                </a:lnTo>
                <a:lnTo>
                  <a:pt x="11479" y="154071"/>
                </a:lnTo>
                <a:lnTo>
                  <a:pt x="720" y="207016"/>
                </a:lnTo>
                <a:lnTo>
                  <a:pt x="0" y="225546"/>
                </a:lnTo>
                <a:lnTo>
                  <a:pt x="5183" y="268425"/>
                </a:lnTo>
                <a:lnTo>
                  <a:pt x="15870" y="306783"/>
                </a:lnTo>
                <a:lnTo>
                  <a:pt x="51308" y="369945"/>
                </a:lnTo>
                <a:lnTo>
                  <a:pt x="101425" y="415039"/>
                </a:lnTo>
                <a:lnTo>
                  <a:pt x="161333" y="442074"/>
                </a:lnTo>
                <a:lnTo>
                  <a:pt x="226142" y="451060"/>
                </a:lnTo>
                <a:lnTo>
                  <a:pt x="258857" y="448787"/>
                </a:lnTo>
                <a:lnTo>
                  <a:pt x="321854" y="430714"/>
                </a:lnTo>
                <a:lnTo>
                  <a:pt x="377532" y="394614"/>
                </a:lnTo>
                <a:lnTo>
                  <a:pt x="421003" y="340494"/>
                </a:lnTo>
                <a:lnTo>
                  <a:pt x="447378" y="268363"/>
                </a:lnTo>
                <a:lnTo>
                  <a:pt x="452627" y="225546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08817" y="2650998"/>
            <a:ext cx="452627" cy="451065"/>
          </a:xfrm>
          <a:custGeom>
            <a:avLst/>
            <a:gdLst/>
            <a:ahLst/>
            <a:cxnLst/>
            <a:rect l="l" t="t" r="r" b="b"/>
            <a:pathLst>
              <a:path w="452627" h="451065">
                <a:moveTo>
                  <a:pt x="0" y="225551"/>
                </a:moveTo>
                <a:lnTo>
                  <a:pt x="6519" y="171223"/>
                </a:lnTo>
                <a:lnTo>
                  <a:pt x="25223" y="121589"/>
                </a:lnTo>
                <a:lnTo>
                  <a:pt x="54501" y="78283"/>
                </a:lnTo>
                <a:lnTo>
                  <a:pt x="92743" y="42937"/>
                </a:lnTo>
                <a:lnTo>
                  <a:pt x="138342" y="17181"/>
                </a:lnTo>
                <a:lnTo>
                  <a:pt x="189686" y="2648"/>
                </a:lnTo>
                <a:lnTo>
                  <a:pt x="226313" y="0"/>
                </a:lnTo>
                <a:lnTo>
                  <a:pt x="244751" y="550"/>
                </a:lnTo>
                <a:lnTo>
                  <a:pt x="297506" y="10994"/>
                </a:lnTo>
                <a:lnTo>
                  <a:pt x="345153" y="33305"/>
                </a:lnTo>
                <a:lnTo>
                  <a:pt x="386053" y="65779"/>
                </a:lnTo>
                <a:lnTo>
                  <a:pt x="418567" y="106712"/>
                </a:lnTo>
                <a:lnTo>
                  <a:pt x="441060" y="154401"/>
                </a:lnTo>
                <a:lnTo>
                  <a:pt x="451891" y="207143"/>
                </a:lnTo>
                <a:lnTo>
                  <a:pt x="452627" y="225551"/>
                </a:lnTo>
                <a:lnTo>
                  <a:pt x="447378" y="268368"/>
                </a:lnTo>
                <a:lnTo>
                  <a:pt x="436633" y="306684"/>
                </a:lnTo>
                <a:lnTo>
                  <a:pt x="401099" y="369811"/>
                </a:lnTo>
                <a:lnTo>
                  <a:pt x="350914" y="414922"/>
                </a:lnTo>
                <a:lnTo>
                  <a:pt x="290965" y="442010"/>
                </a:lnTo>
                <a:lnTo>
                  <a:pt x="226142" y="451065"/>
                </a:lnTo>
                <a:lnTo>
                  <a:pt x="193430" y="448828"/>
                </a:lnTo>
                <a:lnTo>
                  <a:pt x="130461" y="430819"/>
                </a:lnTo>
                <a:lnTo>
                  <a:pt x="74837" y="394755"/>
                </a:lnTo>
                <a:lnTo>
                  <a:pt x="31449" y="340628"/>
                </a:lnTo>
                <a:lnTo>
                  <a:pt x="5183" y="268430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64927" y="3102864"/>
            <a:ext cx="870203" cy="938784"/>
          </a:xfrm>
          <a:custGeom>
            <a:avLst/>
            <a:gdLst/>
            <a:ahLst/>
            <a:cxnLst/>
            <a:rect l="l" t="t" r="r" b="b"/>
            <a:pathLst>
              <a:path w="870203" h="938784">
                <a:moveTo>
                  <a:pt x="870203" y="0"/>
                </a:moveTo>
                <a:lnTo>
                  <a:pt x="0" y="938784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35131" y="3102864"/>
            <a:ext cx="869441" cy="939546"/>
          </a:xfrm>
          <a:custGeom>
            <a:avLst/>
            <a:gdLst/>
            <a:ahLst/>
            <a:cxnLst/>
            <a:rect l="l" t="t" r="r" b="b"/>
            <a:pathLst>
              <a:path w="869441" h="939546">
                <a:moveTo>
                  <a:pt x="869441" y="939546"/>
                </a:moveTo>
                <a:lnTo>
                  <a:pt x="0" y="0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913765" y="3452621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05154" y="3452621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00641" y="5085588"/>
            <a:ext cx="277367" cy="278891"/>
          </a:xfrm>
          <a:custGeom>
            <a:avLst/>
            <a:gdLst/>
            <a:ahLst/>
            <a:cxnLst/>
            <a:rect l="l" t="t" r="r" b="b"/>
            <a:pathLst>
              <a:path w="277367" h="278891">
                <a:moveTo>
                  <a:pt x="0" y="0"/>
                </a:moveTo>
                <a:lnTo>
                  <a:pt x="0" y="278891"/>
                </a:lnTo>
                <a:lnTo>
                  <a:pt x="277367" y="278891"/>
                </a:lnTo>
                <a:lnTo>
                  <a:pt x="277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00641" y="5085588"/>
            <a:ext cx="277367" cy="278891"/>
          </a:xfrm>
          <a:custGeom>
            <a:avLst/>
            <a:gdLst/>
            <a:ahLst/>
            <a:cxnLst/>
            <a:rect l="l" t="t" r="r" b="b"/>
            <a:pathLst>
              <a:path w="277367" h="278891">
                <a:moveTo>
                  <a:pt x="0" y="0"/>
                </a:moveTo>
                <a:lnTo>
                  <a:pt x="0" y="278891"/>
                </a:lnTo>
                <a:lnTo>
                  <a:pt x="277367" y="278891"/>
                </a:lnTo>
                <a:lnTo>
                  <a:pt x="27736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064897" y="5075428"/>
            <a:ext cx="14859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spc="15" dirty="0" smtClean="0">
                <a:latin typeface="Arial"/>
                <a:cs typeface="Arial"/>
              </a:rPr>
              <a:t>b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09479" y="4042767"/>
            <a:ext cx="330707" cy="338059"/>
          </a:xfrm>
          <a:custGeom>
            <a:avLst/>
            <a:gdLst/>
            <a:ahLst/>
            <a:cxnLst/>
            <a:rect l="l" t="t" r="r" b="b"/>
            <a:pathLst>
              <a:path w="330707" h="338059">
                <a:moveTo>
                  <a:pt x="330707" y="169568"/>
                </a:moveTo>
                <a:lnTo>
                  <a:pt x="319075" y="108467"/>
                </a:lnTo>
                <a:lnTo>
                  <a:pt x="293078" y="60969"/>
                </a:lnTo>
                <a:lnTo>
                  <a:pt x="256317" y="27064"/>
                </a:lnTo>
                <a:lnTo>
                  <a:pt x="212323" y="6730"/>
                </a:lnTo>
                <a:lnTo>
                  <a:pt x="164892" y="0"/>
                </a:lnTo>
                <a:lnTo>
                  <a:pt x="140945" y="1714"/>
                </a:lnTo>
                <a:lnTo>
                  <a:pt x="94859" y="15313"/>
                </a:lnTo>
                <a:lnTo>
                  <a:pt x="54210" y="42464"/>
                </a:lnTo>
                <a:lnTo>
                  <a:pt x="22598" y="83157"/>
                </a:lnTo>
                <a:lnTo>
                  <a:pt x="3623" y="137383"/>
                </a:lnTo>
                <a:lnTo>
                  <a:pt x="0" y="169568"/>
                </a:lnTo>
                <a:lnTo>
                  <a:pt x="3673" y="201545"/>
                </a:lnTo>
                <a:lnTo>
                  <a:pt x="22702" y="255422"/>
                </a:lnTo>
                <a:lnTo>
                  <a:pt x="54318" y="295857"/>
                </a:lnTo>
                <a:lnTo>
                  <a:pt x="94934" y="322837"/>
                </a:lnTo>
                <a:lnTo>
                  <a:pt x="140965" y="336354"/>
                </a:lnTo>
                <a:lnTo>
                  <a:pt x="164901" y="338059"/>
                </a:lnTo>
                <a:lnTo>
                  <a:pt x="188866" y="336388"/>
                </a:lnTo>
                <a:lnTo>
                  <a:pt x="234932" y="322954"/>
                </a:lnTo>
                <a:lnTo>
                  <a:pt x="275696" y="296017"/>
                </a:lnTo>
                <a:lnTo>
                  <a:pt x="307534" y="255575"/>
                </a:lnTo>
                <a:lnTo>
                  <a:pt x="326858" y="201618"/>
                </a:lnTo>
                <a:lnTo>
                  <a:pt x="330707" y="169568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09479" y="4042767"/>
            <a:ext cx="330707" cy="338061"/>
          </a:xfrm>
          <a:custGeom>
            <a:avLst/>
            <a:gdLst/>
            <a:ahLst/>
            <a:cxnLst/>
            <a:rect l="l" t="t" r="r" b="b"/>
            <a:pathLst>
              <a:path w="330707" h="338061">
                <a:moveTo>
                  <a:pt x="0" y="169568"/>
                </a:moveTo>
                <a:lnTo>
                  <a:pt x="11306" y="108580"/>
                </a:lnTo>
                <a:lnTo>
                  <a:pt x="37050" y="61119"/>
                </a:lnTo>
                <a:lnTo>
                  <a:pt x="73630" y="27196"/>
                </a:lnTo>
                <a:lnTo>
                  <a:pt x="117447" y="6820"/>
                </a:lnTo>
                <a:lnTo>
                  <a:pt x="164901" y="0"/>
                </a:lnTo>
                <a:lnTo>
                  <a:pt x="188866" y="1676"/>
                </a:lnTo>
                <a:lnTo>
                  <a:pt x="235024" y="15207"/>
                </a:lnTo>
                <a:lnTo>
                  <a:pt x="275818" y="42318"/>
                </a:lnTo>
                <a:lnTo>
                  <a:pt x="307647" y="83019"/>
                </a:lnTo>
                <a:lnTo>
                  <a:pt x="326912" y="137317"/>
                </a:lnTo>
                <a:lnTo>
                  <a:pt x="330707" y="169568"/>
                </a:lnTo>
                <a:lnTo>
                  <a:pt x="326858" y="201619"/>
                </a:lnTo>
                <a:lnTo>
                  <a:pt x="307534" y="255576"/>
                </a:lnTo>
                <a:lnTo>
                  <a:pt x="275696" y="296018"/>
                </a:lnTo>
                <a:lnTo>
                  <a:pt x="234932" y="322955"/>
                </a:lnTo>
                <a:lnTo>
                  <a:pt x="188827" y="336397"/>
                </a:lnTo>
                <a:lnTo>
                  <a:pt x="164892" y="338061"/>
                </a:lnTo>
                <a:lnTo>
                  <a:pt x="140965" y="336355"/>
                </a:lnTo>
                <a:lnTo>
                  <a:pt x="94934" y="322838"/>
                </a:lnTo>
                <a:lnTo>
                  <a:pt x="54318" y="295857"/>
                </a:lnTo>
                <a:lnTo>
                  <a:pt x="22702" y="255423"/>
                </a:lnTo>
                <a:lnTo>
                  <a:pt x="3673" y="201545"/>
                </a:lnTo>
                <a:lnTo>
                  <a:pt x="0" y="1695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39325" y="4381500"/>
            <a:ext cx="634745" cy="704088"/>
          </a:xfrm>
          <a:custGeom>
            <a:avLst/>
            <a:gdLst/>
            <a:ahLst/>
            <a:cxnLst/>
            <a:rect l="l" t="t" r="r" b="b"/>
            <a:pathLst>
              <a:path w="634745" h="704088">
                <a:moveTo>
                  <a:pt x="634745" y="0"/>
                </a:moveTo>
                <a:lnTo>
                  <a:pt x="0" y="704088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74071" y="4381500"/>
            <a:ext cx="636270" cy="704088"/>
          </a:xfrm>
          <a:custGeom>
            <a:avLst/>
            <a:gdLst/>
            <a:ahLst/>
            <a:cxnLst/>
            <a:rect l="l" t="t" r="r" b="b"/>
            <a:pathLst>
              <a:path w="636270" h="704088">
                <a:moveTo>
                  <a:pt x="636270" y="704088"/>
                </a:moveTo>
                <a:lnTo>
                  <a:pt x="0" y="0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231775" y="4613909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47491" y="4613909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349125" y="4042805"/>
            <a:ext cx="330708" cy="338131"/>
          </a:xfrm>
          <a:custGeom>
            <a:avLst/>
            <a:gdLst/>
            <a:ahLst/>
            <a:cxnLst/>
            <a:rect l="l" t="t" r="r" b="b"/>
            <a:pathLst>
              <a:path w="330708" h="338131">
                <a:moveTo>
                  <a:pt x="330708" y="169530"/>
                </a:moveTo>
                <a:lnTo>
                  <a:pt x="318996" y="108458"/>
                </a:lnTo>
                <a:lnTo>
                  <a:pt x="292948" y="60976"/>
                </a:lnTo>
                <a:lnTo>
                  <a:pt x="256160" y="27075"/>
                </a:lnTo>
                <a:lnTo>
                  <a:pt x="212228" y="6750"/>
                </a:lnTo>
                <a:lnTo>
                  <a:pt x="164672" y="0"/>
                </a:lnTo>
                <a:lnTo>
                  <a:pt x="140780" y="1708"/>
                </a:lnTo>
                <a:lnTo>
                  <a:pt x="94744" y="15289"/>
                </a:lnTo>
                <a:lnTo>
                  <a:pt x="54128" y="42428"/>
                </a:lnTo>
                <a:lnTo>
                  <a:pt x="22551" y="83114"/>
                </a:lnTo>
                <a:lnTo>
                  <a:pt x="3609" y="137341"/>
                </a:lnTo>
                <a:lnTo>
                  <a:pt x="0" y="169530"/>
                </a:lnTo>
                <a:lnTo>
                  <a:pt x="3686" y="201527"/>
                </a:lnTo>
                <a:lnTo>
                  <a:pt x="22703" y="255439"/>
                </a:lnTo>
                <a:lnTo>
                  <a:pt x="54271" y="295901"/>
                </a:lnTo>
                <a:lnTo>
                  <a:pt x="94820" y="322901"/>
                </a:lnTo>
                <a:lnTo>
                  <a:pt x="140802" y="336430"/>
                </a:lnTo>
                <a:lnTo>
                  <a:pt x="164749" y="338131"/>
                </a:lnTo>
                <a:lnTo>
                  <a:pt x="188579" y="336472"/>
                </a:lnTo>
                <a:lnTo>
                  <a:pt x="234647" y="323023"/>
                </a:lnTo>
                <a:lnTo>
                  <a:pt x="275414" y="296069"/>
                </a:lnTo>
                <a:lnTo>
                  <a:pt x="307310" y="255599"/>
                </a:lnTo>
                <a:lnTo>
                  <a:pt x="326763" y="201603"/>
                </a:lnTo>
                <a:lnTo>
                  <a:pt x="330708" y="16953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49125" y="4042800"/>
            <a:ext cx="330708" cy="338142"/>
          </a:xfrm>
          <a:custGeom>
            <a:avLst/>
            <a:gdLst/>
            <a:ahLst/>
            <a:cxnLst/>
            <a:rect l="l" t="t" r="r" b="b"/>
            <a:pathLst>
              <a:path w="330708" h="338142">
                <a:moveTo>
                  <a:pt x="0" y="169535"/>
                </a:moveTo>
                <a:lnTo>
                  <a:pt x="11276" y="108541"/>
                </a:lnTo>
                <a:lnTo>
                  <a:pt x="36985" y="61083"/>
                </a:lnTo>
                <a:lnTo>
                  <a:pt x="73531" y="27170"/>
                </a:lnTo>
                <a:lnTo>
                  <a:pt x="117318" y="6807"/>
                </a:lnTo>
                <a:lnTo>
                  <a:pt x="164749" y="0"/>
                </a:lnTo>
                <a:lnTo>
                  <a:pt x="188707" y="1682"/>
                </a:lnTo>
                <a:lnTo>
                  <a:pt x="234862" y="15221"/>
                </a:lnTo>
                <a:lnTo>
                  <a:pt x="275671" y="42333"/>
                </a:lnTo>
                <a:lnTo>
                  <a:pt x="307539" y="83024"/>
                </a:lnTo>
                <a:lnTo>
                  <a:pt x="326868" y="137300"/>
                </a:lnTo>
                <a:lnTo>
                  <a:pt x="330708" y="169535"/>
                </a:lnTo>
                <a:lnTo>
                  <a:pt x="326763" y="201609"/>
                </a:lnTo>
                <a:lnTo>
                  <a:pt x="307310" y="255604"/>
                </a:lnTo>
                <a:lnTo>
                  <a:pt x="275414" y="296074"/>
                </a:lnTo>
                <a:lnTo>
                  <a:pt x="234647" y="323028"/>
                </a:lnTo>
                <a:lnTo>
                  <a:pt x="188579" y="336478"/>
                </a:lnTo>
                <a:lnTo>
                  <a:pt x="164672" y="338142"/>
                </a:lnTo>
                <a:lnTo>
                  <a:pt x="140780" y="336434"/>
                </a:lnTo>
                <a:lnTo>
                  <a:pt x="94820" y="322906"/>
                </a:lnTo>
                <a:lnTo>
                  <a:pt x="54271" y="295906"/>
                </a:lnTo>
                <a:lnTo>
                  <a:pt x="22703" y="255445"/>
                </a:lnTo>
                <a:lnTo>
                  <a:pt x="3686" y="201532"/>
                </a:lnTo>
                <a:lnTo>
                  <a:pt x="0" y="1695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78971" y="4381500"/>
            <a:ext cx="634746" cy="704088"/>
          </a:xfrm>
          <a:custGeom>
            <a:avLst/>
            <a:gdLst/>
            <a:ahLst/>
            <a:cxnLst/>
            <a:rect l="l" t="t" r="r" b="b"/>
            <a:pathLst>
              <a:path w="634746" h="704088">
                <a:moveTo>
                  <a:pt x="634746" y="0"/>
                </a:moveTo>
                <a:lnTo>
                  <a:pt x="0" y="704088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13717" y="4381500"/>
            <a:ext cx="636269" cy="704087"/>
          </a:xfrm>
          <a:custGeom>
            <a:avLst/>
            <a:gdLst/>
            <a:ahLst/>
            <a:cxnLst/>
            <a:rect l="l" t="t" r="r" b="b"/>
            <a:pathLst>
              <a:path w="636269" h="704087">
                <a:moveTo>
                  <a:pt x="636269" y="704087"/>
                </a:moveTo>
                <a:lnTo>
                  <a:pt x="0" y="0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969897" y="4613909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87146" y="4613909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286897" y="5085588"/>
            <a:ext cx="278891" cy="278891"/>
          </a:xfrm>
          <a:custGeom>
            <a:avLst/>
            <a:gdLst/>
            <a:ahLst/>
            <a:cxnLst/>
            <a:rect l="l" t="t" r="r" b="b"/>
            <a:pathLst>
              <a:path w="278891" h="278891">
                <a:moveTo>
                  <a:pt x="0" y="0"/>
                </a:moveTo>
                <a:lnTo>
                  <a:pt x="0" y="278891"/>
                </a:lnTo>
                <a:lnTo>
                  <a:pt x="278891" y="278891"/>
                </a:lnTo>
                <a:lnTo>
                  <a:pt x="278891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86897" y="5085588"/>
            <a:ext cx="278891" cy="278891"/>
          </a:xfrm>
          <a:custGeom>
            <a:avLst/>
            <a:gdLst/>
            <a:ahLst/>
            <a:cxnLst/>
            <a:rect l="l" t="t" r="r" b="b"/>
            <a:pathLst>
              <a:path w="278891" h="278891">
                <a:moveTo>
                  <a:pt x="0" y="0"/>
                </a:moveTo>
                <a:lnTo>
                  <a:pt x="0" y="278891"/>
                </a:lnTo>
                <a:lnTo>
                  <a:pt x="278891" y="278891"/>
                </a:lnTo>
                <a:lnTo>
                  <a:pt x="278891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38763" y="5085588"/>
            <a:ext cx="278891" cy="278891"/>
          </a:xfrm>
          <a:custGeom>
            <a:avLst/>
            <a:gdLst/>
            <a:ahLst/>
            <a:cxnLst/>
            <a:rect l="l" t="t" r="r" b="b"/>
            <a:pathLst>
              <a:path w="278891" h="278891">
                <a:moveTo>
                  <a:pt x="0" y="0"/>
                </a:moveTo>
                <a:lnTo>
                  <a:pt x="0" y="278891"/>
                </a:lnTo>
                <a:lnTo>
                  <a:pt x="278891" y="278891"/>
                </a:lnTo>
                <a:lnTo>
                  <a:pt x="278891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38763" y="5085588"/>
            <a:ext cx="278891" cy="278891"/>
          </a:xfrm>
          <a:custGeom>
            <a:avLst/>
            <a:gdLst/>
            <a:ahLst/>
            <a:cxnLst/>
            <a:rect l="l" t="t" r="r" b="b"/>
            <a:pathLst>
              <a:path w="278891" h="278891">
                <a:moveTo>
                  <a:pt x="0" y="0"/>
                </a:moveTo>
                <a:lnTo>
                  <a:pt x="0" y="278891"/>
                </a:lnTo>
                <a:lnTo>
                  <a:pt x="278891" y="278891"/>
                </a:lnTo>
                <a:lnTo>
                  <a:pt x="278891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352677" y="5075428"/>
            <a:ext cx="60071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64184" algn="l"/>
              </a:tabLst>
            </a:pPr>
            <a:r>
              <a:rPr sz="1700" spc="15" dirty="0" smtClean="0">
                <a:latin typeface="Arial"/>
                <a:cs typeface="Arial"/>
              </a:rPr>
              <a:t>a	d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974727" y="5086626"/>
            <a:ext cx="330707" cy="338156"/>
          </a:xfrm>
          <a:custGeom>
            <a:avLst/>
            <a:gdLst/>
            <a:ahLst/>
            <a:cxnLst/>
            <a:rect l="l" t="t" r="r" b="b"/>
            <a:pathLst>
              <a:path w="330707" h="338156">
                <a:moveTo>
                  <a:pt x="330707" y="169649"/>
                </a:moveTo>
                <a:lnTo>
                  <a:pt x="319223" y="108655"/>
                </a:lnTo>
                <a:lnTo>
                  <a:pt x="293419" y="61179"/>
                </a:lnTo>
                <a:lnTo>
                  <a:pt x="256869" y="27236"/>
                </a:lnTo>
                <a:lnTo>
                  <a:pt x="213141" y="6839"/>
                </a:lnTo>
                <a:lnTo>
                  <a:pt x="165806" y="0"/>
                </a:lnTo>
                <a:lnTo>
                  <a:pt x="141902" y="1669"/>
                </a:lnTo>
                <a:lnTo>
                  <a:pt x="95852" y="15193"/>
                </a:lnTo>
                <a:lnTo>
                  <a:pt x="55078" y="42355"/>
                </a:lnTo>
                <a:lnTo>
                  <a:pt x="23267" y="83059"/>
                </a:lnTo>
                <a:lnTo>
                  <a:pt x="3901" y="137369"/>
                </a:lnTo>
                <a:lnTo>
                  <a:pt x="0" y="169649"/>
                </a:lnTo>
                <a:lnTo>
                  <a:pt x="3902" y="201669"/>
                </a:lnTo>
                <a:lnTo>
                  <a:pt x="23281" y="255615"/>
                </a:lnTo>
                <a:lnTo>
                  <a:pt x="55121" y="296070"/>
                </a:lnTo>
                <a:lnTo>
                  <a:pt x="95852" y="323025"/>
                </a:lnTo>
                <a:lnTo>
                  <a:pt x="141785" y="336473"/>
                </a:lnTo>
                <a:lnTo>
                  <a:pt x="165673" y="338156"/>
                </a:lnTo>
                <a:lnTo>
                  <a:pt x="189554" y="336469"/>
                </a:lnTo>
                <a:lnTo>
                  <a:pt x="235516" y="322985"/>
                </a:lnTo>
                <a:lnTo>
                  <a:pt x="276107" y="296022"/>
                </a:lnTo>
                <a:lnTo>
                  <a:pt x="307765" y="255581"/>
                </a:lnTo>
                <a:lnTo>
                  <a:pt x="326927" y="201662"/>
                </a:lnTo>
                <a:lnTo>
                  <a:pt x="330707" y="169649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74727" y="5086626"/>
            <a:ext cx="330707" cy="338156"/>
          </a:xfrm>
          <a:custGeom>
            <a:avLst/>
            <a:gdLst/>
            <a:ahLst/>
            <a:cxnLst/>
            <a:rect l="l" t="t" r="r" b="b"/>
            <a:pathLst>
              <a:path w="330707" h="338156">
                <a:moveTo>
                  <a:pt x="0" y="169649"/>
                </a:moveTo>
                <a:lnTo>
                  <a:pt x="11810" y="108496"/>
                </a:lnTo>
                <a:lnTo>
                  <a:pt x="37867" y="60967"/>
                </a:lnTo>
                <a:lnTo>
                  <a:pt x="74598" y="27051"/>
                </a:lnTo>
                <a:lnTo>
                  <a:pt x="118435" y="6732"/>
                </a:lnTo>
                <a:lnTo>
                  <a:pt x="165806" y="0"/>
                </a:lnTo>
                <a:lnTo>
                  <a:pt x="189701" y="1723"/>
                </a:lnTo>
                <a:lnTo>
                  <a:pt x="235679" y="15343"/>
                </a:lnTo>
                <a:lnTo>
                  <a:pt x="276264" y="42516"/>
                </a:lnTo>
                <a:lnTo>
                  <a:pt x="307888" y="83227"/>
                </a:lnTo>
                <a:lnTo>
                  <a:pt x="326978" y="137463"/>
                </a:lnTo>
                <a:lnTo>
                  <a:pt x="330707" y="169649"/>
                </a:lnTo>
                <a:lnTo>
                  <a:pt x="326927" y="201662"/>
                </a:lnTo>
                <a:lnTo>
                  <a:pt x="307765" y="255581"/>
                </a:lnTo>
                <a:lnTo>
                  <a:pt x="276107" y="296022"/>
                </a:lnTo>
                <a:lnTo>
                  <a:pt x="235516" y="322985"/>
                </a:lnTo>
                <a:lnTo>
                  <a:pt x="189554" y="336469"/>
                </a:lnTo>
                <a:lnTo>
                  <a:pt x="165673" y="338156"/>
                </a:lnTo>
                <a:lnTo>
                  <a:pt x="141785" y="336473"/>
                </a:lnTo>
                <a:lnTo>
                  <a:pt x="95772" y="322996"/>
                </a:lnTo>
                <a:lnTo>
                  <a:pt x="55078" y="296037"/>
                </a:lnTo>
                <a:lnTo>
                  <a:pt x="23267" y="255595"/>
                </a:lnTo>
                <a:lnTo>
                  <a:pt x="3902" y="201669"/>
                </a:lnTo>
                <a:lnTo>
                  <a:pt x="0" y="16964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04573" y="5425440"/>
            <a:ext cx="635507" cy="704088"/>
          </a:xfrm>
          <a:custGeom>
            <a:avLst/>
            <a:gdLst/>
            <a:ahLst/>
            <a:cxnLst/>
            <a:rect l="l" t="t" r="r" b="b"/>
            <a:pathLst>
              <a:path w="635507" h="704088">
                <a:moveTo>
                  <a:pt x="635507" y="0"/>
                </a:moveTo>
                <a:lnTo>
                  <a:pt x="0" y="704088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140843" y="5425440"/>
            <a:ext cx="634733" cy="704088"/>
          </a:xfrm>
          <a:custGeom>
            <a:avLst/>
            <a:gdLst/>
            <a:ahLst/>
            <a:cxnLst/>
            <a:rect l="l" t="t" r="r" b="b"/>
            <a:pathLst>
              <a:path w="634733" h="704088">
                <a:moveTo>
                  <a:pt x="634733" y="704088"/>
                </a:moveTo>
                <a:lnTo>
                  <a:pt x="0" y="0"/>
                </a:lnTo>
              </a:path>
            </a:pathLst>
          </a:custGeom>
          <a:ln w="9194">
            <a:solidFill>
              <a:srgbClr val="4677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597023" y="5657088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12739" y="5657088"/>
            <a:ext cx="121285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365889" y="6129528"/>
            <a:ext cx="278129" cy="278891"/>
          </a:xfrm>
          <a:custGeom>
            <a:avLst/>
            <a:gdLst/>
            <a:ahLst/>
            <a:cxnLst/>
            <a:rect l="l" t="t" r="r" b="b"/>
            <a:pathLst>
              <a:path w="278129" h="278891">
                <a:moveTo>
                  <a:pt x="0" y="0"/>
                </a:moveTo>
                <a:lnTo>
                  <a:pt x="0" y="278891"/>
                </a:lnTo>
                <a:lnTo>
                  <a:pt x="278129" y="278891"/>
                </a:lnTo>
                <a:lnTo>
                  <a:pt x="278129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65889" y="6129528"/>
            <a:ext cx="278129" cy="278891"/>
          </a:xfrm>
          <a:custGeom>
            <a:avLst/>
            <a:gdLst/>
            <a:ahLst/>
            <a:cxnLst/>
            <a:rect l="l" t="t" r="r" b="b"/>
            <a:pathLst>
              <a:path w="278129" h="278891">
                <a:moveTo>
                  <a:pt x="0" y="0"/>
                </a:moveTo>
                <a:lnTo>
                  <a:pt x="0" y="278891"/>
                </a:lnTo>
                <a:lnTo>
                  <a:pt x="278129" y="278891"/>
                </a:lnTo>
                <a:lnTo>
                  <a:pt x="278129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437003" y="6119367"/>
            <a:ext cx="13589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spc="15" dirty="0" smtClean="0">
                <a:latin typeface="Arial"/>
                <a:cs typeface="Arial"/>
              </a:rPr>
              <a:t>c</a:t>
            </a:r>
            <a:endParaRPr sz="17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652907" y="6129528"/>
            <a:ext cx="278129" cy="278891"/>
          </a:xfrm>
          <a:custGeom>
            <a:avLst/>
            <a:gdLst/>
            <a:ahLst/>
            <a:cxnLst/>
            <a:rect l="l" t="t" r="r" b="b"/>
            <a:pathLst>
              <a:path w="278129" h="278891">
                <a:moveTo>
                  <a:pt x="0" y="0"/>
                </a:moveTo>
                <a:lnTo>
                  <a:pt x="0" y="278891"/>
                </a:lnTo>
                <a:lnTo>
                  <a:pt x="278129" y="278891"/>
                </a:lnTo>
                <a:lnTo>
                  <a:pt x="278129" y="0"/>
                </a:lnTo>
                <a:lnTo>
                  <a:pt x="0" y="0"/>
                </a:lnTo>
                <a:close/>
              </a:path>
            </a:pathLst>
          </a:custGeom>
          <a:solidFill>
            <a:srgbClr val="DDE2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52907" y="6129528"/>
            <a:ext cx="278129" cy="278891"/>
          </a:xfrm>
          <a:custGeom>
            <a:avLst/>
            <a:gdLst/>
            <a:ahLst/>
            <a:cxnLst/>
            <a:rect l="l" t="t" r="r" b="b"/>
            <a:pathLst>
              <a:path w="278129" h="278891">
                <a:moveTo>
                  <a:pt x="0" y="0"/>
                </a:moveTo>
                <a:lnTo>
                  <a:pt x="0" y="278891"/>
                </a:lnTo>
                <a:lnTo>
                  <a:pt x="278129" y="278891"/>
                </a:lnTo>
                <a:lnTo>
                  <a:pt x="278129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717925" y="6119367"/>
            <a:ext cx="14859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spc="15" dirty="0" smtClean="0">
                <a:latin typeface="Arial"/>
                <a:cs typeface="Arial"/>
              </a:rPr>
              <a:t>e</a:t>
            </a:r>
            <a:endParaRPr sz="170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7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8973" y="1496314"/>
            <a:ext cx="5516880" cy="668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  <a:tabLst>
                <a:tab pos="4696460" algn="l"/>
              </a:tabLst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Efektywnoś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ć </a:t>
            </a: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metody	S-F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08326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6391" y="3462528"/>
            <a:ext cx="250196" cy="2537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6391" y="4316729"/>
            <a:ext cx="250196" cy="2537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6391" y="5170932"/>
            <a:ext cx="250196" cy="2537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82999" y="2554223"/>
            <a:ext cx="6826884" cy="3315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857885" indent="0">
              <a:lnSpc>
                <a:spcPts val="3030"/>
              </a:lnSpc>
            </a:pPr>
            <a:r>
              <a:rPr sz="2800" dirty="0" smtClean="0">
                <a:latin typeface="Tahoma"/>
                <a:cs typeface="Tahoma"/>
              </a:rPr>
              <a:t>Entropia H dla tego przypadku wynosi H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=</a:t>
            </a:r>
            <a:r>
              <a:rPr sz="2800" spc="-5" dirty="0" smtClean="0">
                <a:latin typeface="Tahoma"/>
                <a:cs typeface="Tahoma"/>
              </a:rPr>
              <a:t> 2.176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3"/>
              </a:spcBef>
            </a:pPr>
            <a:endParaRPr sz="650"/>
          </a:p>
          <a:p>
            <a:pPr marL="12700" marR="4483100">
              <a:lnSpc>
                <a:spcPts val="3020"/>
              </a:lnSpc>
            </a:pP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rednia bitowa </a:t>
            </a:r>
            <a:r>
              <a:rPr sz="2800" spc="-15" dirty="0" smtClean="0">
                <a:latin typeface="Tahoma"/>
                <a:cs typeface="Tahoma"/>
              </a:rPr>
              <a:t>L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=</a:t>
            </a:r>
            <a:r>
              <a:rPr sz="2800" spc="-5" dirty="0" smtClean="0">
                <a:latin typeface="Tahoma"/>
                <a:cs typeface="Tahoma"/>
              </a:rPr>
              <a:t> 2.258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32"/>
              </a:spcBef>
            </a:pPr>
            <a:endParaRPr sz="650"/>
          </a:p>
          <a:p>
            <a:pPr marL="12700" marR="60325">
              <a:lnSpc>
                <a:spcPts val="3020"/>
              </a:lnSpc>
            </a:pPr>
            <a:r>
              <a:rPr sz="2800" dirty="0" smtClean="0">
                <a:latin typeface="Tahoma"/>
                <a:cs typeface="Tahoma"/>
              </a:rPr>
              <a:t>Nie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to wart</a:t>
            </a:r>
            <a:r>
              <a:rPr sz="2800" spc="1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ć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optymalna,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nawet w tej klasie koderów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32"/>
              </a:spcBef>
            </a:pPr>
            <a:endParaRPr sz="650"/>
          </a:p>
          <a:p>
            <a:pPr marL="12700" marR="12700" indent="0">
              <a:lnSpc>
                <a:spcPts val="3020"/>
              </a:lnSpc>
            </a:pPr>
            <a:r>
              <a:rPr sz="2800" spc="-5" dirty="0" smtClean="0">
                <a:latin typeface="Tahoma"/>
                <a:cs typeface="Tahoma"/>
              </a:rPr>
              <a:t>Pomim</a:t>
            </a:r>
            <a:r>
              <a:rPr sz="2800" spc="0" dirty="0" smtClean="0">
                <a:latin typeface="Tahoma"/>
                <a:cs typeface="Tahoma"/>
              </a:rPr>
              <a:t>o </a:t>
            </a:r>
            <a:r>
              <a:rPr sz="2800" spc="-5" dirty="0" smtClean="0">
                <a:latin typeface="Tahoma"/>
                <a:cs typeface="Tahoma"/>
              </a:rPr>
              <a:t>t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-10" dirty="0" smtClean="0">
                <a:latin typeface="Tahoma"/>
                <a:cs typeface="Tahoma"/>
              </a:rPr>
              <a:t>u</a:t>
            </a:r>
            <a:r>
              <a:rPr sz="2800" spc="5" dirty="0" smtClean="0">
                <a:latin typeface="Tahoma"/>
                <a:cs typeface="Tahoma"/>
              </a:rPr>
              <a:t>ż</a:t>
            </a:r>
            <a:r>
              <a:rPr sz="2800" spc="0" dirty="0" smtClean="0">
                <a:latin typeface="Tahoma"/>
                <a:cs typeface="Tahoma"/>
              </a:rPr>
              <a:t>ywana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w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takich koderach jak WinZip,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oraz Cabarc firmy Microsoft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8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8203" y="457199"/>
            <a:ext cx="777239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8203" y="929639"/>
            <a:ext cx="784859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52555" y="1361439"/>
            <a:ext cx="6109335" cy="1003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41475" marR="12700" indent="-1629410">
              <a:lnSpc>
                <a:spcPct val="75000"/>
              </a:lnSpc>
            </a:pPr>
            <a:r>
              <a:rPr sz="4400" i="1" spc="-25" dirty="0" smtClean="0">
                <a:solidFill>
                  <a:srgbClr val="CC6500"/>
                </a:solidFill>
                <a:latin typeface="Times New Roman"/>
                <a:cs typeface="Times New Roman"/>
              </a:rPr>
              <a:t>Optymalne drzewo</a:t>
            </a:r>
            <a:r>
              <a:rPr sz="4400" i="1" spc="-5" dirty="0" smtClean="0">
                <a:solidFill>
                  <a:srgbClr val="CC6500"/>
                </a:solidFill>
                <a:latin typeface="Times New Roman"/>
                <a:cs typeface="Times New Roman"/>
              </a:rPr>
              <a:t> </a:t>
            </a:r>
            <a:r>
              <a:rPr sz="4400" i="1" spc="-20" dirty="0" smtClean="0">
                <a:solidFill>
                  <a:srgbClr val="CC6500"/>
                </a:solidFill>
                <a:latin typeface="Times New Roman"/>
                <a:cs typeface="Times New Roman"/>
              </a:rPr>
              <a:t>binarne kodu symboli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6391" y="2643377"/>
            <a:ext cx="250196" cy="2537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1371" y="3168395"/>
            <a:ext cx="144024" cy="150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31371" y="3977639"/>
            <a:ext cx="144024" cy="1455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6391" y="5127497"/>
            <a:ext cx="250196" cy="2537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98377" y="5356478"/>
            <a:ext cx="12953" cy="0"/>
          </a:xfrm>
          <a:custGeom>
            <a:avLst/>
            <a:gdLst/>
            <a:ahLst/>
            <a:cxnLst/>
            <a:rect l="l" t="t" r="r" b="b"/>
            <a:pathLst>
              <a:path w="12953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F0821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83035" y="2541523"/>
            <a:ext cx="7251700" cy="3327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 smtClean="0">
                <a:latin typeface="Tahoma"/>
                <a:cs typeface="Tahoma"/>
              </a:rPr>
              <a:t>W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asn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ci takiego drzewa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to:</a:t>
            </a:r>
            <a:endParaRPr sz="2800">
              <a:latin typeface="Tahoma"/>
              <a:cs typeface="Tahoma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412750" marR="137160" indent="0">
              <a:lnSpc>
                <a:spcPts val="2870"/>
              </a:lnSpc>
            </a:pPr>
            <a:r>
              <a:rPr sz="2400" spc="-10" dirty="0" smtClean="0">
                <a:latin typeface="Tahoma"/>
                <a:cs typeface="Tahoma"/>
              </a:rPr>
              <a:t>L</a:t>
            </a:r>
            <a:r>
              <a:rPr sz="2400" spc="-15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ść </a:t>
            </a:r>
            <a:r>
              <a:rPr sz="2400" spc="-15" dirty="0" smtClean="0">
                <a:latin typeface="Tahoma"/>
                <a:cs typeface="Tahoma"/>
              </a:rPr>
              <a:t>symbolu 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najmniejszej wadze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ma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naj</a:t>
            </a:r>
            <a:r>
              <a:rPr sz="2400" spc="-30" dirty="0" smtClean="0">
                <a:latin typeface="Tahoma"/>
                <a:cs typeface="Tahoma"/>
              </a:rPr>
              <a:t>d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20" dirty="0" smtClean="0">
                <a:latin typeface="Tahoma"/>
                <a:cs typeface="Tahoma"/>
              </a:rPr>
              <a:t>u</a:t>
            </a:r>
            <a:r>
              <a:rPr sz="2400" spc="0" dirty="0" smtClean="0">
                <a:latin typeface="Tahoma"/>
                <a:cs typeface="Tahoma"/>
              </a:rPr>
              <a:t>ższe sł</a:t>
            </a:r>
            <a:r>
              <a:rPr sz="2400" spc="-15" dirty="0" smtClean="0">
                <a:latin typeface="Tahoma"/>
                <a:cs typeface="Tahoma"/>
              </a:rPr>
              <a:t>owo, </a:t>
            </a:r>
            <a:r>
              <a:rPr sz="2400" spc="-10" dirty="0" smtClean="0">
                <a:latin typeface="Tahoma"/>
                <a:cs typeface="Tahoma"/>
              </a:rPr>
              <a:t>czyli leży </a:t>
            </a:r>
            <a:r>
              <a:rPr sz="2400" spc="-15" dirty="0" smtClean="0">
                <a:latin typeface="Tahoma"/>
                <a:cs typeface="Tahoma"/>
              </a:rPr>
              <a:t>naj</a:t>
            </a:r>
            <a:r>
              <a:rPr sz="2400" spc="-20" dirty="0" smtClean="0">
                <a:latin typeface="Tahoma"/>
                <a:cs typeface="Tahoma"/>
              </a:rPr>
              <a:t>g</a:t>
            </a:r>
            <a:r>
              <a:rPr sz="2400" spc="0" dirty="0" smtClean="0">
                <a:latin typeface="Tahoma"/>
                <a:cs typeface="Tahoma"/>
              </a:rPr>
              <a:t>łę</a:t>
            </a:r>
            <a:r>
              <a:rPr sz="2400" spc="-20" dirty="0" smtClean="0">
                <a:latin typeface="Tahoma"/>
                <a:cs typeface="Tahoma"/>
              </a:rPr>
              <a:t>bie</a:t>
            </a:r>
            <a:r>
              <a:rPr sz="2400" spc="-10" dirty="0" smtClean="0">
                <a:latin typeface="Tahoma"/>
                <a:cs typeface="Tahoma"/>
              </a:rPr>
              <a:t>j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</a:t>
            </a:r>
            <a:r>
              <a:rPr sz="2400" spc="-5" dirty="0" smtClean="0">
                <a:latin typeface="Tahoma"/>
                <a:cs typeface="Tahoma"/>
              </a:rPr>
              <a:t> drzewie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30"/>
              </a:spcBef>
            </a:pPr>
            <a:endParaRPr sz="550"/>
          </a:p>
          <a:p>
            <a:pPr marL="412750" marR="102870" indent="95250">
              <a:lnSpc>
                <a:spcPts val="2870"/>
              </a:lnSpc>
            </a:pPr>
            <a:r>
              <a:rPr sz="2400" dirty="0" smtClean="0">
                <a:latin typeface="Tahoma"/>
                <a:cs typeface="Tahoma"/>
              </a:rPr>
              <a:t>drzewo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jest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binarne </a:t>
            </a:r>
            <a:r>
              <a:rPr sz="2400" spc="-10" dirty="0" smtClean="0">
                <a:latin typeface="Tahoma"/>
                <a:cs typeface="Tahoma"/>
              </a:rPr>
              <a:t>i lokalnie pe</a:t>
            </a:r>
            <a:r>
              <a:rPr sz="2400" spc="0" dirty="0" smtClean="0">
                <a:latin typeface="Tahoma"/>
                <a:cs typeface="Tahoma"/>
              </a:rPr>
              <a:t>ł</a:t>
            </a:r>
            <a:r>
              <a:rPr sz="2400" spc="-15" dirty="0" smtClean="0">
                <a:latin typeface="Tahoma"/>
                <a:cs typeface="Tahoma"/>
              </a:rPr>
              <a:t>ne,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wi</a:t>
            </a:r>
            <a:r>
              <a:rPr sz="2400" spc="0" dirty="0" smtClean="0">
                <a:latin typeface="Tahoma"/>
                <a:cs typeface="Tahoma"/>
              </a:rPr>
              <a:t>ęc </a:t>
            </a:r>
            <a:r>
              <a:rPr sz="2400" spc="-10" dirty="0" smtClean="0">
                <a:latin typeface="Tahoma"/>
                <a:cs typeface="Tahoma"/>
              </a:rPr>
              <a:t>l</a:t>
            </a:r>
            <a:r>
              <a:rPr sz="2400" spc="-15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ść </a:t>
            </a:r>
            <a:r>
              <a:rPr sz="2400" spc="-15" dirty="0" smtClean="0">
                <a:latin typeface="Tahoma"/>
                <a:cs typeface="Tahoma"/>
              </a:rPr>
              <a:t>leżący na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naj</a:t>
            </a:r>
            <a:r>
              <a:rPr sz="2400" spc="-25" dirty="0" smtClean="0">
                <a:latin typeface="Tahoma"/>
                <a:cs typeface="Tahoma"/>
              </a:rPr>
              <a:t>g</a:t>
            </a:r>
            <a:r>
              <a:rPr sz="2400" spc="0" dirty="0" smtClean="0">
                <a:latin typeface="Tahoma"/>
                <a:cs typeface="Tahoma"/>
              </a:rPr>
              <a:t>łę</a:t>
            </a:r>
            <a:r>
              <a:rPr sz="2400" spc="-5" dirty="0" smtClean="0">
                <a:latin typeface="Tahoma"/>
                <a:cs typeface="Tahoma"/>
              </a:rPr>
              <a:t>bszy</a:t>
            </a:r>
            <a:r>
              <a:rPr sz="2400" spc="0" dirty="0" smtClean="0">
                <a:latin typeface="Tahoma"/>
                <a:cs typeface="Tahoma"/>
              </a:rPr>
              <a:t>m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0" dirty="0" smtClean="0">
                <a:latin typeface="Tahoma"/>
                <a:cs typeface="Tahoma"/>
              </a:rPr>
              <a:t>poziomi</a:t>
            </a:r>
            <a:r>
              <a:rPr sz="2400" spc="-15" dirty="0" smtClean="0">
                <a:latin typeface="Tahoma"/>
                <a:cs typeface="Tahoma"/>
              </a:rPr>
              <a:t>e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25" dirty="0" smtClean="0">
                <a:latin typeface="Tahoma"/>
                <a:cs typeface="Tahoma"/>
              </a:rPr>
              <a:t>m</a:t>
            </a:r>
            <a:r>
              <a:rPr sz="2400" spc="-15" dirty="0" smtClean="0">
                <a:latin typeface="Tahoma"/>
                <a:cs typeface="Tahoma"/>
              </a:rPr>
              <a:t>a</a:t>
            </a:r>
            <a:r>
              <a:rPr sz="2400" spc="-5" dirty="0" smtClean="0">
                <a:latin typeface="Tahoma"/>
                <a:cs typeface="Tahoma"/>
              </a:rPr>
              <a:t> brata</a:t>
            </a:r>
            <a:r>
              <a:rPr sz="2400" spc="0" dirty="0" smtClean="0">
                <a:latin typeface="Tahoma"/>
                <a:cs typeface="Tahoma"/>
              </a:rPr>
              <a:t>,</a:t>
            </a:r>
            <a:r>
              <a:rPr sz="2400" spc="-5" dirty="0" smtClean="0">
                <a:latin typeface="Tahoma"/>
                <a:cs typeface="Tahoma"/>
              </a:rPr>
              <a:t> którym jes</a:t>
            </a:r>
            <a:r>
              <a:rPr sz="2400" spc="0" dirty="0" smtClean="0">
                <a:latin typeface="Tahoma"/>
                <a:cs typeface="Tahoma"/>
              </a:rPr>
              <a:t>t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l</a:t>
            </a:r>
            <a:r>
              <a:rPr sz="2400" spc="-5" dirty="0" smtClean="0">
                <a:latin typeface="Tahoma"/>
                <a:cs typeface="Tahoma"/>
              </a:rPr>
              <a:t>i</a:t>
            </a:r>
            <a:r>
              <a:rPr sz="2400" spc="0" dirty="0" smtClean="0">
                <a:latin typeface="Tahoma"/>
                <a:cs typeface="Tahoma"/>
              </a:rPr>
              <a:t>ść </a:t>
            </a:r>
            <a:r>
              <a:rPr sz="2400" spc="-15" dirty="0" smtClean="0">
                <a:latin typeface="Tahoma"/>
                <a:cs typeface="Tahoma"/>
              </a:rPr>
              <a:t>o drugiej w</a:t>
            </a:r>
            <a:r>
              <a:rPr sz="2400" spc="-5" dirty="0" smtClean="0">
                <a:latin typeface="Tahoma"/>
                <a:cs typeface="Tahoma"/>
              </a:rPr>
              <a:t> </a:t>
            </a:r>
            <a:r>
              <a:rPr sz="2400" spc="-15" dirty="0" smtClean="0">
                <a:latin typeface="Tahoma"/>
                <a:cs typeface="Tahoma"/>
              </a:rPr>
              <a:t>kolejn</a:t>
            </a:r>
            <a:r>
              <a:rPr sz="2400" spc="-25" dirty="0" smtClean="0">
                <a:latin typeface="Tahoma"/>
                <a:cs typeface="Tahoma"/>
              </a:rPr>
              <a:t>o</a:t>
            </a:r>
            <a:r>
              <a:rPr sz="2400" spc="0" dirty="0" smtClean="0">
                <a:latin typeface="Tahoma"/>
                <a:cs typeface="Tahoma"/>
              </a:rPr>
              <a:t>ś</a:t>
            </a:r>
            <a:r>
              <a:rPr sz="2400" spc="-10" dirty="0" smtClean="0">
                <a:latin typeface="Tahoma"/>
                <a:cs typeface="Tahoma"/>
              </a:rPr>
              <a:t>ci </a:t>
            </a:r>
            <a:r>
              <a:rPr sz="2400" spc="-15" dirty="0" smtClean="0">
                <a:latin typeface="Tahoma"/>
                <a:cs typeface="Tahoma"/>
              </a:rPr>
              <a:t>najmniejszej</a:t>
            </a:r>
            <a:r>
              <a:rPr sz="2400" spc="5" dirty="0" smtClean="0">
                <a:latin typeface="Tahoma"/>
                <a:cs typeface="Tahoma"/>
              </a:rPr>
              <a:t> </a:t>
            </a:r>
            <a:r>
              <a:rPr sz="2400" spc="0" dirty="0" smtClean="0">
                <a:latin typeface="Tahoma"/>
                <a:cs typeface="Tahoma"/>
              </a:rPr>
              <a:t>wadze</a:t>
            </a:r>
            <a:endParaRPr sz="2400">
              <a:latin typeface="Tahoma"/>
              <a:cs typeface="Tahoma"/>
            </a:endParaRPr>
          </a:p>
          <a:p>
            <a:pPr>
              <a:lnSpc>
                <a:spcPts val="550"/>
              </a:lnSpc>
              <a:spcBef>
                <a:spcPts val="36"/>
              </a:spcBef>
            </a:pPr>
            <a:endParaRPr sz="550"/>
          </a:p>
          <a:p>
            <a:pPr marL="12700" marR="12700" indent="0">
              <a:lnSpc>
                <a:spcPct val="100000"/>
              </a:lnSpc>
            </a:pPr>
            <a:r>
              <a:rPr sz="2800" spc="-5" dirty="0" smtClean="0">
                <a:latin typeface="Tahoma"/>
                <a:cs typeface="Tahoma"/>
              </a:rPr>
              <a:t>W</a:t>
            </a:r>
            <a:r>
              <a:rPr sz="2800" spc="0" dirty="0" smtClean="0">
                <a:latin typeface="Tahoma"/>
                <a:cs typeface="Tahoma"/>
              </a:rPr>
              <a:t>ł</a:t>
            </a:r>
            <a:r>
              <a:rPr sz="2800" spc="-5" dirty="0" smtClean="0">
                <a:latin typeface="Tahoma"/>
                <a:cs typeface="Tahoma"/>
              </a:rPr>
              <a:t>asn</a:t>
            </a:r>
            <a:r>
              <a:rPr sz="2800" spc="0" dirty="0" smtClean="0">
                <a:latin typeface="Tahoma"/>
                <a:cs typeface="Tahoma"/>
              </a:rPr>
              <a:t>o</a:t>
            </a:r>
            <a:r>
              <a:rPr sz="2800" spc="-5" dirty="0" smtClean="0">
                <a:latin typeface="Tahoma"/>
                <a:cs typeface="Tahoma"/>
              </a:rPr>
              <a:t>ś</a:t>
            </a:r>
            <a:r>
              <a:rPr sz="2800" spc="0" dirty="0" smtClean="0">
                <a:latin typeface="Tahoma"/>
                <a:cs typeface="Tahoma"/>
              </a:rPr>
              <a:t>ć </a:t>
            </a:r>
            <a:r>
              <a:rPr sz="2800" spc="-5" dirty="0" smtClean="0">
                <a:latin typeface="Tahoma"/>
                <a:cs typeface="Tahoma"/>
              </a:rPr>
              <a:t>t</a:t>
            </a:r>
            <a:r>
              <a:rPr sz="2800" spc="0" dirty="0" smtClean="0">
                <a:latin typeface="Tahoma"/>
                <a:cs typeface="Tahoma"/>
              </a:rPr>
              <a:t>ę posiada</a:t>
            </a:r>
            <a:r>
              <a:rPr sz="2800" spc="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drzewo Huffmana, które jest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optymalne w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swojej</a:t>
            </a:r>
            <a:r>
              <a:rPr sz="2800" spc="-5" dirty="0" smtClean="0">
                <a:latin typeface="Tahoma"/>
                <a:cs typeface="Tahoma"/>
              </a:rPr>
              <a:t> </a:t>
            </a:r>
            <a:r>
              <a:rPr sz="2800" spc="0" dirty="0" smtClean="0">
                <a:latin typeface="Tahoma"/>
                <a:cs typeface="Tahoma"/>
              </a:rPr>
              <a:t>klasie kodów symboli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presja danych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9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1560</Words>
  <Application>Microsoft Office PowerPoint</Application>
  <PresentationFormat>Niestandardowy</PresentationFormat>
  <Paragraphs>626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Office Theme</vt:lpstr>
      <vt:lpstr>Kompresja danych – kodowanie Huffmana</vt:lpstr>
      <vt:lpstr>Plan wykładu</vt:lpstr>
      <vt:lpstr>Efektywny kod symboli</vt:lpstr>
      <vt:lpstr>Kodowanie Shannona–Fano (1948–1949)</vt:lpstr>
      <vt:lpstr>Kod Shannona-Fano</vt:lpstr>
      <vt:lpstr>Slajd 6</vt:lpstr>
      <vt:lpstr>Binarne drzewo dla metody S-F</vt:lpstr>
      <vt:lpstr>Slajd 8</vt:lpstr>
      <vt:lpstr>Slajd 9</vt:lpstr>
      <vt:lpstr>Kodowanie Huffmana (1952)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Kod Huffmana – cechy</vt:lpstr>
      <vt:lpstr>Kod Huffmana – przykład tekstu</vt:lpstr>
      <vt:lpstr>Slajd 20</vt:lpstr>
      <vt:lpstr>Slajd 21</vt:lpstr>
      <vt:lpstr>Przypomnienie: kod unarny</vt:lpstr>
      <vt:lpstr>Elementarny kod Golomba</vt:lpstr>
      <vt:lpstr>Slajd 24</vt:lpstr>
      <vt:lpstr>Slajd 25</vt:lpstr>
      <vt:lpstr>Slajd 26</vt:lpstr>
      <vt:lpstr>Slajd 27</vt:lpstr>
      <vt:lpstr>Slajd 28</vt:lpstr>
      <vt:lpstr>Przykład tworzenia kodu Golomba</vt:lpstr>
      <vt:lpstr>Wyznaczanie rzędu kodu Golomba</vt:lpstr>
      <vt:lpstr>Kod Rice’a</vt:lpstr>
      <vt:lpstr>Slajd 32</vt:lpstr>
      <vt:lpstr>Przykład kodowania Rice’a</vt:lpstr>
      <vt:lpstr>Kod Rice’a realizacja</vt:lpstr>
      <vt:lpstr>Plan następnego wykładu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komp_w021</dc:title>
  <dc:creator>darek</dc:creator>
  <cp:lastModifiedBy>Ronald</cp:lastModifiedBy>
  <cp:revision>1</cp:revision>
  <dcterms:created xsi:type="dcterms:W3CDTF">2013-11-29T09:49:41Z</dcterms:created>
  <dcterms:modified xsi:type="dcterms:W3CDTF">2013-12-05T06:03:59Z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2006-05-30T00:00:00Z</vt:filetime>
  </property>
  <property fmtid="{D5CDD505-2E9C-101B-9397-08002B2CF9AE}" pid="3" name="LastSaved">
    <vt:filetime>2013-11-29T00:00:00Z</vt:filetime>
  </property>
</Properties>
</file>