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261" r:id="rId5"/>
    <p:sldId id="266" r:id="rId6"/>
    <p:sldId id="262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96" r:id="rId15"/>
    <p:sldId id="306" r:id="rId16"/>
    <p:sldId id="308" r:id="rId17"/>
    <p:sldId id="307" r:id="rId18"/>
    <p:sldId id="309" r:id="rId19"/>
    <p:sldId id="295" r:id="rId20"/>
    <p:sldId id="273" r:id="rId21"/>
    <p:sldId id="274" r:id="rId22"/>
    <p:sldId id="275" r:id="rId23"/>
    <p:sldId id="276" r:id="rId24"/>
    <p:sldId id="277" r:id="rId25"/>
    <p:sldId id="263" r:id="rId26"/>
    <p:sldId id="278" r:id="rId27"/>
    <p:sldId id="279" r:id="rId28"/>
    <p:sldId id="280" r:id="rId29"/>
    <p:sldId id="297" r:id="rId30"/>
    <p:sldId id="299" r:id="rId31"/>
    <p:sldId id="298" r:id="rId32"/>
    <p:sldId id="282" r:id="rId33"/>
    <p:sldId id="283" r:id="rId34"/>
    <p:sldId id="293" r:id="rId35"/>
    <p:sldId id="284" r:id="rId36"/>
    <p:sldId id="285" r:id="rId37"/>
    <p:sldId id="286" r:id="rId38"/>
    <p:sldId id="281" r:id="rId39"/>
    <p:sldId id="288" r:id="rId40"/>
    <p:sldId id="292" r:id="rId41"/>
    <p:sldId id="289" r:id="rId42"/>
    <p:sldId id="290" r:id="rId43"/>
    <p:sldId id="291" r:id="rId44"/>
    <p:sldId id="310" r:id="rId45"/>
    <p:sldId id="300" r:id="rId46"/>
    <p:sldId id="301" r:id="rId47"/>
    <p:sldId id="303" r:id="rId48"/>
    <p:sldId id="305" r:id="rId49"/>
    <p:sldId id="304" r:id="rId50"/>
    <p:sldId id="302" r:id="rId51"/>
    <p:sldId id="287" r:id="rId52"/>
    <p:sldId id="312" r:id="rId53"/>
    <p:sldId id="311" r:id="rId54"/>
    <p:sldId id="258" r:id="rId55"/>
    <p:sldId id="316" r:id="rId5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FF33"/>
    <a:srgbClr val="99CC00"/>
    <a:srgbClr val="33CCFF"/>
    <a:srgbClr val="66FF33"/>
    <a:srgbClr val="FF3300"/>
    <a:srgbClr val="FF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68AD0-8CCE-427C-94B1-FEF8CCBC45C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10BD8-8082-4149-BBCC-EB8835565B2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86683-7A85-43AB-9065-8D50F67BEA5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72DC533-81E5-4D65-A35D-7ED9A05F5C1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56D9FB-C23B-4EAA-91EB-9C4EFD86A7C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34AED-94FE-407B-84F7-82A46B4D997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864DA-0C70-4F07-902F-608256A66A6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BA407-3511-435A-8340-1785C68E8FA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FB05C-27D6-4CC6-A902-CBC09BB405B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65B4C-132D-40D3-BCA1-F9DD96AEA6F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81C2A-2A54-48AB-9DA0-8DA9249C29A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51A43-DB29-4EDE-885A-DFA6DA5AE59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CD64D-3311-47C9-9E30-40D3A229189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3F3611-762D-43D4-A950-2C7FD7BA1B4F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ktelekom.pl/FR_ATM" TargetMode="External"/><Relationship Id="rId2" Type="http://schemas.openxmlformats.org/officeDocument/2006/relationships/hyperlink" Target="http://www.pionier.gov.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ask.pl/" TargetMode="External"/><Relationship Id="rId4" Type="http://schemas.openxmlformats.org/officeDocument/2006/relationships/hyperlink" Target="http://www.exatel.pl/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Rozległe sieci komputerowe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Sieć komunikacyjna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pl-PL" sz="2400"/>
              <a:t>Systemy komputerowe oraz sieci lokalne dołączone do sieci komunikacyjnej pozostają </a:t>
            </a:r>
            <a:r>
              <a:rPr lang="pl-PL" sz="2400" b="1"/>
              <a:t>poza zasięgiem</a:t>
            </a:r>
            <a:r>
              <a:rPr lang="pl-PL" sz="2400"/>
              <a:t> zarządzania administratora sieci rozległej</a:t>
            </a:r>
          </a:p>
          <a:p>
            <a:r>
              <a:rPr lang="pl-PL" sz="2400"/>
              <a:t>Ponadto systemy te mogą ulegać </a:t>
            </a:r>
            <a:r>
              <a:rPr lang="pl-PL" sz="2400" b="1"/>
              <a:t>częstym zmianom</a:t>
            </a:r>
            <a:r>
              <a:rPr lang="pl-PL" sz="2400"/>
              <a:t> w konfiguracji lub w wyposażeniu, a ich czas pracy w sieci rozległej zależy od użytkownika, a nie od administratora sieci rozległej</a:t>
            </a:r>
          </a:p>
          <a:p>
            <a:r>
              <a:rPr lang="pl-PL" sz="2400"/>
              <a:t>Administratorzy publicznych sieci rozległych dostarczają zwykle usługi </a:t>
            </a:r>
            <a:r>
              <a:rPr lang="pl-PL" sz="2400" b="1"/>
              <a:t>związane z siecią komunikacyjną</a:t>
            </a:r>
            <a:r>
              <a:rPr lang="pl-PL" sz="2400"/>
              <a:t>, pozostawiając użytkownikom zadania gromadzenia i przetwarzania informacji </a:t>
            </a:r>
          </a:p>
          <a:p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Obszar przetwarzania i gromadzenia informacji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Obszar </a:t>
            </a:r>
            <a:r>
              <a:rPr lang="pl-PL" sz="2400" b="1"/>
              <a:t>przetwarzania i gromadzenia informacji</a:t>
            </a:r>
            <a:r>
              <a:rPr lang="pl-PL" sz="2400"/>
              <a:t> obejmuje komputery przeznaczone do celów przetwarzania i przechowywania danych</a:t>
            </a:r>
          </a:p>
          <a:p>
            <a:pPr>
              <a:lnSpc>
                <a:spcPct val="90000"/>
              </a:lnSpc>
            </a:pPr>
            <a:r>
              <a:rPr lang="pl-PL" sz="2400"/>
              <a:t>Komputery te są dołączane </a:t>
            </a:r>
            <a:r>
              <a:rPr lang="pl-PL" sz="2400" b="1"/>
              <a:t>bezpośrednio</a:t>
            </a:r>
            <a:r>
              <a:rPr lang="pl-PL" sz="2400"/>
              <a:t> do węzłów sieci</a:t>
            </a:r>
          </a:p>
          <a:p>
            <a:pPr>
              <a:lnSpc>
                <a:spcPct val="90000"/>
              </a:lnSpc>
            </a:pPr>
            <a:r>
              <a:rPr lang="pl-PL" sz="2400"/>
              <a:t>Mogą być dołączane</a:t>
            </a:r>
            <a:r>
              <a:rPr lang="pl-PL" sz="2400" b="1"/>
              <a:t> bezpośrednio</a:t>
            </a:r>
            <a:r>
              <a:rPr lang="pl-PL" sz="2400"/>
              <a:t> wydzielonymi łączami transmisyjnymi lub </a:t>
            </a:r>
            <a:r>
              <a:rPr lang="pl-PL" sz="2400" b="1"/>
              <a:t>pośrednio</a:t>
            </a:r>
            <a:r>
              <a:rPr lang="pl-PL" sz="2400"/>
              <a:t> poprzez sieć lokalną</a:t>
            </a:r>
          </a:p>
          <a:p>
            <a:pPr>
              <a:lnSpc>
                <a:spcPct val="90000"/>
              </a:lnSpc>
            </a:pPr>
            <a:r>
              <a:rPr lang="pl-PL" sz="2400"/>
              <a:t>W pierwszym przypadku niezbędna jest odpowiednia karta umożliwiająca </a:t>
            </a:r>
            <a:r>
              <a:rPr lang="pl-PL" sz="2400" b="1"/>
              <a:t>współpracę</a:t>
            </a:r>
            <a:r>
              <a:rPr lang="pl-PL" sz="2400"/>
              <a:t> z węzłem według realizowanego w tym węźle </a:t>
            </a:r>
            <a:r>
              <a:rPr lang="pl-PL" sz="2400" b="1"/>
              <a:t>protokołu sieci rozległej</a:t>
            </a:r>
          </a:p>
          <a:p>
            <a:pPr>
              <a:lnSpc>
                <a:spcPct val="90000"/>
              </a:lnSpc>
            </a:pPr>
            <a:r>
              <a:rPr lang="pl-PL" sz="2400"/>
              <a:t>Natomiast w drugim przypadku niezbędna jest karta umożliwiająca </a:t>
            </a:r>
            <a:r>
              <a:rPr lang="pl-PL" sz="2400" b="1"/>
              <a:t>współpracę</a:t>
            </a:r>
            <a:r>
              <a:rPr lang="pl-PL" sz="2400"/>
              <a:t> komputera </a:t>
            </a:r>
            <a:r>
              <a:rPr lang="pl-PL" sz="2400" b="1"/>
              <a:t>z siecią lokalną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Obszar dostępu do sieci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424862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/>
              <a:t>Obszar dostępu do sieci</a:t>
            </a:r>
            <a:r>
              <a:rPr lang="pl-PL" sz="2400"/>
              <a:t> obejmuje terminale, komputery lub stacje sieci lokalnych umożliwiające użytkownikowi dostęp do usług komunikacyjnych sieci rozległej</a:t>
            </a:r>
          </a:p>
          <a:p>
            <a:pPr>
              <a:lnSpc>
                <a:spcPct val="90000"/>
              </a:lnSpc>
            </a:pPr>
            <a:r>
              <a:rPr lang="pl-PL" sz="2400"/>
              <a:t>Terminale asynchroniczne mogą być </a:t>
            </a:r>
            <a:r>
              <a:rPr lang="pl-PL" sz="2400" b="1"/>
              <a:t>dołączone do węzłów sieci</a:t>
            </a:r>
            <a:r>
              <a:rPr lang="pl-PL" sz="2400"/>
              <a:t> w jeden z następujących sposobów: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Za pośrednictwem </a:t>
            </a:r>
            <a:r>
              <a:rPr lang="pl-PL" sz="2400" b="1"/>
              <a:t>zewnętrznych urządzeń</a:t>
            </a:r>
            <a:r>
              <a:rPr lang="pl-PL" sz="2400"/>
              <a:t> z oprogramowaniem zamieniającym asynchroniczny strumień danych pochodzących od terminala w ciąg pakietów odpowiedniego protokołu sieci rozległej i zapewniającym operację odwrotną</a:t>
            </a:r>
          </a:p>
          <a:p>
            <a:pPr lvl="1">
              <a:lnSpc>
                <a:spcPct val="90000"/>
              </a:lnSpc>
            </a:pPr>
            <a:r>
              <a:rPr lang="pl-PL" sz="2400" b="1"/>
              <a:t>Bezpośrednio do węzła</a:t>
            </a:r>
            <a:r>
              <a:rPr lang="pl-PL" sz="2400"/>
              <a:t>, jeśli w przełączniku dokonywana jest zamiana asynchronicznego strumienia danych na pakiety i odwrotnie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Za pośrednictwem </a:t>
            </a:r>
            <a:r>
              <a:rPr lang="pl-PL" sz="2400" b="1"/>
              <a:t>sieci lokalnej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 b="1">
                <a:solidFill>
                  <a:schemeClr val="accent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Węzeł sieci rozległej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Podstawową częścią węzła sieci rozległej jest programowalne urządzenie zwane </a:t>
            </a:r>
            <a:r>
              <a:rPr lang="pl-PL" sz="2400" b="1"/>
              <a:t>przełącznikiem</a:t>
            </a:r>
            <a:r>
              <a:rPr lang="pl-PL" sz="2400"/>
              <a:t> (ang. switch)</a:t>
            </a:r>
          </a:p>
          <a:p>
            <a:pPr>
              <a:lnSpc>
                <a:spcPct val="90000"/>
              </a:lnSpc>
            </a:pPr>
            <a:r>
              <a:rPr lang="pl-PL" sz="2400"/>
              <a:t>Do portów przełącznika </a:t>
            </a:r>
            <a:r>
              <a:rPr lang="pl-PL" sz="2400" b="1"/>
              <a:t>dołączane są</a:t>
            </a:r>
            <a:r>
              <a:rPr lang="pl-PL" sz="2400"/>
              <a:t> łącza transmisyjne prowadzące od sąsiednich węzłów, hostów, terminali, mikrokomputerów, sieci lokalnych i innych</a:t>
            </a:r>
          </a:p>
          <a:p>
            <a:pPr>
              <a:lnSpc>
                <a:spcPct val="90000"/>
              </a:lnSpc>
            </a:pPr>
            <a:r>
              <a:rPr lang="pl-PL" sz="2400"/>
              <a:t>Przełącznik jest zwykle urządzeniem </a:t>
            </a:r>
            <a:r>
              <a:rPr lang="pl-PL" sz="2400" b="1"/>
              <a:t>jedno-</a:t>
            </a:r>
            <a:r>
              <a:rPr lang="pl-PL" sz="2400"/>
              <a:t> lub </a:t>
            </a:r>
            <a:r>
              <a:rPr lang="pl-PL" sz="2400" b="1"/>
              <a:t>wieloprocesorowym</a:t>
            </a:r>
            <a:r>
              <a:rPr lang="pl-PL" sz="2400"/>
              <a:t>, które można programować w zależności od potrzeb i zastosowań</a:t>
            </a:r>
          </a:p>
          <a:p>
            <a:pPr>
              <a:lnSpc>
                <a:spcPct val="90000"/>
              </a:lnSpc>
            </a:pPr>
            <a:r>
              <a:rPr lang="pl-PL" sz="2400" b="1"/>
              <a:t>Oprogramowanie</a:t>
            </a:r>
            <a:r>
              <a:rPr lang="pl-PL" sz="2400"/>
              <a:t> to jest dostarczane przez producenta, choć niektóre typy przełączników umożliwiają </a:t>
            </a:r>
            <a:r>
              <a:rPr lang="pl-PL" sz="2400" b="1"/>
              <a:t>dołączanie modułów programowych</a:t>
            </a:r>
            <a:r>
              <a:rPr lang="pl-PL" sz="2400"/>
              <a:t> napisanych przez użytkownika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Przepływ pakietów w przełączniku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908175" y="2276475"/>
            <a:ext cx="5111750" cy="35988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547813" y="2636838"/>
            <a:ext cx="360362" cy="3603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547813" y="4724400"/>
            <a:ext cx="360362" cy="3603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547813" y="3716338"/>
            <a:ext cx="360362" cy="3603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7018338" y="2636838"/>
            <a:ext cx="360362" cy="360362"/>
          </a:xfrm>
          <a:prstGeom prst="rect">
            <a:avLst/>
          </a:prstGeom>
          <a:solidFill>
            <a:srgbClr val="000099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7018338" y="4724400"/>
            <a:ext cx="360362" cy="360363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7018338" y="3716338"/>
            <a:ext cx="360362" cy="360362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69659" name="Group 27"/>
          <p:cNvGrpSpPr>
            <a:grpSpLocks/>
          </p:cNvGrpSpPr>
          <p:nvPr/>
        </p:nvGrpSpPr>
        <p:grpSpPr bwMode="auto">
          <a:xfrm>
            <a:off x="2124075" y="2420938"/>
            <a:ext cx="1439863" cy="720725"/>
            <a:chOff x="1338" y="799"/>
            <a:chExt cx="907" cy="454"/>
          </a:xfrm>
        </p:grpSpPr>
        <p:sp>
          <p:nvSpPr>
            <p:cNvPr id="69645" name="Line 13"/>
            <p:cNvSpPr>
              <a:spLocks noChangeShapeType="1"/>
            </p:cNvSpPr>
            <p:nvPr/>
          </p:nvSpPr>
          <p:spPr bwMode="auto">
            <a:xfrm>
              <a:off x="1338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46" name="Line 14"/>
            <p:cNvSpPr>
              <a:spLocks noChangeShapeType="1"/>
            </p:cNvSpPr>
            <p:nvPr/>
          </p:nvSpPr>
          <p:spPr bwMode="auto">
            <a:xfrm>
              <a:off x="1338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47" name="Line 15"/>
            <p:cNvSpPr>
              <a:spLocks noChangeShapeType="1"/>
            </p:cNvSpPr>
            <p:nvPr/>
          </p:nvSpPr>
          <p:spPr bwMode="auto">
            <a:xfrm>
              <a:off x="224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48" name="Line 16"/>
            <p:cNvSpPr>
              <a:spLocks noChangeShapeType="1"/>
            </p:cNvSpPr>
            <p:nvPr/>
          </p:nvSpPr>
          <p:spPr bwMode="auto">
            <a:xfrm>
              <a:off x="2018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1791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51" name="Line 19"/>
            <p:cNvSpPr>
              <a:spLocks noChangeShapeType="1"/>
            </p:cNvSpPr>
            <p:nvPr/>
          </p:nvSpPr>
          <p:spPr bwMode="auto">
            <a:xfrm>
              <a:off x="156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69658" name="Group 26"/>
          <p:cNvGrpSpPr>
            <a:grpSpLocks/>
          </p:cNvGrpSpPr>
          <p:nvPr/>
        </p:nvGrpSpPr>
        <p:grpSpPr bwMode="auto">
          <a:xfrm>
            <a:off x="5362575" y="2420938"/>
            <a:ext cx="1439863" cy="720725"/>
            <a:chOff x="3833" y="799"/>
            <a:chExt cx="907" cy="454"/>
          </a:xfrm>
        </p:grpSpPr>
        <p:sp>
          <p:nvSpPr>
            <p:cNvPr id="69652" name="Line 20"/>
            <p:cNvSpPr>
              <a:spLocks noChangeShapeType="1"/>
            </p:cNvSpPr>
            <p:nvPr/>
          </p:nvSpPr>
          <p:spPr bwMode="auto">
            <a:xfrm>
              <a:off x="3833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53" name="Line 21"/>
            <p:cNvSpPr>
              <a:spLocks noChangeShapeType="1"/>
            </p:cNvSpPr>
            <p:nvPr/>
          </p:nvSpPr>
          <p:spPr bwMode="auto">
            <a:xfrm>
              <a:off x="3833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54" name="Line 22"/>
            <p:cNvSpPr>
              <a:spLocks noChangeShapeType="1"/>
            </p:cNvSpPr>
            <p:nvPr/>
          </p:nvSpPr>
          <p:spPr bwMode="auto">
            <a:xfrm>
              <a:off x="4513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55" name="Line 23"/>
            <p:cNvSpPr>
              <a:spLocks noChangeShapeType="1"/>
            </p:cNvSpPr>
            <p:nvPr/>
          </p:nvSpPr>
          <p:spPr bwMode="auto">
            <a:xfrm>
              <a:off x="4286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>
              <a:off x="4059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57" name="Line 25"/>
            <p:cNvSpPr>
              <a:spLocks noChangeShapeType="1"/>
            </p:cNvSpPr>
            <p:nvPr/>
          </p:nvSpPr>
          <p:spPr bwMode="auto">
            <a:xfrm>
              <a:off x="3833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69660" name="Group 28"/>
          <p:cNvGrpSpPr>
            <a:grpSpLocks/>
          </p:cNvGrpSpPr>
          <p:nvPr/>
        </p:nvGrpSpPr>
        <p:grpSpPr bwMode="auto">
          <a:xfrm>
            <a:off x="2124075" y="3500438"/>
            <a:ext cx="1439863" cy="720725"/>
            <a:chOff x="1338" y="799"/>
            <a:chExt cx="907" cy="454"/>
          </a:xfrm>
        </p:grpSpPr>
        <p:sp>
          <p:nvSpPr>
            <p:cNvPr id="69661" name="Line 29"/>
            <p:cNvSpPr>
              <a:spLocks noChangeShapeType="1"/>
            </p:cNvSpPr>
            <p:nvPr/>
          </p:nvSpPr>
          <p:spPr bwMode="auto">
            <a:xfrm>
              <a:off x="1338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62" name="Line 30"/>
            <p:cNvSpPr>
              <a:spLocks noChangeShapeType="1"/>
            </p:cNvSpPr>
            <p:nvPr/>
          </p:nvSpPr>
          <p:spPr bwMode="auto">
            <a:xfrm>
              <a:off x="1338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63" name="Line 31"/>
            <p:cNvSpPr>
              <a:spLocks noChangeShapeType="1"/>
            </p:cNvSpPr>
            <p:nvPr/>
          </p:nvSpPr>
          <p:spPr bwMode="auto">
            <a:xfrm>
              <a:off x="224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64" name="Line 32"/>
            <p:cNvSpPr>
              <a:spLocks noChangeShapeType="1"/>
            </p:cNvSpPr>
            <p:nvPr/>
          </p:nvSpPr>
          <p:spPr bwMode="auto">
            <a:xfrm>
              <a:off x="2018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65" name="Line 33"/>
            <p:cNvSpPr>
              <a:spLocks noChangeShapeType="1"/>
            </p:cNvSpPr>
            <p:nvPr/>
          </p:nvSpPr>
          <p:spPr bwMode="auto">
            <a:xfrm>
              <a:off x="1791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66" name="Line 34"/>
            <p:cNvSpPr>
              <a:spLocks noChangeShapeType="1"/>
            </p:cNvSpPr>
            <p:nvPr/>
          </p:nvSpPr>
          <p:spPr bwMode="auto">
            <a:xfrm>
              <a:off x="156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69667" name="Group 35"/>
          <p:cNvGrpSpPr>
            <a:grpSpLocks/>
          </p:cNvGrpSpPr>
          <p:nvPr/>
        </p:nvGrpSpPr>
        <p:grpSpPr bwMode="auto">
          <a:xfrm>
            <a:off x="2124075" y="4508500"/>
            <a:ext cx="1439863" cy="720725"/>
            <a:chOff x="1338" y="799"/>
            <a:chExt cx="907" cy="454"/>
          </a:xfrm>
        </p:grpSpPr>
        <p:sp>
          <p:nvSpPr>
            <p:cNvPr id="69668" name="Line 36"/>
            <p:cNvSpPr>
              <a:spLocks noChangeShapeType="1"/>
            </p:cNvSpPr>
            <p:nvPr/>
          </p:nvSpPr>
          <p:spPr bwMode="auto">
            <a:xfrm>
              <a:off x="1338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69" name="Line 37"/>
            <p:cNvSpPr>
              <a:spLocks noChangeShapeType="1"/>
            </p:cNvSpPr>
            <p:nvPr/>
          </p:nvSpPr>
          <p:spPr bwMode="auto">
            <a:xfrm>
              <a:off x="1338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0" name="Line 38"/>
            <p:cNvSpPr>
              <a:spLocks noChangeShapeType="1"/>
            </p:cNvSpPr>
            <p:nvPr/>
          </p:nvSpPr>
          <p:spPr bwMode="auto">
            <a:xfrm>
              <a:off x="224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1" name="Line 39"/>
            <p:cNvSpPr>
              <a:spLocks noChangeShapeType="1"/>
            </p:cNvSpPr>
            <p:nvPr/>
          </p:nvSpPr>
          <p:spPr bwMode="auto">
            <a:xfrm>
              <a:off x="2018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2" name="Line 40"/>
            <p:cNvSpPr>
              <a:spLocks noChangeShapeType="1"/>
            </p:cNvSpPr>
            <p:nvPr/>
          </p:nvSpPr>
          <p:spPr bwMode="auto">
            <a:xfrm>
              <a:off x="1791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3" name="Line 41"/>
            <p:cNvSpPr>
              <a:spLocks noChangeShapeType="1"/>
            </p:cNvSpPr>
            <p:nvPr/>
          </p:nvSpPr>
          <p:spPr bwMode="auto">
            <a:xfrm>
              <a:off x="156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69674" name="Group 42"/>
          <p:cNvGrpSpPr>
            <a:grpSpLocks/>
          </p:cNvGrpSpPr>
          <p:nvPr/>
        </p:nvGrpSpPr>
        <p:grpSpPr bwMode="auto">
          <a:xfrm>
            <a:off x="5362575" y="3500438"/>
            <a:ext cx="1439863" cy="720725"/>
            <a:chOff x="3833" y="799"/>
            <a:chExt cx="907" cy="454"/>
          </a:xfrm>
        </p:grpSpPr>
        <p:sp>
          <p:nvSpPr>
            <p:cNvPr id="69675" name="Line 43"/>
            <p:cNvSpPr>
              <a:spLocks noChangeShapeType="1"/>
            </p:cNvSpPr>
            <p:nvPr/>
          </p:nvSpPr>
          <p:spPr bwMode="auto">
            <a:xfrm>
              <a:off x="3833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6" name="Line 44"/>
            <p:cNvSpPr>
              <a:spLocks noChangeShapeType="1"/>
            </p:cNvSpPr>
            <p:nvPr/>
          </p:nvSpPr>
          <p:spPr bwMode="auto">
            <a:xfrm>
              <a:off x="3833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7" name="Line 45"/>
            <p:cNvSpPr>
              <a:spLocks noChangeShapeType="1"/>
            </p:cNvSpPr>
            <p:nvPr/>
          </p:nvSpPr>
          <p:spPr bwMode="auto">
            <a:xfrm>
              <a:off x="4513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8" name="Line 46"/>
            <p:cNvSpPr>
              <a:spLocks noChangeShapeType="1"/>
            </p:cNvSpPr>
            <p:nvPr/>
          </p:nvSpPr>
          <p:spPr bwMode="auto">
            <a:xfrm>
              <a:off x="4286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79" name="Line 47"/>
            <p:cNvSpPr>
              <a:spLocks noChangeShapeType="1"/>
            </p:cNvSpPr>
            <p:nvPr/>
          </p:nvSpPr>
          <p:spPr bwMode="auto">
            <a:xfrm>
              <a:off x="4059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80" name="Line 48"/>
            <p:cNvSpPr>
              <a:spLocks noChangeShapeType="1"/>
            </p:cNvSpPr>
            <p:nvPr/>
          </p:nvSpPr>
          <p:spPr bwMode="auto">
            <a:xfrm>
              <a:off x="3833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69681" name="Group 49"/>
          <p:cNvGrpSpPr>
            <a:grpSpLocks/>
          </p:cNvGrpSpPr>
          <p:nvPr/>
        </p:nvGrpSpPr>
        <p:grpSpPr bwMode="auto">
          <a:xfrm>
            <a:off x="5362575" y="4508500"/>
            <a:ext cx="1439863" cy="720725"/>
            <a:chOff x="3833" y="799"/>
            <a:chExt cx="907" cy="454"/>
          </a:xfrm>
        </p:grpSpPr>
        <p:sp>
          <p:nvSpPr>
            <p:cNvPr id="69682" name="Line 50"/>
            <p:cNvSpPr>
              <a:spLocks noChangeShapeType="1"/>
            </p:cNvSpPr>
            <p:nvPr/>
          </p:nvSpPr>
          <p:spPr bwMode="auto">
            <a:xfrm>
              <a:off x="3833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83" name="Line 51"/>
            <p:cNvSpPr>
              <a:spLocks noChangeShapeType="1"/>
            </p:cNvSpPr>
            <p:nvPr/>
          </p:nvSpPr>
          <p:spPr bwMode="auto">
            <a:xfrm>
              <a:off x="3833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84" name="Line 52"/>
            <p:cNvSpPr>
              <a:spLocks noChangeShapeType="1"/>
            </p:cNvSpPr>
            <p:nvPr/>
          </p:nvSpPr>
          <p:spPr bwMode="auto">
            <a:xfrm>
              <a:off x="4513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85" name="Line 53"/>
            <p:cNvSpPr>
              <a:spLocks noChangeShapeType="1"/>
            </p:cNvSpPr>
            <p:nvPr/>
          </p:nvSpPr>
          <p:spPr bwMode="auto">
            <a:xfrm>
              <a:off x="4286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86" name="Line 54"/>
            <p:cNvSpPr>
              <a:spLocks noChangeShapeType="1"/>
            </p:cNvSpPr>
            <p:nvPr/>
          </p:nvSpPr>
          <p:spPr bwMode="auto">
            <a:xfrm>
              <a:off x="4059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9687" name="Line 55"/>
            <p:cNvSpPr>
              <a:spLocks noChangeShapeType="1"/>
            </p:cNvSpPr>
            <p:nvPr/>
          </p:nvSpPr>
          <p:spPr bwMode="auto">
            <a:xfrm>
              <a:off x="3833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69688" name="Rectangle 56"/>
          <p:cNvSpPr>
            <a:spLocks noChangeArrowheads="1"/>
          </p:cNvSpPr>
          <p:nvPr/>
        </p:nvSpPr>
        <p:spPr bwMode="auto">
          <a:xfrm>
            <a:off x="4068763" y="3284538"/>
            <a:ext cx="790575" cy="10795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89" name="Text Box 57"/>
          <p:cNvSpPr txBox="1">
            <a:spLocks noChangeArrowheads="1"/>
          </p:cNvSpPr>
          <p:nvPr/>
        </p:nvSpPr>
        <p:spPr bwMode="auto">
          <a:xfrm>
            <a:off x="2051050" y="5359400"/>
            <a:ext cx="13668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Kolejki wejściowe</a:t>
            </a:r>
          </a:p>
        </p:txBody>
      </p:sp>
      <p:sp>
        <p:nvSpPr>
          <p:cNvPr id="69690" name="Text Box 58"/>
          <p:cNvSpPr txBox="1">
            <a:spLocks noChangeArrowheads="1"/>
          </p:cNvSpPr>
          <p:nvPr/>
        </p:nvSpPr>
        <p:spPr bwMode="auto">
          <a:xfrm>
            <a:off x="5507038" y="5359400"/>
            <a:ext cx="1511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Kolejki wyjściowe</a:t>
            </a:r>
          </a:p>
        </p:txBody>
      </p:sp>
      <p:sp>
        <p:nvSpPr>
          <p:cNvPr id="69691" name="Text Box 59"/>
          <p:cNvSpPr txBox="1">
            <a:spLocks noChangeArrowheads="1"/>
          </p:cNvSpPr>
          <p:nvPr/>
        </p:nvSpPr>
        <p:spPr bwMode="auto">
          <a:xfrm>
            <a:off x="3779838" y="5359400"/>
            <a:ext cx="1366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Procesor</a:t>
            </a:r>
          </a:p>
        </p:txBody>
      </p:sp>
      <p:sp>
        <p:nvSpPr>
          <p:cNvPr id="69692" name="Text Box 60"/>
          <p:cNvSpPr txBox="1">
            <a:spLocks noChangeArrowheads="1"/>
          </p:cNvSpPr>
          <p:nvPr/>
        </p:nvSpPr>
        <p:spPr bwMode="auto">
          <a:xfrm>
            <a:off x="6731000" y="2060575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Porty</a:t>
            </a:r>
          </a:p>
        </p:txBody>
      </p:sp>
      <p:sp>
        <p:nvSpPr>
          <p:cNvPr id="69693" name="Text Box 61"/>
          <p:cNvSpPr txBox="1">
            <a:spLocks noChangeArrowheads="1"/>
          </p:cNvSpPr>
          <p:nvPr/>
        </p:nvSpPr>
        <p:spPr bwMode="auto">
          <a:xfrm>
            <a:off x="1042988" y="2060575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Porty</a:t>
            </a:r>
          </a:p>
        </p:txBody>
      </p:sp>
      <p:sp>
        <p:nvSpPr>
          <p:cNvPr id="69694" name="Line 62"/>
          <p:cNvSpPr>
            <a:spLocks noChangeShapeType="1"/>
          </p:cNvSpPr>
          <p:nvPr/>
        </p:nvSpPr>
        <p:spPr bwMode="auto">
          <a:xfrm>
            <a:off x="468313" y="2781300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695" name="Line 63"/>
          <p:cNvSpPr>
            <a:spLocks noChangeShapeType="1"/>
          </p:cNvSpPr>
          <p:nvPr/>
        </p:nvSpPr>
        <p:spPr bwMode="auto">
          <a:xfrm>
            <a:off x="468313" y="3933825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696" name="Line 64"/>
          <p:cNvSpPr>
            <a:spLocks noChangeShapeType="1"/>
          </p:cNvSpPr>
          <p:nvPr/>
        </p:nvSpPr>
        <p:spPr bwMode="auto">
          <a:xfrm>
            <a:off x="468313" y="4868863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697" name="Line 65"/>
          <p:cNvSpPr>
            <a:spLocks noChangeShapeType="1"/>
          </p:cNvSpPr>
          <p:nvPr/>
        </p:nvSpPr>
        <p:spPr bwMode="auto">
          <a:xfrm>
            <a:off x="7378700" y="2781300"/>
            <a:ext cx="10795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698" name="Line 66"/>
          <p:cNvSpPr>
            <a:spLocks noChangeShapeType="1"/>
          </p:cNvSpPr>
          <p:nvPr/>
        </p:nvSpPr>
        <p:spPr bwMode="auto">
          <a:xfrm>
            <a:off x="7378700" y="3860800"/>
            <a:ext cx="10795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699" name="Line 67"/>
          <p:cNvSpPr>
            <a:spLocks noChangeShapeType="1"/>
          </p:cNvSpPr>
          <p:nvPr/>
        </p:nvSpPr>
        <p:spPr bwMode="auto">
          <a:xfrm>
            <a:off x="7378700" y="4868863"/>
            <a:ext cx="10795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0" name="Text Box 68"/>
          <p:cNvSpPr txBox="1">
            <a:spLocks noChangeArrowheads="1"/>
          </p:cNvSpPr>
          <p:nvPr/>
        </p:nvSpPr>
        <p:spPr bwMode="auto">
          <a:xfrm>
            <a:off x="107950" y="5229225"/>
            <a:ext cx="13668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Kanały wejściowe</a:t>
            </a:r>
          </a:p>
        </p:txBody>
      </p:sp>
      <p:sp>
        <p:nvSpPr>
          <p:cNvPr id="69701" name="Text Box 69"/>
          <p:cNvSpPr txBox="1">
            <a:spLocks noChangeArrowheads="1"/>
          </p:cNvSpPr>
          <p:nvPr/>
        </p:nvSpPr>
        <p:spPr bwMode="auto">
          <a:xfrm>
            <a:off x="7237413" y="5229225"/>
            <a:ext cx="1366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Kanały wyjściowe</a:t>
            </a:r>
          </a:p>
        </p:txBody>
      </p:sp>
      <p:sp>
        <p:nvSpPr>
          <p:cNvPr id="69702" name="Line 70"/>
          <p:cNvSpPr>
            <a:spLocks noChangeShapeType="1"/>
          </p:cNvSpPr>
          <p:nvPr/>
        </p:nvSpPr>
        <p:spPr bwMode="auto">
          <a:xfrm>
            <a:off x="3563938" y="2781300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3" name="Line 71"/>
          <p:cNvSpPr>
            <a:spLocks noChangeShapeType="1"/>
          </p:cNvSpPr>
          <p:nvPr/>
        </p:nvSpPr>
        <p:spPr bwMode="auto">
          <a:xfrm>
            <a:off x="4859338" y="4365625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4" name="Line 72"/>
          <p:cNvSpPr>
            <a:spLocks noChangeShapeType="1"/>
          </p:cNvSpPr>
          <p:nvPr/>
        </p:nvSpPr>
        <p:spPr bwMode="auto">
          <a:xfrm>
            <a:off x="4859338" y="3860800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5" name="Line 73"/>
          <p:cNvSpPr>
            <a:spLocks noChangeShapeType="1"/>
          </p:cNvSpPr>
          <p:nvPr/>
        </p:nvSpPr>
        <p:spPr bwMode="auto">
          <a:xfrm>
            <a:off x="3563938" y="3860800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6" name="Line 74"/>
          <p:cNvSpPr>
            <a:spLocks noChangeShapeType="1"/>
          </p:cNvSpPr>
          <p:nvPr/>
        </p:nvSpPr>
        <p:spPr bwMode="auto">
          <a:xfrm flipV="1">
            <a:off x="4859338" y="2781300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7" name="Line 75"/>
          <p:cNvSpPr>
            <a:spLocks noChangeShapeType="1"/>
          </p:cNvSpPr>
          <p:nvPr/>
        </p:nvSpPr>
        <p:spPr bwMode="auto">
          <a:xfrm flipV="1">
            <a:off x="3563938" y="4365625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9708" name="Rectangle 76"/>
          <p:cNvSpPr>
            <a:spLocks noChangeArrowheads="1"/>
          </p:cNvSpPr>
          <p:nvPr/>
        </p:nvSpPr>
        <p:spPr bwMode="auto">
          <a:xfrm>
            <a:off x="34925" y="2420938"/>
            <a:ext cx="360363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4653 4.44444E-6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69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653 8.51852E-6 L 0.46458 0.15741 " pathEditMode="relative" rAng="0" ptsTypes="AA">
                                      <p:cBhvr>
                                        <p:cTn id="121" dur="1000" fill="hold"/>
                                        <p:tgtEl>
                                          <p:spTgt spid="69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076 0.15741 L 0.70104 0.15764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69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0" presetClass="pat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0.15764 L 0.94114 0.15764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69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69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nimBg="1"/>
      <p:bldP spid="69638" grpId="0" animBg="1"/>
      <p:bldP spid="69639" grpId="0" animBg="1"/>
      <p:bldP spid="69640" grpId="0" animBg="1"/>
      <p:bldP spid="69641" grpId="0" animBg="1"/>
      <p:bldP spid="69642" grpId="0" animBg="1"/>
      <p:bldP spid="69688" grpId="0" animBg="1"/>
      <p:bldP spid="69689" grpId="0"/>
      <p:bldP spid="69690" grpId="0"/>
      <p:bldP spid="69691" grpId="0"/>
      <p:bldP spid="69692" grpId="0"/>
      <p:bldP spid="69693" grpId="0"/>
      <p:bldP spid="69694" grpId="0" animBg="1"/>
      <p:bldP spid="69695" grpId="0" animBg="1"/>
      <p:bldP spid="69696" grpId="0" animBg="1"/>
      <p:bldP spid="69697" grpId="0" animBg="1"/>
      <p:bldP spid="69698" grpId="0" animBg="1"/>
      <p:bldP spid="69699" grpId="0" animBg="1"/>
      <p:bldP spid="69700" grpId="0"/>
      <p:bldP spid="69701" grpId="0"/>
      <p:bldP spid="69702" grpId="0" animBg="1"/>
      <p:bldP spid="69703" grpId="0" animBg="1"/>
      <p:bldP spid="69704" grpId="0" animBg="1"/>
      <p:bldP spid="69705" grpId="0" animBg="1"/>
      <p:bldP spid="69706" grpId="0" animBg="1"/>
      <p:bldP spid="69707" grpId="0" animBg="1"/>
      <p:bldP spid="69708" grpId="0" animBg="1"/>
      <p:bldP spid="69708" grpId="1" animBg="1"/>
      <p:bldP spid="69708" grpId="2" animBg="1"/>
      <p:bldP spid="69708" grpId="3" animBg="1"/>
      <p:bldP spid="69708" grpId="4" animBg="1"/>
      <p:bldP spid="69708" grpId="5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Przeciążenie w sieci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/>
              <a:t>Przeciążenie</a:t>
            </a:r>
            <a:r>
              <a:rPr lang="pl-PL" sz="2400"/>
              <a:t> ma miejsce wtedy, gdy w sieci znajdzie się zbyt duża liczba pakietów, powoduje to obniżenie wydajności ich przesłania</a:t>
            </a:r>
          </a:p>
          <a:p>
            <a:pPr>
              <a:lnSpc>
                <a:spcPct val="90000"/>
              </a:lnSpc>
            </a:pPr>
            <a:r>
              <a:rPr lang="pl-PL" sz="2400"/>
              <a:t>Przeciążenie może </a:t>
            </a:r>
            <a:r>
              <a:rPr lang="pl-PL" sz="2400" b="1"/>
              <a:t>wynikać z</a:t>
            </a:r>
            <a:r>
              <a:rPr lang="pl-PL" sz="2400"/>
              <a:t>: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Gwałtownego </a:t>
            </a:r>
            <a:r>
              <a:rPr lang="pl-PL" sz="2400" b="1"/>
              <a:t>zwiększenia liczby pakietów</a:t>
            </a:r>
            <a:r>
              <a:rPr lang="pl-PL" sz="2400"/>
              <a:t> wprowadzonych do sieci przez użytkowników</a:t>
            </a:r>
          </a:p>
          <a:p>
            <a:pPr lvl="1">
              <a:lnSpc>
                <a:spcPct val="90000"/>
              </a:lnSpc>
            </a:pPr>
            <a:r>
              <a:rPr lang="pl-PL" sz="2400" b="1"/>
              <a:t>Ograniczonej</a:t>
            </a:r>
            <a:r>
              <a:rPr lang="pl-PL" sz="2400"/>
              <a:t> wielkości </a:t>
            </a:r>
            <a:r>
              <a:rPr lang="pl-PL" sz="2400" b="1"/>
              <a:t>pamięci buforowych</a:t>
            </a:r>
            <a:r>
              <a:rPr lang="pl-PL" sz="2400"/>
              <a:t> w przełącznikach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Stosowanej </a:t>
            </a:r>
            <a:r>
              <a:rPr lang="pl-PL" sz="2400" b="1"/>
              <a:t>reguły doboru tras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Szybkości </a:t>
            </a:r>
            <a:r>
              <a:rPr lang="pl-PL" sz="2400" b="1"/>
              <a:t>przetwarzania pakietów</a:t>
            </a:r>
            <a:r>
              <a:rPr lang="pl-PL" sz="2400"/>
              <a:t> w przełącznikach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Wykorzystywanego </a:t>
            </a:r>
            <a:r>
              <a:rPr lang="pl-PL" sz="2400" b="1"/>
              <a:t>protokołu komunikacyjnego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Przeciążenie w sieci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1908175" y="2276475"/>
            <a:ext cx="5688013" cy="35988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547813" y="2636838"/>
            <a:ext cx="360362" cy="3603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547813" y="4724400"/>
            <a:ext cx="360362" cy="3603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547813" y="3644900"/>
            <a:ext cx="360362" cy="3603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7594600" y="2636838"/>
            <a:ext cx="360363" cy="36036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7594600" y="4724400"/>
            <a:ext cx="360363" cy="36036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7594600" y="3716338"/>
            <a:ext cx="360363" cy="360362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70666" name="Group 10"/>
          <p:cNvGrpSpPr>
            <a:grpSpLocks/>
          </p:cNvGrpSpPr>
          <p:nvPr/>
        </p:nvGrpSpPr>
        <p:grpSpPr bwMode="auto">
          <a:xfrm>
            <a:off x="2124075" y="2420938"/>
            <a:ext cx="1439863" cy="720725"/>
            <a:chOff x="1338" y="799"/>
            <a:chExt cx="907" cy="454"/>
          </a:xfrm>
        </p:grpSpPr>
        <p:sp>
          <p:nvSpPr>
            <p:cNvPr id="70667" name="Line 11"/>
            <p:cNvSpPr>
              <a:spLocks noChangeShapeType="1"/>
            </p:cNvSpPr>
            <p:nvPr/>
          </p:nvSpPr>
          <p:spPr bwMode="auto">
            <a:xfrm>
              <a:off x="1338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68" name="Line 12"/>
            <p:cNvSpPr>
              <a:spLocks noChangeShapeType="1"/>
            </p:cNvSpPr>
            <p:nvPr/>
          </p:nvSpPr>
          <p:spPr bwMode="auto">
            <a:xfrm>
              <a:off x="1338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69" name="Line 13"/>
            <p:cNvSpPr>
              <a:spLocks noChangeShapeType="1"/>
            </p:cNvSpPr>
            <p:nvPr/>
          </p:nvSpPr>
          <p:spPr bwMode="auto">
            <a:xfrm>
              <a:off x="224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0" name="Line 14"/>
            <p:cNvSpPr>
              <a:spLocks noChangeShapeType="1"/>
            </p:cNvSpPr>
            <p:nvPr/>
          </p:nvSpPr>
          <p:spPr bwMode="auto">
            <a:xfrm>
              <a:off x="2018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1" name="Line 15"/>
            <p:cNvSpPr>
              <a:spLocks noChangeShapeType="1"/>
            </p:cNvSpPr>
            <p:nvPr/>
          </p:nvSpPr>
          <p:spPr bwMode="auto">
            <a:xfrm>
              <a:off x="1791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2" name="Line 16"/>
            <p:cNvSpPr>
              <a:spLocks noChangeShapeType="1"/>
            </p:cNvSpPr>
            <p:nvPr/>
          </p:nvSpPr>
          <p:spPr bwMode="auto">
            <a:xfrm>
              <a:off x="156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70730" name="Group 74"/>
          <p:cNvGrpSpPr>
            <a:grpSpLocks/>
          </p:cNvGrpSpPr>
          <p:nvPr/>
        </p:nvGrpSpPr>
        <p:grpSpPr bwMode="auto">
          <a:xfrm>
            <a:off x="5362575" y="2420938"/>
            <a:ext cx="1081088" cy="720725"/>
            <a:chOff x="3378" y="890"/>
            <a:chExt cx="681" cy="454"/>
          </a:xfrm>
        </p:grpSpPr>
        <p:sp>
          <p:nvSpPr>
            <p:cNvPr id="70674" name="Line 18"/>
            <p:cNvSpPr>
              <a:spLocks noChangeShapeType="1"/>
            </p:cNvSpPr>
            <p:nvPr/>
          </p:nvSpPr>
          <p:spPr bwMode="auto">
            <a:xfrm>
              <a:off x="3378" y="1344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5" name="Line 19"/>
            <p:cNvSpPr>
              <a:spLocks noChangeShapeType="1"/>
            </p:cNvSpPr>
            <p:nvPr/>
          </p:nvSpPr>
          <p:spPr bwMode="auto">
            <a:xfrm>
              <a:off x="3378" y="890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7" name="Line 21"/>
            <p:cNvSpPr>
              <a:spLocks noChangeShapeType="1"/>
            </p:cNvSpPr>
            <p:nvPr/>
          </p:nvSpPr>
          <p:spPr bwMode="auto">
            <a:xfrm>
              <a:off x="3831" y="890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8" name="Line 22"/>
            <p:cNvSpPr>
              <a:spLocks noChangeShapeType="1"/>
            </p:cNvSpPr>
            <p:nvPr/>
          </p:nvSpPr>
          <p:spPr bwMode="auto">
            <a:xfrm>
              <a:off x="3604" y="890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79" name="Line 23"/>
            <p:cNvSpPr>
              <a:spLocks noChangeShapeType="1"/>
            </p:cNvSpPr>
            <p:nvPr/>
          </p:nvSpPr>
          <p:spPr bwMode="auto">
            <a:xfrm>
              <a:off x="3378" y="890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70680" name="Group 24"/>
          <p:cNvGrpSpPr>
            <a:grpSpLocks/>
          </p:cNvGrpSpPr>
          <p:nvPr/>
        </p:nvGrpSpPr>
        <p:grpSpPr bwMode="auto">
          <a:xfrm>
            <a:off x="2124075" y="3500438"/>
            <a:ext cx="1439863" cy="720725"/>
            <a:chOff x="1338" y="799"/>
            <a:chExt cx="907" cy="454"/>
          </a:xfrm>
        </p:grpSpPr>
        <p:sp>
          <p:nvSpPr>
            <p:cNvPr id="70681" name="Line 25"/>
            <p:cNvSpPr>
              <a:spLocks noChangeShapeType="1"/>
            </p:cNvSpPr>
            <p:nvPr/>
          </p:nvSpPr>
          <p:spPr bwMode="auto">
            <a:xfrm>
              <a:off x="1338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82" name="Line 26"/>
            <p:cNvSpPr>
              <a:spLocks noChangeShapeType="1"/>
            </p:cNvSpPr>
            <p:nvPr/>
          </p:nvSpPr>
          <p:spPr bwMode="auto">
            <a:xfrm>
              <a:off x="1338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83" name="Line 27"/>
            <p:cNvSpPr>
              <a:spLocks noChangeShapeType="1"/>
            </p:cNvSpPr>
            <p:nvPr/>
          </p:nvSpPr>
          <p:spPr bwMode="auto">
            <a:xfrm>
              <a:off x="224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84" name="Line 28"/>
            <p:cNvSpPr>
              <a:spLocks noChangeShapeType="1"/>
            </p:cNvSpPr>
            <p:nvPr/>
          </p:nvSpPr>
          <p:spPr bwMode="auto">
            <a:xfrm>
              <a:off x="2018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85" name="Line 29"/>
            <p:cNvSpPr>
              <a:spLocks noChangeShapeType="1"/>
            </p:cNvSpPr>
            <p:nvPr/>
          </p:nvSpPr>
          <p:spPr bwMode="auto">
            <a:xfrm>
              <a:off x="1791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86" name="Line 30"/>
            <p:cNvSpPr>
              <a:spLocks noChangeShapeType="1"/>
            </p:cNvSpPr>
            <p:nvPr/>
          </p:nvSpPr>
          <p:spPr bwMode="auto">
            <a:xfrm>
              <a:off x="156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70687" name="Group 31"/>
          <p:cNvGrpSpPr>
            <a:grpSpLocks/>
          </p:cNvGrpSpPr>
          <p:nvPr/>
        </p:nvGrpSpPr>
        <p:grpSpPr bwMode="auto">
          <a:xfrm>
            <a:off x="2124075" y="4508500"/>
            <a:ext cx="1439863" cy="720725"/>
            <a:chOff x="1338" y="799"/>
            <a:chExt cx="907" cy="454"/>
          </a:xfrm>
        </p:grpSpPr>
        <p:sp>
          <p:nvSpPr>
            <p:cNvPr id="70688" name="Line 32"/>
            <p:cNvSpPr>
              <a:spLocks noChangeShapeType="1"/>
            </p:cNvSpPr>
            <p:nvPr/>
          </p:nvSpPr>
          <p:spPr bwMode="auto">
            <a:xfrm>
              <a:off x="1338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89" name="Line 33"/>
            <p:cNvSpPr>
              <a:spLocks noChangeShapeType="1"/>
            </p:cNvSpPr>
            <p:nvPr/>
          </p:nvSpPr>
          <p:spPr bwMode="auto">
            <a:xfrm>
              <a:off x="1338" y="79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90" name="Line 34"/>
            <p:cNvSpPr>
              <a:spLocks noChangeShapeType="1"/>
            </p:cNvSpPr>
            <p:nvPr/>
          </p:nvSpPr>
          <p:spPr bwMode="auto">
            <a:xfrm>
              <a:off x="224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91" name="Line 35"/>
            <p:cNvSpPr>
              <a:spLocks noChangeShapeType="1"/>
            </p:cNvSpPr>
            <p:nvPr/>
          </p:nvSpPr>
          <p:spPr bwMode="auto">
            <a:xfrm>
              <a:off x="2018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92" name="Line 36"/>
            <p:cNvSpPr>
              <a:spLocks noChangeShapeType="1"/>
            </p:cNvSpPr>
            <p:nvPr/>
          </p:nvSpPr>
          <p:spPr bwMode="auto">
            <a:xfrm>
              <a:off x="1791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693" name="Line 37"/>
            <p:cNvSpPr>
              <a:spLocks noChangeShapeType="1"/>
            </p:cNvSpPr>
            <p:nvPr/>
          </p:nvSpPr>
          <p:spPr bwMode="auto">
            <a:xfrm>
              <a:off x="1565" y="799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70708" name="Rectangle 52"/>
          <p:cNvSpPr>
            <a:spLocks noChangeArrowheads="1"/>
          </p:cNvSpPr>
          <p:nvPr/>
        </p:nvSpPr>
        <p:spPr bwMode="auto">
          <a:xfrm>
            <a:off x="4068763" y="3284538"/>
            <a:ext cx="790575" cy="10795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2051050" y="5359400"/>
            <a:ext cx="13668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Kolejki wejściowe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5507038" y="5359400"/>
            <a:ext cx="1511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Kolejki wyjściowe</a:t>
            </a:r>
          </a:p>
        </p:txBody>
      </p:sp>
      <p:sp>
        <p:nvSpPr>
          <p:cNvPr id="70711" name="Text Box 55"/>
          <p:cNvSpPr txBox="1">
            <a:spLocks noChangeArrowheads="1"/>
          </p:cNvSpPr>
          <p:nvPr/>
        </p:nvSpPr>
        <p:spPr bwMode="auto">
          <a:xfrm>
            <a:off x="3779838" y="5359400"/>
            <a:ext cx="1366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Procesor</a:t>
            </a:r>
          </a:p>
        </p:txBody>
      </p:sp>
      <p:sp>
        <p:nvSpPr>
          <p:cNvPr id="70712" name="Text Box 56"/>
          <p:cNvSpPr txBox="1">
            <a:spLocks noChangeArrowheads="1"/>
          </p:cNvSpPr>
          <p:nvPr/>
        </p:nvSpPr>
        <p:spPr bwMode="auto">
          <a:xfrm>
            <a:off x="7307263" y="2060575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Porty</a:t>
            </a:r>
          </a:p>
        </p:txBody>
      </p:sp>
      <p:sp>
        <p:nvSpPr>
          <p:cNvPr id="70713" name="Text Box 57"/>
          <p:cNvSpPr txBox="1">
            <a:spLocks noChangeArrowheads="1"/>
          </p:cNvSpPr>
          <p:nvPr/>
        </p:nvSpPr>
        <p:spPr bwMode="auto">
          <a:xfrm>
            <a:off x="1042988" y="2060575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Porty</a:t>
            </a:r>
          </a:p>
        </p:txBody>
      </p:sp>
      <p:sp>
        <p:nvSpPr>
          <p:cNvPr id="70714" name="Line 58"/>
          <p:cNvSpPr>
            <a:spLocks noChangeShapeType="1"/>
          </p:cNvSpPr>
          <p:nvPr/>
        </p:nvSpPr>
        <p:spPr bwMode="auto">
          <a:xfrm>
            <a:off x="468313" y="2781300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15" name="Line 59"/>
          <p:cNvSpPr>
            <a:spLocks noChangeShapeType="1"/>
          </p:cNvSpPr>
          <p:nvPr/>
        </p:nvSpPr>
        <p:spPr bwMode="auto">
          <a:xfrm>
            <a:off x="468313" y="3860800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16" name="Line 60"/>
          <p:cNvSpPr>
            <a:spLocks noChangeShapeType="1"/>
          </p:cNvSpPr>
          <p:nvPr/>
        </p:nvSpPr>
        <p:spPr bwMode="auto">
          <a:xfrm>
            <a:off x="468313" y="4868863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17" name="Line 61"/>
          <p:cNvSpPr>
            <a:spLocks noChangeShapeType="1"/>
          </p:cNvSpPr>
          <p:nvPr/>
        </p:nvSpPr>
        <p:spPr bwMode="auto">
          <a:xfrm>
            <a:off x="7954963" y="2781300"/>
            <a:ext cx="10795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18" name="Line 62"/>
          <p:cNvSpPr>
            <a:spLocks noChangeShapeType="1"/>
          </p:cNvSpPr>
          <p:nvPr/>
        </p:nvSpPr>
        <p:spPr bwMode="auto">
          <a:xfrm>
            <a:off x="7954963" y="3860800"/>
            <a:ext cx="10795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19" name="Line 63"/>
          <p:cNvSpPr>
            <a:spLocks noChangeShapeType="1"/>
          </p:cNvSpPr>
          <p:nvPr/>
        </p:nvSpPr>
        <p:spPr bwMode="auto">
          <a:xfrm>
            <a:off x="7954963" y="4868863"/>
            <a:ext cx="10795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0" name="Text Box 64"/>
          <p:cNvSpPr txBox="1">
            <a:spLocks noChangeArrowheads="1"/>
          </p:cNvSpPr>
          <p:nvPr/>
        </p:nvSpPr>
        <p:spPr bwMode="auto">
          <a:xfrm>
            <a:off x="107950" y="5229225"/>
            <a:ext cx="13668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Kanały wejściowe</a:t>
            </a:r>
          </a:p>
        </p:txBody>
      </p:sp>
      <p:sp>
        <p:nvSpPr>
          <p:cNvPr id="70721" name="Text Box 65"/>
          <p:cNvSpPr txBox="1">
            <a:spLocks noChangeArrowheads="1"/>
          </p:cNvSpPr>
          <p:nvPr/>
        </p:nvSpPr>
        <p:spPr bwMode="auto">
          <a:xfrm>
            <a:off x="7813675" y="5229225"/>
            <a:ext cx="13668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 b="1"/>
              <a:t>Kanały wyjściowe</a:t>
            </a:r>
          </a:p>
        </p:txBody>
      </p:sp>
      <p:sp>
        <p:nvSpPr>
          <p:cNvPr id="70722" name="Line 66"/>
          <p:cNvSpPr>
            <a:spLocks noChangeShapeType="1"/>
          </p:cNvSpPr>
          <p:nvPr/>
        </p:nvSpPr>
        <p:spPr bwMode="auto">
          <a:xfrm>
            <a:off x="3563938" y="2781300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3" name="Line 67"/>
          <p:cNvSpPr>
            <a:spLocks noChangeShapeType="1"/>
          </p:cNvSpPr>
          <p:nvPr/>
        </p:nvSpPr>
        <p:spPr bwMode="auto">
          <a:xfrm>
            <a:off x="4859338" y="4365625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4" name="Line 68"/>
          <p:cNvSpPr>
            <a:spLocks noChangeShapeType="1"/>
          </p:cNvSpPr>
          <p:nvPr/>
        </p:nvSpPr>
        <p:spPr bwMode="auto">
          <a:xfrm>
            <a:off x="4859338" y="3860800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5" name="Line 69"/>
          <p:cNvSpPr>
            <a:spLocks noChangeShapeType="1"/>
          </p:cNvSpPr>
          <p:nvPr/>
        </p:nvSpPr>
        <p:spPr bwMode="auto">
          <a:xfrm>
            <a:off x="3563938" y="3860800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6" name="Line 70"/>
          <p:cNvSpPr>
            <a:spLocks noChangeShapeType="1"/>
          </p:cNvSpPr>
          <p:nvPr/>
        </p:nvSpPr>
        <p:spPr bwMode="auto">
          <a:xfrm flipV="1">
            <a:off x="4859338" y="2781300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7" name="Line 71"/>
          <p:cNvSpPr>
            <a:spLocks noChangeShapeType="1"/>
          </p:cNvSpPr>
          <p:nvPr/>
        </p:nvSpPr>
        <p:spPr bwMode="auto">
          <a:xfrm flipV="1">
            <a:off x="3563938" y="4365625"/>
            <a:ext cx="503237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0729" name="Rectangle 73"/>
          <p:cNvSpPr>
            <a:spLocks noChangeArrowheads="1"/>
          </p:cNvSpPr>
          <p:nvPr/>
        </p:nvSpPr>
        <p:spPr bwMode="auto">
          <a:xfrm>
            <a:off x="34925" y="3502025"/>
            <a:ext cx="360363" cy="719138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70731" name="Group 75"/>
          <p:cNvGrpSpPr>
            <a:grpSpLocks/>
          </p:cNvGrpSpPr>
          <p:nvPr/>
        </p:nvGrpSpPr>
        <p:grpSpPr bwMode="auto">
          <a:xfrm>
            <a:off x="5364163" y="4508500"/>
            <a:ext cx="1081087" cy="720725"/>
            <a:chOff x="3378" y="890"/>
            <a:chExt cx="681" cy="454"/>
          </a:xfrm>
        </p:grpSpPr>
        <p:sp>
          <p:nvSpPr>
            <p:cNvPr id="70732" name="Line 76"/>
            <p:cNvSpPr>
              <a:spLocks noChangeShapeType="1"/>
            </p:cNvSpPr>
            <p:nvPr/>
          </p:nvSpPr>
          <p:spPr bwMode="auto">
            <a:xfrm>
              <a:off x="3378" y="1344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33" name="Line 77"/>
            <p:cNvSpPr>
              <a:spLocks noChangeShapeType="1"/>
            </p:cNvSpPr>
            <p:nvPr/>
          </p:nvSpPr>
          <p:spPr bwMode="auto">
            <a:xfrm>
              <a:off x="3378" y="890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34" name="Line 78"/>
            <p:cNvSpPr>
              <a:spLocks noChangeShapeType="1"/>
            </p:cNvSpPr>
            <p:nvPr/>
          </p:nvSpPr>
          <p:spPr bwMode="auto">
            <a:xfrm>
              <a:off x="3831" y="890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35" name="Line 79"/>
            <p:cNvSpPr>
              <a:spLocks noChangeShapeType="1"/>
            </p:cNvSpPr>
            <p:nvPr/>
          </p:nvSpPr>
          <p:spPr bwMode="auto">
            <a:xfrm>
              <a:off x="3604" y="890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36" name="Line 80"/>
            <p:cNvSpPr>
              <a:spLocks noChangeShapeType="1"/>
            </p:cNvSpPr>
            <p:nvPr/>
          </p:nvSpPr>
          <p:spPr bwMode="auto">
            <a:xfrm>
              <a:off x="3378" y="890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70747" name="Rectangle 91"/>
          <p:cNvSpPr>
            <a:spLocks noChangeArrowheads="1"/>
          </p:cNvSpPr>
          <p:nvPr/>
        </p:nvSpPr>
        <p:spPr bwMode="auto">
          <a:xfrm>
            <a:off x="6804025" y="3502025"/>
            <a:ext cx="360363" cy="719138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728" name="Rectangle 72"/>
          <p:cNvSpPr>
            <a:spLocks noChangeArrowheads="1"/>
          </p:cNvSpPr>
          <p:nvPr/>
        </p:nvSpPr>
        <p:spPr bwMode="auto">
          <a:xfrm>
            <a:off x="7164388" y="3500438"/>
            <a:ext cx="360362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749" name="Rectangle 93"/>
          <p:cNvSpPr>
            <a:spLocks noChangeArrowheads="1"/>
          </p:cNvSpPr>
          <p:nvPr/>
        </p:nvSpPr>
        <p:spPr bwMode="auto">
          <a:xfrm>
            <a:off x="6443663" y="3500438"/>
            <a:ext cx="360362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750" name="Rectangle 94"/>
          <p:cNvSpPr>
            <a:spLocks noChangeArrowheads="1"/>
          </p:cNvSpPr>
          <p:nvPr/>
        </p:nvSpPr>
        <p:spPr bwMode="auto">
          <a:xfrm>
            <a:off x="6083300" y="3500438"/>
            <a:ext cx="360363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751" name="Rectangle 95"/>
          <p:cNvSpPr>
            <a:spLocks noChangeArrowheads="1"/>
          </p:cNvSpPr>
          <p:nvPr/>
        </p:nvSpPr>
        <p:spPr bwMode="auto">
          <a:xfrm>
            <a:off x="5724525" y="3500438"/>
            <a:ext cx="360363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752" name="Rectangle 96"/>
          <p:cNvSpPr>
            <a:spLocks noChangeArrowheads="1"/>
          </p:cNvSpPr>
          <p:nvPr/>
        </p:nvSpPr>
        <p:spPr bwMode="auto">
          <a:xfrm>
            <a:off x="5364163" y="3500438"/>
            <a:ext cx="360362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70746" name="Group 90"/>
          <p:cNvGrpSpPr>
            <a:grpSpLocks/>
          </p:cNvGrpSpPr>
          <p:nvPr/>
        </p:nvGrpSpPr>
        <p:grpSpPr bwMode="auto">
          <a:xfrm>
            <a:off x="5364163" y="3500438"/>
            <a:ext cx="2160587" cy="720725"/>
            <a:chOff x="3379" y="754"/>
            <a:chExt cx="1361" cy="454"/>
          </a:xfrm>
        </p:grpSpPr>
        <p:sp>
          <p:nvSpPr>
            <p:cNvPr id="70738" name="Line 82"/>
            <p:cNvSpPr>
              <a:spLocks noChangeShapeType="1"/>
            </p:cNvSpPr>
            <p:nvPr/>
          </p:nvSpPr>
          <p:spPr bwMode="auto">
            <a:xfrm flipV="1">
              <a:off x="3379" y="1207"/>
              <a:ext cx="136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39" name="Line 83"/>
            <p:cNvSpPr>
              <a:spLocks noChangeShapeType="1"/>
            </p:cNvSpPr>
            <p:nvPr/>
          </p:nvSpPr>
          <p:spPr bwMode="auto">
            <a:xfrm>
              <a:off x="3379" y="754"/>
              <a:ext cx="13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40" name="Line 84"/>
            <p:cNvSpPr>
              <a:spLocks noChangeShapeType="1"/>
            </p:cNvSpPr>
            <p:nvPr/>
          </p:nvSpPr>
          <p:spPr bwMode="auto">
            <a:xfrm>
              <a:off x="4059" y="7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41" name="Line 85"/>
            <p:cNvSpPr>
              <a:spLocks noChangeShapeType="1"/>
            </p:cNvSpPr>
            <p:nvPr/>
          </p:nvSpPr>
          <p:spPr bwMode="auto">
            <a:xfrm>
              <a:off x="3832" y="7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42" name="Line 86"/>
            <p:cNvSpPr>
              <a:spLocks noChangeShapeType="1"/>
            </p:cNvSpPr>
            <p:nvPr/>
          </p:nvSpPr>
          <p:spPr bwMode="auto">
            <a:xfrm>
              <a:off x="3605" y="7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43" name="Line 87"/>
            <p:cNvSpPr>
              <a:spLocks noChangeShapeType="1"/>
            </p:cNvSpPr>
            <p:nvPr/>
          </p:nvSpPr>
          <p:spPr bwMode="auto">
            <a:xfrm>
              <a:off x="3379" y="7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44" name="Line 88"/>
            <p:cNvSpPr>
              <a:spLocks noChangeShapeType="1"/>
            </p:cNvSpPr>
            <p:nvPr/>
          </p:nvSpPr>
          <p:spPr bwMode="auto">
            <a:xfrm>
              <a:off x="4286" y="7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70745" name="Line 89"/>
            <p:cNvSpPr>
              <a:spLocks noChangeShapeType="1"/>
            </p:cNvSpPr>
            <p:nvPr/>
          </p:nvSpPr>
          <p:spPr bwMode="auto">
            <a:xfrm>
              <a:off x="4513" y="7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70753" name="Rectangle 97"/>
          <p:cNvSpPr>
            <a:spLocks noChangeArrowheads="1"/>
          </p:cNvSpPr>
          <p:nvPr/>
        </p:nvSpPr>
        <p:spPr bwMode="auto">
          <a:xfrm>
            <a:off x="34925" y="2420938"/>
            <a:ext cx="360363" cy="7191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23 L 0.58281 -0.00023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4.07407E-6 L 0.3467 0.00024 " pathEditMode="relative" rAng="0" ptsTypes="AA">
                                      <p:cBhvr>
                                        <p:cTn id="36" dur="1800" fill="hold"/>
                                        <p:tgtEl>
                                          <p:spTgt spid="70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grpId="2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0.3467 0.00024 L 0.46475 0.15764 " pathEditMode="relative" ptsTypes="AA">
                                      <p:cBhvr>
                                        <p:cTn id="38" dur="1000" fill="hold"/>
                                        <p:tgtEl>
                                          <p:spTgt spid="70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7 -2.96296E-6 L 0.03941 -2.96296E-6 " pathEditMode="relative" ptsTypes="AA">
                                      <p:cBhvr>
                                        <p:cTn id="40" dur="500" fill="hold"/>
                                        <p:tgtEl>
                                          <p:spTgt spid="707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7 -1.48148E-6 L 0.17327 -1.48148E-6 " pathEditMode="relative" ptsTypes="AA">
                                      <p:cBhvr>
                                        <p:cTn id="42" dur="2000" fill="hold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7 -2.96296E-6 L 0.03941 -2.96296E-6 " pathEditMode="relative" ptsTypes="AA">
                                      <p:cBhvr>
                                        <p:cTn id="44" dur="500" fill="hold"/>
                                        <p:tgtEl>
                                          <p:spTgt spid="70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7 -2.96296E-6 L 0.03941 -2.96296E-6 " pathEditMode="relative" ptsTypes="AA">
                                      <p:cBhvr>
                                        <p:cTn id="46" dur="500" fill="hold"/>
                                        <p:tgtEl>
                                          <p:spTgt spid="70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7 -2.96296E-6 L 0.03941 -2.96296E-6 " pathEditMode="relative" ptsTypes="AA">
                                      <p:cBhvr>
                                        <p:cTn id="48" dur="500" fill="hold"/>
                                        <p:tgtEl>
                                          <p:spTgt spid="70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5.55556E-7 -2.96296E-6 L 0.03941 -2.96296E-6 " pathEditMode="relative" ptsTypes="AA">
                                      <p:cBhvr>
                                        <p:cTn id="50" dur="500" fill="hold"/>
                                        <p:tgtEl>
                                          <p:spTgt spid="70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0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29" grpId="0" animBg="1"/>
      <p:bldP spid="70729" grpId="1" animBg="1"/>
      <p:bldP spid="70747" grpId="0" animBg="1"/>
      <p:bldP spid="70747" grpId="1" animBg="1"/>
      <p:bldP spid="70728" grpId="0" animBg="1"/>
      <p:bldP spid="70728" grpId="1" animBg="1"/>
      <p:bldP spid="70728" grpId="2" animBg="1"/>
      <p:bldP spid="70749" grpId="0" animBg="1"/>
      <p:bldP spid="70749" grpId="1" animBg="1"/>
      <p:bldP spid="70750" grpId="0" animBg="1"/>
      <p:bldP spid="70750" grpId="1" animBg="1"/>
      <p:bldP spid="70751" grpId="0" animBg="1"/>
      <p:bldP spid="70751" grpId="1" animBg="1"/>
      <p:bldP spid="70752" grpId="0" animBg="1"/>
      <p:bldP spid="70752" grpId="1" animBg="1"/>
      <p:bldP spid="70753" grpId="0" animBg="1"/>
      <p:bldP spid="70753" grpId="1" animBg="1"/>
      <p:bldP spid="70753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8" name="Line 14"/>
          <p:cNvSpPr>
            <a:spLocks noChangeShapeType="1"/>
          </p:cNvSpPr>
          <p:nvPr/>
        </p:nvSpPr>
        <p:spPr bwMode="auto">
          <a:xfrm flipH="1">
            <a:off x="1763713" y="3068638"/>
            <a:ext cx="6121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Przeciążenie w sieci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 flipH="1" flipV="1">
            <a:off x="1757363" y="1479550"/>
            <a:ext cx="1587" cy="4678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rot="5400000" flipV="1">
            <a:off x="4961732" y="2953544"/>
            <a:ext cx="0" cy="64087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 flipV="1">
            <a:off x="1758950" y="3060700"/>
            <a:ext cx="3095625" cy="30972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 flipV="1">
            <a:off x="4856163" y="3060700"/>
            <a:ext cx="3022600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 flipV="1">
            <a:off x="1758950" y="3421063"/>
            <a:ext cx="2736850" cy="27368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5" name="Freeform 11"/>
          <p:cNvSpPr>
            <a:spLocks/>
          </p:cNvSpPr>
          <p:nvPr/>
        </p:nvSpPr>
        <p:spPr bwMode="auto">
          <a:xfrm>
            <a:off x="4494213" y="3289300"/>
            <a:ext cx="1657350" cy="1427163"/>
          </a:xfrm>
          <a:custGeom>
            <a:avLst/>
            <a:gdLst/>
            <a:ahLst/>
            <a:cxnLst>
              <a:cxn ang="0">
                <a:pos x="0" y="83"/>
              </a:cxn>
              <a:cxn ang="0">
                <a:pos x="409" y="38"/>
              </a:cxn>
              <a:cxn ang="0">
                <a:pos x="862" y="310"/>
              </a:cxn>
              <a:cxn ang="0">
                <a:pos x="1044" y="899"/>
              </a:cxn>
            </a:cxnLst>
            <a:rect l="0" t="0" r="r" b="b"/>
            <a:pathLst>
              <a:path w="1044" h="899">
                <a:moveTo>
                  <a:pt x="0" y="83"/>
                </a:moveTo>
                <a:cubicBezTo>
                  <a:pt x="132" y="41"/>
                  <a:pt x="265" y="0"/>
                  <a:pt x="409" y="38"/>
                </a:cubicBezTo>
                <a:cubicBezTo>
                  <a:pt x="553" y="76"/>
                  <a:pt x="756" y="167"/>
                  <a:pt x="862" y="310"/>
                </a:cubicBezTo>
                <a:cubicBezTo>
                  <a:pt x="968" y="453"/>
                  <a:pt x="1006" y="676"/>
                  <a:pt x="1044" y="899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6221413" y="6165850"/>
            <a:ext cx="2382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sz="1600"/>
              <a:t>Liczba pakietów </a:t>
            </a:r>
          </a:p>
          <a:p>
            <a:pPr algn="r"/>
            <a:r>
              <a:rPr lang="pl-PL" sz="1600"/>
              <a:t>wprowadzanych do sieci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00013" y="1479550"/>
            <a:ext cx="168433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/>
              <a:t>Liczba pakietów </a:t>
            </a:r>
          </a:p>
          <a:p>
            <a:r>
              <a:rPr lang="pl-PL" sz="1600"/>
              <a:t>dostarczanych </a:t>
            </a:r>
          </a:p>
          <a:p>
            <a:r>
              <a:rPr lang="pl-PL" sz="1600"/>
              <a:t>do węzłów </a:t>
            </a:r>
          </a:p>
          <a:p>
            <a:r>
              <a:rPr lang="pl-PL" sz="1600"/>
              <a:t>docelowych</a:t>
            </a: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1908175" y="2708275"/>
            <a:ext cx="2022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/>
              <a:t>Przepustowość sieci</a:t>
            </a:r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 flipV="1">
            <a:off x="1763713" y="3429000"/>
            <a:ext cx="2736850" cy="27368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21" name="Freeform 17"/>
          <p:cNvSpPr>
            <a:spLocks/>
          </p:cNvSpPr>
          <p:nvPr/>
        </p:nvSpPr>
        <p:spPr bwMode="auto">
          <a:xfrm>
            <a:off x="4500563" y="3141663"/>
            <a:ext cx="576262" cy="287337"/>
          </a:xfrm>
          <a:custGeom>
            <a:avLst/>
            <a:gdLst/>
            <a:ahLst/>
            <a:cxnLst>
              <a:cxn ang="0">
                <a:pos x="0" y="181"/>
              </a:cxn>
              <a:cxn ang="0">
                <a:pos x="136" y="45"/>
              </a:cxn>
              <a:cxn ang="0">
                <a:pos x="363" y="0"/>
              </a:cxn>
            </a:cxnLst>
            <a:rect l="0" t="0" r="r" b="b"/>
            <a:pathLst>
              <a:path w="363" h="181">
                <a:moveTo>
                  <a:pt x="0" y="181"/>
                </a:moveTo>
                <a:cubicBezTo>
                  <a:pt x="38" y="128"/>
                  <a:pt x="76" y="75"/>
                  <a:pt x="136" y="45"/>
                </a:cubicBezTo>
                <a:cubicBezTo>
                  <a:pt x="196" y="15"/>
                  <a:pt x="279" y="7"/>
                  <a:pt x="363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 flipV="1">
            <a:off x="5072063" y="3141663"/>
            <a:ext cx="2813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5502275" y="2708275"/>
            <a:ext cx="2101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>
                <a:solidFill>
                  <a:srgbClr val="008000"/>
                </a:solidFill>
              </a:rPr>
              <a:t>Zależność optymalna</a:t>
            </a: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4067175" y="4221163"/>
            <a:ext cx="23495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>
                <a:solidFill>
                  <a:srgbClr val="FF3300"/>
                </a:solidFill>
              </a:rPr>
              <a:t>Przeciążenie </a:t>
            </a:r>
          </a:p>
          <a:p>
            <a:r>
              <a:rPr lang="pl-PL" sz="1600">
                <a:solidFill>
                  <a:srgbClr val="FF3300"/>
                </a:solidFill>
              </a:rPr>
              <a:t>(bez zastosowania </a:t>
            </a:r>
          </a:p>
          <a:p>
            <a:r>
              <a:rPr lang="pl-PL" sz="1600">
                <a:solidFill>
                  <a:srgbClr val="FF3300"/>
                </a:solidFill>
              </a:rPr>
              <a:t>metod przeciwdziałania </a:t>
            </a:r>
          </a:p>
          <a:p>
            <a:r>
              <a:rPr lang="pl-PL" sz="1600">
                <a:solidFill>
                  <a:srgbClr val="FF3300"/>
                </a:solidFill>
              </a:rPr>
              <a:t>przeciążeniu)</a:t>
            </a: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6326188" y="3141663"/>
            <a:ext cx="23495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>
                <a:solidFill>
                  <a:schemeClr val="accent2"/>
                </a:solidFill>
              </a:rPr>
              <a:t>Zastosowanie</a:t>
            </a:r>
          </a:p>
          <a:p>
            <a:r>
              <a:rPr lang="pl-PL" sz="1600">
                <a:solidFill>
                  <a:schemeClr val="accent2"/>
                </a:solidFill>
              </a:rPr>
              <a:t>metod przeciwdziałania </a:t>
            </a:r>
          </a:p>
          <a:p>
            <a:r>
              <a:rPr lang="pl-PL" sz="1600">
                <a:solidFill>
                  <a:schemeClr val="accent2"/>
                </a:solidFill>
              </a:rPr>
              <a:t>przeciążeniu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8" grpId="0" animBg="1"/>
      <p:bldP spid="72710" grpId="0" animBg="1"/>
      <p:bldP spid="72711" grpId="0" animBg="1"/>
      <p:bldP spid="72712" grpId="0" animBg="1"/>
      <p:bldP spid="72715" grpId="0" animBg="1"/>
      <p:bldP spid="72716" grpId="0"/>
      <p:bldP spid="72717" grpId="0"/>
      <p:bldP spid="72719" grpId="0"/>
      <p:bldP spid="72720" grpId="0" animBg="1"/>
      <p:bldP spid="72721" grpId="0" animBg="1"/>
      <p:bldP spid="72722" grpId="0" animBg="1"/>
      <p:bldP spid="72723" grpId="0"/>
      <p:bldP spid="72724" grpId="0"/>
      <p:bldP spid="727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 b="1">
                <a:solidFill>
                  <a:schemeClr val="accent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/>
              <a:t>Wprowadzenie</a:t>
            </a:r>
          </a:p>
          <a:p>
            <a:r>
              <a:rPr lang="pl-PL" sz="2400"/>
              <a:t>Struktura sieci rozległych</a:t>
            </a:r>
          </a:p>
          <a:p>
            <a:r>
              <a:rPr lang="pl-PL" sz="2400"/>
              <a:t>Węzeł sieci rozległej</a:t>
            </a:r>
          </a:p>
          <a:p>
            <a:r>
              <a:rPr lang="pl-PL" sz="2400"/>
              <a:t>Reguły doboru trasy</a:t>
            </a:r>
          </a:p>
          <a:p>
            <a:r>
              <a:rPr lang="pl-PL" sz="2400"/>
              <a:t>Sieci PSTN</a:t>
            </a:r>
          </a:p>
          <a:p>
            <a:r>
              <a:rPr lang="pl-PL" sz="2400"/>
              <a:t>Protokół Frame Relay</a:t>
            </a:r>
          </a:p>
          <a:p>
            <a:r>
              <a:rPr lang="pl-PL" sz="2400"/>
              <a:t>Protokół ATM</a:t>
            </a:r>
          </a:p>
          <a:p>
            <a:r>
              <a:rPr lang="pl-PL" sz="2400"/>
              <a:t>Protokół MPLS</a:t>
            </a:r>
          </a:p>
          <a:p>
            <a:r>
              <a:rPr lang="pl-PL" sz="2400"/>
              <a:t>Sieci rozległe w Polsce</a:t>
            </a:r>
          </a:p>
          <a:p>
            <a:r>
              <a:rPr lang="pl-PL" sz="2400"/>
              <a:t>Podsumowanie</a:t>
            </a:r>
          </a:p>
          <a:p>
            <a:endParaRPr lang="pl-PL" sz="2800"/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Reguły doboru trasy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pl-PL" sz="2400" b="1"/>
              <a:t>Regułą doboru tras</a:t>
            </a:r>
            <a:r>
              <a:rPr lang="pl-PL" sz="2400"/>
              <a:t> nazywamy </a:t>
            </a:r>
            <a:r>
              <a:rPr lang="pl-PL" sz="2400" b="1"/>
              <a:t>algorytm</a:t>
            </a:r>
            <a:r>
              <a:rPr lang="pl-PL" sz="2400"/>
              <a:t>, na podstawie którego dokonuje się </a:t>
            </a:r>
            <a:r>
              <a:rPr lang="pl-PL" sz="2400" b="1"/>
              <a:t>wyboru trasy</a:t>
            </a:r>
            <a:r>
              <a:rPr lang="pl-PL" sz="2400"/>
              <a:t> dla każdego pakietu z uwzględnieniem przyjętych wskaźników jakości działania rozległej sieci komputerowej</a:t>
            </a:r>
          </a:p>
          <a:p>
            <a:r>
              <a:rPr lang="pl-PL" sz="2400"/>
              <a:t>Najważniejsze </a:t>
            </a:r>
            <a:r>
              <a:rPr lang="pl-PL" sz="2400" b="1"/>
              <a:t>wskaźniki jakości działania sieci</a:t>
            </a:r>
            <a:r>
              <a:rPr lang="pl-PL" sz="2400"/>
              <a:t> to średnie opóźnienie pakietu, przepustowość sieci, koszt korzystania z sieci, stopień zabezpieczenia przed skutkami awarii</a:t>
            </a:r>
          </a:p>
          <a:p>
            <a:r>
              <a:rPr lang="pl-PL" sz="2400"/>
              <a:t>Reguły doboru tras są częścią warstwy </a:t>
            </a:r>
            <a:r>
              <a:rPr lang="pl-PL" sz="2400" b="1"/>
              <a:t>sieciowej </a:t>
            </a:r>
            <a:r>
              <a:rPr lang="pl-PL" sz="2400"/>
              <a:t>modelu ISO/OSI</a:t>
            </a:r>
          </a:p>
          <a:p>
            <a:r>
              <a:rPr lang="pl-PL" sz="2400"/>
              <a:t>W dużej mierze decydują one o </a:t>
            </a:r>
            <a:r>
              <a:rPr lang="pl-PL" sz="2400" b="1"/>
              <a:t>jakości działania</a:t>
            </a:r>
            <a:r>
              <a:rPr lang="pl-PL" sz="2400"/>
              <a:t> istniejących sieci rozległych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Klasyfikacja reguł doboru trasy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95288" y="1892300"/>
            <a:ext cx="2447925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scentralizowane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219700" y="1844675"/>
            <a:ext cx="2736850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zdecentralizowane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051050" y="2943225"/>
            <a:ext cx="2736850" cy="70167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podejmujące decyzję na podstawie adresu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03800" y="2960688"/>
            <a:ext cx="2016125" cy="39687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randomizowane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164388" y="2960688"/>
            <a:ext cx="1944687" cy="39687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z powielaniem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07950" y="4311650"/>
            <a:ext cx="1873250" cy="7016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sztywny dobór trasy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339975" y="4311650"/>
            <a:ext cx="2736850" cy="7016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dobór trasy dla sesji użytkownika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437188" y="4311650"/>
            <a:ext cx="1873250" cy="7016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adaptacyjny dobór trasy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833563" y="5734050"/>
            <a:ext cx="3097212" cy="39687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dystansowo-wektorowe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362575" y="5751513"/>
            <a:ext cx="3097213" cy="39687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/>
              <a:t>stanu połączenia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4140200" y="2276475"/>
            <a:ext cx="12954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596188" y="2276475"/>
            <a:ext cx="7207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6227763" y="22764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1619250" y="3644900"/>
            <a:ext cx="12954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4787900" y="3644900"/>
            <a:ext cx="7207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3706813" y="3644900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3851275" y="5013325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4643438" y="5013325"/>
            <a:ext cx="1081087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H="1">
            <a:off x="6156325" y="5013325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 flipH="1">
            <a:off x="4643438" y="5013325"/>
            <a:ext cx="936625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 animBg="1"/>
      <p:bldP spid="26641" grpId="0" animBg="1"/>
      <p:bldP spid="26642" grpId="0" animBg="1"/>
      <p:bldP spid="26643" grpId="0" animBg="1"/>
      <p:bldP spid="26644" grpId="0" animBg="1"/>
      <p:bldP spid="26645" grpId="0" animBg="1"/>
      <p:bldP spid="26646" grpId="0" animBg="1"/>
      <p:bldP spid="266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Cele reguł doboru trasy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r>
              <a:rPr lang="pl-PL" sz="2400" b="1"/>
              <a:t>Poprawność transmisji</a:t>
            </a:r>
            <a:r>
              <a:rPr lang="pl-PL" sz="2400"/>
              <a:t>, tzn. osiągnięcie przez pakiety swoich węzłów docelowych i eliminację pętli na trasach</a:t>
            </a:r>
          </a:p>
          <a:p>
            <a:r>
              <a:rPr lang="pl-PL" sz="2400"/>
              <a:t>Dostosowanie się do </a:t>
            </a:r>
            <a:r>
              <a:rPr lang="pl-PL" sz="2400" b="1"/>
              <a:t>zmian struktury</a:t>
            </a:r>
            <a:r>
              <a:rPr lang="pl-PL" sz="2400"/>
              <a:t> sieci wynikających np. z awarii łączy transmisyjnych lub przełączników</a:t>
            </a:r>
          </a:p>
          <a:p>
            <a:r>
              <a:rPr lang="pl-PL" sz="2400"/>
              <a:t>Dostosowanie się do </a:t>
            </a:r>
            <a:r>
              <a:rPr lang="pl-PL" sz="2400" b="1"/>
              <a:t>zmian natężeń</a:t>
            </a:r>
            <a:r>
              <a:rPr lang="pl-PL" sz="2400"/>
              <a:t> strumieni pakietów generowanych przez użytkowników, </a:t>
            </a:r>
          </a:p>
          <a:p>
            <a:r>
              <a:rPr lang="pl-PL" sz="2400" b="1"/>
              <a:t>Małe obciążenie</a:t>
            </a:r>
            <a:r>
              <a:rPr lang="pl-PL" sz="2400"/>
              <a:t> przełącznika obliczeniami związanymi z przetwarzaniem danych na potrzeby reguły doboru tras, </a:t>
            </a:r>
          </a:p>
          <a:p>
            <a:r>
              <a:rPr lang="pl-PL" sz="2400" b="1"/>
              <a:t>Optymalizacja</a:t>
            </a:r>
            <a:r>
              <a:rPr lang="pl-PL" sz="2400"/>
              <a:t> przyjętego </a:t>
            </a:r>
            <a:r>
              <a:rPr lang="pl-PL" sz="2400" b="1"/>
              <a:t>wskaźnika jakości</a:t>
            </a:r>
            <a:r>
              <a:rPr lang="pl-PL" sz="2400"/>
              <a:t> działania sieci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Przykład realizacji reguły sztywnego doboru tras 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0" y="241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/>
          </a:p>
        </p:txBody>
      </p:sp>
      <p:grpSp>
        <p:nvGrpSpPr>
          <p:cNvPr id="28700" name="Group 28"/>
          <p:cNvGrpSpPr>
            <a:grpSpLocks noChangeAspect="1"/>
          </p:cNvGrpSpPr>
          <p:nvPr/>
        </p:nvGrpSpPr>
        <p:grpSpPr bwMode="auto">
          <a:xfrm>
            <a:off x="1042988" y="2565400"/>
            <a:ext cx="3854450" cy="3195638"/>
            <a:chOff x="1720" y="1389"/>
            <a:chExt cx="2024" cy="1678"/>
          </a:xfrm>
        </p:grpSpPr>
        <p:sp>
          <p:nvSpPr>
            <p:cNvPr id="28676" name="Line 4"/>
            <p:cNvSpPr>
              <a:spLocks noChangeAspect="1" noChangeShapeType="1"/>
            </p:cNvSpPr>
            <p:nvPr/>
          </p:nvSpPr>
          <p:spPr bwMode="auto">
            <a:xfrm flipV="1">
              <a:off x="1901" y="1525"/>
              <a:ext cx="707" cy="59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677" name="Line 5"/>
            <p:cNvSpPr>
              <a:spLocks noChangeAspect="1" noChangeShapeType="1"/>
            </p:cNvSpPr>
            <p:nvPr/>
          </p:nvSpPr>
          <p:spPr bwMode="auto">
            <a:xfrm>
              <a:off x="2835" y="1525"/>
              <a:ext cx="699" cy="59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678" name="Line 6"/>
            <p:cNvSpPr>
              <a:spLocks noChangeAspect="1" noChangeShapeType="1"/>
            </p:cNvSpPr>
            <p:nvPr/>
          </p:nvSpPr>
          <p:spPr bwMode="auto">
            <a:xfrm>
              <a:off x="1856" y="2296"/>
              <a:ext cx="272" cy="5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680" name="Line 8"/>
            <p:cNvSpPr>
              <a:spLocks noChangeAspect="1" noChangeShapeType="1"/>
            </p:cNvSpPr>
            <p:nvPr/>
          </p:nvSpPr>
          <p:spPr bwMode="auto">
            <a:xfrm flipH="1">
              <a:off x="2264" y="2977"/>
              <a:ext cx="86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681" name="Oval 9"/>
            <p:cNvSpPr>
              <a:spLocks noChangeAspect="1" noChangeArrowheads="1"/>
            </p:cNvSpPr>
            <p:nvPr/>
          </p:nvSpPr>
          <p:spPr bwMode="auto">
            <a:xfrm>
              <a:off x="3126" y="2840"/>
              <a:ext cx="227" cy="227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E</a:t>
              </a:r>
            </a:p>
          </p:txBody>
        </p:sp>
        <p:sp>
          <p:nvSpPr>
            <p:cNvPr id="28682" name="Oval 10"/>
            <p:cNvSpPr>
              <a:spLocks noChangeAspect="1" noChangeArrowheads="1"/>
            </p:cNvSpPr>
            <p:nvPr/>
          </p:nvSpPr>
          <p:spPr bwMode="auto">
            <a:xfrm>
              <a:off x="2608" y="1389"/>
              <a:ext cx="227" cy="227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B</a:t>
              </a:r>
            </a:p>
          </p:txBody>
        </p:sp>
        <p:sp>
          <p:nvSpPr>
            <p:cNvPr id="28683" name="Oval 11"/>
            <p:cNvSpPr>
              <a:spLocks noChangeAspect="1" noChangeArrowheads="1"/>
            </p:cNvSpPr>
            <p:nvPr/>
          </p:nvSpPr>
          <p:spPr bwMode="auto">
            <a:xfrm>
              <a:off x="1720" y="2069"/>
              <a:ext cx="227" cy="227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C</a:t>
              </a:r>
            </a:p>
          </p:txBody>
        </p:sp>
        <p:sp>
          <p:nvSpPr>
            <p:cNvPr id="28684" name="Oval 12"/>
            <p:cNvSpPr>
              <a:spLocks noChangeAspect="1" noChangeArrowheads="1"/>
            </p:cNvSpPr>
            <p:nvPr/>
          </p:nvSpPr>
          <p:spPr bwMode="auto">
            <a:xfrm>
              <a:off x="2038" y="2840"/>
              <a:ext cx="227" cy="227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D</a:t>
              </a:r>
            </a:p>
          </p:txBody>
        </p:sp>
        <p:sp>
          <p:nvSpPr>
            <p:cNvPr id="28685" name="Oval 13"/>
            <p:cNvSpPr>
              <a:spLocks noChangeAspect="1" noChangeArrowheads="1"/>
            </p:cNvSpPr>
            <p:nvPr/>
          </p:nvSpPr>
          <p:spPr bwMode="auto">
            <a:xfrm>
              <a:off x="3489" y="2069"/>
              <a:ext cx="227" cy="227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A</a:t>
              </a:r>
            </a:p>
          </p:txBody>
        </p:sp>
        <p:sp>
          <p:nvSpPr>
            <p:cNvPr id="28694" name="Line 22"/>
            <p:cNvSpPr>
              <a:spLocks noChangeAspect="1" noChangeShapeType="1"/>
            </p:cNvSpPr>
            <p:nvPr/>
          </p:nvSpPr>
          <p:spPr bwMode="auto">
            <a:xfrm flipV="1">
              <a:off x="1947" y="2205"/>
              <a:ext cx="154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695" name="Line 23"/>
            <p:cNvSpPr>
              <a:spLocks noChangeAspect="1" noChangeShapeType="1"/>
            </p:cNvSpPr>
            <p:nvPr/>
          </p:nvSpPr>
          <p:spPr bwMode="auto">
            <a:xfrm flipH="1">
              <a:off x="3262" y="2296"/>
              <a:ext cx="318" cy="5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696" name="Text Box 24"/>
            <p:cNvSpPr txBox="1">
              <a:spLocks noChangeAspect="1" noChangeArrowheads="1"/>
            </p:cNvSpPr>
            <p:nvPr/>
          </p:nvSpPr>
          <p:spPr bwMode="auto">
            <a:xfrm>
              <a:off x="3353" y="1842"/>
              <a:ext cx="211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P1</a:t>
              </a:r>
            </a:p>
          </p:txBody>
        </p:sp>
        <p:sp>
          <p:nvSpPr>
            <p:cNvPr id="28697" name="Text Box 25"/>
            <p:cNvSpPr txBox="1">
              <a:spLocks noChangeAspect="1" noChangeArrowheads="1"/>
            </p:cNvSpPr>
            <p:nvPr/>
          </p:nvSpPr>
          <p:spPr bwMode="auto">
            <a:xfrm>
              <a:off x="3236" y="2195"/>
              <a:ext cx="211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P2</a:t>
              </a:r>
            </a:p>
          </p:txBody>
        </p:sp>
        <p:sp>
          <p:nvSpPr>
            <p:cNvPr id="28698" name="Text Box 26"/>
            <p:cNvSpPr txBox="1">
              <a:spLocks noChangeAspect="1" noChangeArrowheads="1"/>
            </p:cNvSpPr>
            <p:nvPr/>
          </p:nvSpPr>
          <p:spPr bwMode="auto">
            <a:xfrm>
              <a:off x="3534" y="2286"/>
              <a:ext cx="21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P3</a:t>
              </a:r>
            </a:p>
          </p:txBody>
        </p:sp>
      </p:grp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5508625" y="2133600"/>
            <a:ext cx="29511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400"/>
              <a:t>Tabela kierunków dla węzła A</a:t>
            </a:r>
          </a:p>
          <a:p>
            <a:pPr>
              <a:spcBef>
                <a:spcPct val="50000"/>
              </a:spcBef>
            </a:pPr>
            <a:endParaRPr lang="pl-PL" sz="1400"/>
          </a:p>
        </p:txBody>
      </p:sp>
      <p:graphicFrame>
        <p:nvGraphicFramePr>
          <p:cNvPr id="28761" name="Group 89"/>
          <p:cNvGraphicFramePr>
            <a:graphicFrameLocks noGrp="1"/>
          </p:cNvGraphicFramePr>
          <p:nvPr>
            <p:ph idx="1"/>
          </p:nvPr>
        </p:nvGraphicFramePr>
        <p:xfrm>
          <a:off x="5580063" y="2492375"/>
          <a:ext cx="3168650" cy="3244850"/>
        </p:xfrm>
        <a:graphic>
          <a:graphicData uri="http://schemas.openxmlformats.org/drawingml/2006/table">
            <a:tbl>
              <a:tblPr/>
              <a:tblGrid>
                <a:gridCol w="1381125"/>
                <a:gridCol w="893762"/>
                <a:gridCol w="893763"/>
              </a:tblGrid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Adres węzła docelowego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Numer portu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Priorytet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62" name="Line 90"/>
          <p:cNvSpPr>
            <a:spLocks noChangeShapeType="1"/>
          </p:cNvSpPr>
          <p:nvPr/>
        </p:nvSpPr>
        <p:spPr bwMode="auto">
          <a:xfrm flipV="1">
            <a:off x="4787900" y="2492375"/>
            <a:ext cx="792163" cy="14414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8763" name="Line 91"/>
          <p:cNvSpPr>
            <a:spLocks noChangeShapeType="1"/>
          </p:cNvSpPr>
          <p:nvPr/>
        </p:nvSpPr>
        <p:spPr bwMode="auto">
          <a:xfrm>
            <a:off x="4787900" y="4221163"/>
            <a:ext cx="792163" cy="15128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  <p:bldP spid="28762" grpId="0" animBg="1"/>
      <p:bldP spid="2876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Metoda dystansowo-wektorowa (1)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Metoda dystansowo-wektorowa dotyczy </a:t>
            </a:r>
            <a:r>
              <a:rPr lang="pl-PL" sz="2400" b="1"/>
              <a:t>okresowej modyfikacji</a:t>
            </a:r>
            <a:r>
              <a:rPr lang="pl-PL" sz="2400"/>
              <a:t> tablic kierunków na podstawie kosztu związanego z trasą</a:t>
            </a:r>
          </a:p>
          <a:p>
            <a:pPr>
              <a:lnSpc>
                <a:spcPct val="90000"/>
              </a:lnSpc>
            </a:pPr>
            <a:r>
              <a:rPr lang="pl-PL" sz="2400"/>
              <a:t>Każdy przełącznik (węzeł) </a:t>
            </a:r>
            <a:r>
              <a:rPr lang="pl-PL" sz="2400" b="1"/>
              <a:t>przesyła</a:t>
            </a:r>
            <a:r>
              <a:rPr lang="pl-PL" sz="2400"/>
              <a:t> do swoich </a:t>
            </a:r>
            <a:r>
              <a:rPr lang="pl-PL" sz="2400" b="1"/>
              <a:t>sąsiadów </a:t>
            </a:r>
            <a:r>
              <a:rPr lang="pl-PL" sz="2400"/>
              <a:t>informację zawierającą swoją tablicę kierunków lub tylko pierwszą i trzecią kolumnę tej tablicy</a:t>
            </a:r>
          </a:p>
          <a:p>
            <a:pPr>
              <a:lnSpc>
                <a:spcPct val="90000"/>
              </a:lnSpc>
            </a:pPr>
            <a:r>
              <a:rPr lang="pl-PL" sz="2400"/>
              <a:t>Następnie uwzględniając </a:t>
            </a:r>
            <a:r>
              <a:rPr lang="pl-PL" sz="2400" b="1"/>
              <a:t>koszt kanału</a:t>
            </a:r>
            <a:r>
              <a:rPr lang="pl-PL" sz="2400"/>
              <a:t> prowadzący </a:t>
            </a:r>
            <a:r>
              <a:rPr lang="pl-PL" sz="2400" b="1"/>
              <a:t>do sąsiada</a:t>
            </a:r>
            <a:r>
              <a:rPr lang="pl-PL" sz="2400"/>
              <a:t> węzeł oblicza najkrótszą trasę</a:t>
            </a:r>
          </a:p>
          <a:p>
            <a:pPr>
              <a:lnSpc>
                <a:spcPct val="90000"/>
              </a:lnSpc>
            </a:pPr>
            <a:r>
              <a:rPr lang="pl-PL" sz="2400"/>
              <a:t>Metoda dystansowo-wektorowa </a:t>
            </a:r>
            <a:r>
              <a:rPr lang="pl-PL" sz="2400" b="1"/>
              <a:t>nie nadaje się</a:t>
            </a:r>
            <a:r>
              <a:rPr lang="pl-PL" sz="2400"/>
              <a:t> zbytnio do stosowania w </a:t>
            </a:r>
            <a:r>
              <a:rPr lang="pl-PL" sz="2400" b="1"/>
              <a:t>dużych sieciach rozległych</a:t>
            </a:r>
            <a:r>
              <a:rPr lang="pl-PL" sz="2400"/>
              <a:t>, w których występują częste zmiany natężeń strumieni pakietów</a:t>
            </a:r>
          </a:p>
          <a:p>
            <a:pPr>
              <a:lnSpc>
                <a:spcPct val="90000"/>
              </a:lnSpc>
            </a:pPr>
            <a:r>
              <a:rPr lang="pl-PL" sz="2400"/>
              <a:t>Przykład: </a:t>
            </a:r>
            <a:r>
              <a:rPr lang="pl-PL" sz="2400" b="1"/>
              <a:t>RIP</a:t>
            </a:r>
            <a:r>
              <a:rPr lang="pl-PL" sz="2400"/>
              <a:t> (ang. Routing Information Protocol)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7019925" y="3763963"/>
            <a:ext cx="1584325" cy="1466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72000" rIns="36000" bIns="108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   P1 P2  P3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B  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C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D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Metoda dystansowo-wektorowa (2)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/>
          </a:p>
        </p:txBody>
      </p:sp>
      <p:grpSp>
        <p:nvGrpSpPr>
          <p:cNvPr id="15390" name="Group 30"/>
          <p:cNvGrpSpPr>
            <a:grpSpLocks/>
          </p:cNvGrpSpPr>
          <p:nvPr/>
        </p:nvGrpSpPr>
        <p:grpSpPr bwMode="auto">
          <a:xfrm>
            <a:off x="1763713" y="2638425"/>
            <a:ext cx="3925887" cy="3195638"/>
            <a:chOff x="612" y="1616"/>
            <a:chExt cx="2473" cy="2013"/>
          </a:xfrm>
        </p:grpSpPr>
        <p:sp>
          <p:nvSpPr>
            <p:cNvPr id="15365" name="Line 5"/>
            <p:cNvSpPr>
              <a:spLocks noChangeAspect="1" noChangeShapeType="1"/>
            </p:cNvSpPr>
            <p:nvPr/>
          </p:nvSpPr>
          <p:spPr bwMode="auto">
            <a:xfrm flipV="1">
              <a:off x="874" y="1779"/>
              <a:ext cx="848" cy="7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5366" name="Line 6"/>
            <p:cNvSpPr>
              <a:spLocks noChangeAspect="1" noChangeShapeType="1"/>
            </p:cNvSpPr>
            <p:nvPr/>
          </p:nvSpPr>
          <p:spPr bwMode="auto">
            <a:xfrm>
              <a:off x="1995" y="1779"/>
              <a:ext cx="838" cy="7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5367" name="Line 7"/>
            <p:cNvSpPr>
              <a:spLocks noChangeAspect="1" noChangeShapeType="1"/>
            </p:cNvSpPr>
            <p:nvPr/>
          </p:nvSpPr>
          <p:spPr bwMode="auto">
            <a:xfrm>
              <a:off x="820" y="2704"/>
              <a:ext cx="326" cy="6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5368" name="Line 8"/>
            <p:cNvSpPr>
              <a:spLocks noChangeAspect="1" noChangeShapeType="1"/>
            </p:cNvSpPr>
            <p:nvPr/>
          </p:nvSpPr>
          <p:spPr bwMode="auto">
            <a:xfrm flipH="1">
              <a:off x="1310" y="3521"/>
              <a:ext cx="103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5369" name="Oval 9"/>
            <p:cNvSpPr>
              <a:spLocks noChangeAspect="1" noChangeArrowheads="1"/>
            </p:cNvSpPr>
            <p:nvPr/>
          </p:nvSpPr>
          <p:spPr bwMode="auto">
            <a:xfrm>
              <a:off x="2344" y="3357"/>
              <a:ext cx="272" cy="27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>
                  <a:solidFill>
                    <a:srgbClr val="990033"/>
                  </a:solidFill>
                </a:rPr>
                <a:t>E</a:t>
              </a:r>
            </a:p>
          </p:txBody>
        </p:sp>
        <p:sp>
          <p:nvSpPr>
            <p:cNvPr id="15370" name="Oval 10"/>
            <p:cNvSpPr>
              <a:spLocks noChangeAspect="1" noChangeArrowheads="1"/>
            </p:cNvSpPr>
            <p:nvPr/>
          </p:nvSpPr>
          <p:spPr bwMode="auto">
            <a:xfrm>
              <a:off x="1722" y="1616"/>
              <a:ext cx="273" cy="27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>
                  <a:solidFill>
                    <a:srgbClr val="000099"/>
                  </a:solidFill>
                </a:rPr>
                <a:t>B</a:t>
              </a:r>
            </a:p>
          </p:txBody>
        </p:sp>
        <p:sp>
          <p:nvSpPr>
            <p:cNvPr id="15371" name="Oval 11"/>
            <p:cNvSpPr>
              <a:spLocks noChangeAspect="1" noChangeArrowheads="1"/>
            </p:cNvSpPr>
            <p:nvPr/>
          </p:nvSpPr>
          <p:spPr bwMode="auto">
            <a:xfrm>
              <a:off x="657" y="2432"/>
              <a:ext cx="272" cy="27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15372" name="Oval 12"/>
            <p:cNvSpPr>
              <a:spLocks noChangeAspect="1" noChangeArrowheads="1"/>
            </p:cNvSpPr>
            <p:nvPr/>
          </p:nvSpPr>
          <p:spPr bwMode="auto">
            <a:xfrm>
              <a:off x="1038" y="3357"/>
              <a:ext cx="273" cy="27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D</a:t>
              </a:r>
            </a:p>
          </p:txBody>
        </p:sp>
        <p:sp>
          <p:nvSpPr>
            <p:cNvPr id="15373" name="Oval 13"/>
            <p:cNvSpPr>
              <a:spLocks noChangeAspect="1" noChangeArrowheads="1"/>
            </p:cNvSpPr>
            <p:nvPr/>
          </p:nvSpPr>
          <p:spPr bwMode="auto">
            <a:xfrm>
              <a:off x="2779" y="2432"/>
              <a:ext cx="272" cy="27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/>
                <a:t>A</a:t>
              </a:r>
            </a:p>
          </p:txBody>
        </p:sp>
        <p:sp>
          <p:nvSpPr>
            <p:cNvPr id="15374" name="Line 14"/>
            <p:cNvSpPr>
              <a:spLocks noChangeAspect="1" noChangeShapeType="1"/>
            </p:cNvSpPr>
            <p:nvPr/>
          </p:nvSpPr>
          <p:spPr bwMode="auto">
            <a:xfrm flipV="1">
              <a:off x="929" y="2595"/>
              <a:ext cx="185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5"/>
            <p:cNvSpPr>
              <a:spLocks noChangeAspect="1" noChangeShapeType="1"/>
            </p:cNvSpPr>
            <p:nvPr/>
          </p:nvSpPr>
          <p:spPr bwMode="auto">
            <a:xfrm flipH="1">
              <a:off x="2507" y="2704"/>
              <a:ext cx="381" cy="6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5376" name="Text Box 16"/>
            <p:cNvSpPr txBox="1">
              <a:spLocks noChangeAspect="1" noChangeArrowheads="1"/>
            </p:cNvSpPr>
            <p:nvPr/>
          </p:nvSpPr>
          <p:spPr bwMode="auto">
            <a:xfrm>
              <a:off x="2699" y="2240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P1</a:t>
              </a:r>
            </a:p>
          </p:txBody>
        </p:sp>
        <p:sp>
          <p:nvSpPr>
            <p:cNvPr id="15377" name="Text Box 17"/>
            <p:cNvSpPr txBox="1">
              <a:spLocks noChangeAspect="1" noChangeArrowheads="1"/>
            </p:cNvSpPr>
            <p:nvPr/>
          </p:nvSpPr>
          <p:spPr bwMode="auto">
            <a:xfrm>
              <a:off x="2536" y="2583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P2</a:t>
              </a:r>
            </a:p>
          </p:txBody>
        </p:sp>
        <p:sp>
          <p:nvSpPr>
            <p:cNvPr id="15378" name="Text Box 18"/>
            <p:cNvSpPr txBox="1">
              <a:spLocks noChangeAspect="1" noChangeArrowheads="1"/>
            </p:cNvSpPr>
            <p:nvPr/>
          </p:nvSpPr>
          <p:spPr bwMode="auto">
            <a:xfrm>
              <a:off x="2833" y="2692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P3</a:t>
              </a:r>
            </a:p>
          </p:txBody>
        </p:sp>
        <p:sp>
          <p:nvSpPr>
            <p:cNvPr id="15381" name="Text Box 21"/>
            <p:cNvSpPr txBox="1">
              <a:spLocks noChangeAspect="1" noChangeArrowheads="1"/>
            </p:cNvSpPr>
            <p:nvPr/>
          </p:nvSpPr>
          <p:spPr bwMode="auto">
            <a:xfrm>
              <a:off x="1973" y="1650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P1</a:t>
              </a:r>
            </a:p>
          </p:txBody>
        </p:sp>
        <p:sp>
          <p:nvSpPr>
            <p:cNvPr id="15382" name="Text Box 22"/>
            <p:cNvSpPr txBox="1">
              <a:spLocks noChangeAspect="1" noChangeArrowheads="1"/>
            </p:cNvSpPr>
            <p:nvPr/>
          </p:nvSpPr>
          <p:spPr bwMode="auto">
            <a:xfrm>
              <a:off x="1448" y="1661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P2</a:t>
              </a:r>
            </a:p>
          </p:txBody>
        </p:sp>
        <p:sp>
          <p:nvSpPr>
            <p:cNvPr id="15384" name="Text Box 24"/>
            <p:cNvSpPr txBox="1">
              <a:spLocks noChangeAspect="1" noChangeArrowheads="1"/>
            </p:cNvSpPr>
            <p:nvPr/>
          </p:nvSpPr>
          <p:spPr bwMode="auto">
            <a:xfrm>
              <a:off x="612" y="2704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P1</a:t>
              </a:r>
            </a:p>
          </p:txBody>
        </p:sp>
        <p:sp>
          <p:nvSpPr>
            <p:cNvPr id="15385" name="Text Box 25"/>
            <p:cNvSpPr txBox="1">
              <a:spLocks noChangeAspect="1" noChangeArrowheads="1"/>
            </p:cNvSpPr>
            <p:nvPr/>
          </p:nvSpPr>
          <p:spPr bwMode="auto">
            <a:xfrm>
              <a:off x="2517" y="3249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P1</a:t>
              </a:r>
            </a:p>
          </p:txBody>
        </p:sp>
        <p:sp>
          <p:nvSpPr>
            <p:cNvPr id="15387" name="Text Box 27"/>
            <p:cNvSpPr txBox="1">
              <a:spLocks noChangeAspect="1" noChangeArrowheads="1"/>
            </p:cNvSpPr>
            <p:nvPr/>
          </p:nvSpPr>
          <p:spPr bwMode="auto">
            <a:xfrm>
              <a:off x="2109" y="3329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P2</a:t>
              </a:r>
            </a:p>
          </p:txBody>
        </p:sp>
        <p:sp>
          <p:nvSpPr>
            <p:cNvPr id="15388" name="Text Box 28"/>
            <p:cNvSpPr txBox="1">
              <a:spLocks noChangeAspect="1" noChangeArrowheads="1"/>
            </p:cNvSpPr>
            <p:nvPr/>
          </p:nvSpPr>
          <p:spPr bwMode="auto">
            <a:xfrm>
              <a:off x="884" y="2422"/>
              <a:ext cx="2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P2</a:t>
              </a:r>
            </a:p>
          </p:txBody>
        </p:sp>
        <p:sp>
          <p:nvSpPr>
            <p:cNvPr id="15389" name="Text Box 29"/>
            <p:cNvSpPr txBox="1">
              <a:spLocks noChangeAspect="1" noChangeArrowheads="1"/>
            </p:cNvSpPr>
            <p:nvPr/>
          </p:nvSpPr>
          <p:spPr bwMode="auto">
            <a:xfrm>
              <a:off x="814" y="2205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/>
                <a:t>P3</a:t>
              </a:r>
            </a:p>
          </p:txBody>
        </p:sp>
      </p:grp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898525" y="2555875"/>
            <a:ext cx="1225550" cy="1162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72000" rIns="36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A  P2  1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B  P3  1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D  P1  3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E  P1  4</a:t>
            </a:r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1187450" y="2555875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1690688" y="2555875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987675" y="1341438"/>
            <a:ext cx="1223963" cy="1162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72000" rIns="36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A  P1  2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C  P2  3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D  P2  5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E  P1  3</a:t>
            </a:r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3276600" y="134143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3779838" y="134143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5003800" y="5589588"/>
            <a:ext cx="1223963" cy="1162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72000" rIns="36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A  P1  2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B  P1  4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C  P2  4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D  P2  1</a:t>
            </a:r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5292725" y="55895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5795963" y="55895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4572000" y="31416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>
                <a:solidFill>
                  <a:srgbClr val="000099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3995738" y="3789363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>
                <a:solidFill>
                  <a:srgbClr val="006600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4716463" y="4581525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>
                <a:solidFill>
                  <a:srgbClr val="990033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7308850" y="4068763"/>
            <a:ext cx="431800" cy="1162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72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0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3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5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7740650" y="4068763"/>
            <a:ext cx="431800" cy="1162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72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1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0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3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8172450" y="4068763"/>
            <a:ext cx="431800" cy="1162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72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4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4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1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>
            <a:off x="7308850" y="3789363"/>
            <a:ext cx="0" cy="144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7740650" y="3789363"/>
            <a:ext cx="0" cy="144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411" name="Line 51"/>
          <p:cNvSpPr>
            <a:spLocks noChangeShapeType="1"/>
          </p:cNvSpPr>
          <p:nvPr/>
        </p:nvSpPr>
        <p:spPr bwMode="auto">
          <a:xfrm>
            <a:off x="8172450" y="3789363"/>
            <a:ext cx="0" cy="144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1692275" y="2565400"/>
            <a:ext cx="431800" cy="11525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5795963" y="5589588"/>
            <a:ext cx="431800" cy="11525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7308850" y="4068763"/>
            <a:ext cx="431800" cy="1162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72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2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5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7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0099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7740650" y="4068763"/>
            <a:ext cx="431800" cy="1162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72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3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2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5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006600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8172450" y="4068763"/>
            <a:ext cx="431800" cy="1162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72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7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7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4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solidFill>
                  <a:srgbClr val="990033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779838" y="1341438"/>
            <a:ext cx="431800" cy="11525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7308850" y="4078288"/>
            <a:ext cx="431800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7740650" y="4367213"/>
            <a:ext cx="431800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30" name="Rectangle 70"/>
          <p:cNvSpPr>
            <a:spLocks noChangeArrowheads="1"/>
          </p:cNvSpPr>
          <p:nvPr/>
        </p:nvSpPr>
        <p:spPr bwMode="auto">
          <a:xfrm>
            <a:off x="8172450" y="4654550"/>
            <a:ext cx="43180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31" name="Rectangle 71"/>
          <p:cNvSpPr>
            <a:spLocks noChangeArrowheads="1"/>
          </p:cNvSpPr>
          <p:nvPr/>
        </p:nvSpPr>
        <p:spPr bwMode="auto">
          <a:xfrm>
            <a:off x="8172450" y="4943475"/>
            <a:ext cx="43180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5724525" y="3924300"/>
            <a:ext cx="1223963" cy="1162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72000" rIns="36000" bIns="72000"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B  P1  2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C  P2  2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D  P3  4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pl-PL" sz="1600" b="1">
                <a:latin typeface="Courier New" pitchFamily="49" charset="0"/>
              </a:rPr>
              <a:t>E  P3  3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6013450" y="3924300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6516688" y="3924300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577 0.39908 " pathEditMode="relative" ptsTypes="AA">
                                      <p:cBhvr>
                                        <p:cTn id="56" dur="20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6163 0.22061 " pathEditMode="relative" ptsTypes="AA">
                                      <p:cBhvr>
                                        <p:cTn id="72" dur="20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99 -0.22037 " pathEditMode="relative" ptsTypes="AA">
                                      <p:cBhvr>
                                        <p:cTn id="88" dur="20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7" grpId="0" animBg="1"/>
      <p:bldP spid="15391" grpId="0" animBg="1"/>
      <p:bldP spid="15392" grpId="0" animBg="1"/>
      <p:bldP spid="15393" grpId="0" animBg="1"/>
      <p:bldP spid="15394" grpId="0" animBg="1"/>
      <p:bldP spid="15395" grpId="0" animBg="1"/>
      <p:bldP spid="15396" grpId="0" animBg="1"/>
      <p:bldP spid="15397" grpId="0" animBg="1"/>
      <p:bldP spid="15398" grpId="0" animBg="1"/>
      <p:bldP spid="15399" grpId="0" animBg="1"/>
      <p:bldP spid="15400" grpId="0"/>
      <p:bldP spid="15401" grpId="0"/>
      <p:bldP spid="15402" grpId="0"/>
      <p:bldP spid="15403" grpId="0" animBg="1"/>
      <p:bldP spid="15403" grpId="1" animBg="1"/>
      <p:bldP spid="15405" grpId="0" animBg="1"/>
      <p:bldP spid="15405" grpId="1" animBg="1"/>
      <p:bldP spid="15406" grpId="0" animBg="1"/>
      <p:bldP spid="15406" grpId="1" animBg="1"/>
      <p:bldP spid="15408" grpId="0" animBg="1"/>
      <p:bldP spid="15410" grpId="0" animBg="1"/>
      <p:bldP spid="15411" grpId="0" animBg="1"/>
      <p:bldP spid="15420" grpId="0" animBg="1"/>
      <p:bldP spid="15420" grpId="1" animBg="1"/>
      <p:bldP spid="15420" grpId="2" animBg="1"/>
      <p:bldP spid="15421" grpId="0" animBg="1"/>
      <p:bldP spid="15421" grpId="1" animBg="1"/>
      <p:bldP spid="15421" grpId="2" animBg="1"/>
      <p:bldP spid="15422" grpId="0" animBg="1"/>
      <p:bldP spid="15423" grpId="0" animBg="1"/>
      <p:bldP spid="15424" grpId="0" animBg="1"/>
      <p:bldP spid="15419" grpId="0" animBg="1"/>
      <p:bldP spid="15419" grpId="1" animBg="1"/>
      <p:bldP spid="15419" grpId="2" animBg="1"/>
      <p:bldP spid="15427" grpId="0" animBg="1"/>
      <p:bldP spid="15429" grpId="0" animBg="1"/>
      <p:bldP spid="15430" grpId="0" animBg="1"/>
      <p:bldP spid="15431" grpId="0" animBg="1"/>
      <p:bldP spid="15432" grpId="0" animBg="1"/>
      <p:bldP spid="15433" grpId="0" animBg="1"/>
      <p:bldP spid="154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Metoda stanu połączenia (1)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/>
              <a:t>Metoda stanu połączenia</a:t>
            </a:r>
            <a:r>
              <a:rPr lang="pl-PL" sz="2400"/>
              <a:t> wymaga od przełączników większej mocy obliczeniowej</a:t>
            </a:r>
          </a:p>
          <a:p>
            <a:pPr>
              <a:lnSpc>
                <a:spcPct val="90000"/>
              </a:lnSpc>
            </a:pPr>
            <a:r>
              <a:rPr lang="pl-PL" sz="2400"/>
              <a:t>Każdy przełącznik określa koszty </a:t>
            </a:r>
            <a:r>
              <a:rPr lang="pl-PL" sz="2400" b="1"/>
              <a:t>wychodzących</a:t>
            </a:r>
            <a:r>
              <a:rPr lang="pl-PL" sz="2400"/>
              <a:t> </a:t>
            </a:r>
            <a:r>
              <a:rPr lang="pl-PL" sz="2400" b="1"/>
              <a:t>kanałów</a:t>
            </a:r>
            <a:r>
              <a:rPr lang="pl-PL" sz="2400"/>
              <a:t> i rozsyła je do pozostałych przełączników</a:t>
            </a:r>
          </a:p>
          <a:p>
            <a:pPr>
              <a:lnSpc>
                <a:spcPct val="90000"/>
              </a:lnSpc>
            </a:pPr>
            <a:r>
              <a:rPr lang="pl-PL" sz="2400"/>
              <a:t>Po pewnym czasie, każdy przełącznik ma taką </a:t>
            </a:r>
            <a:r>
              <a:rPr lang="pl-PL" sz="2400" b="1"/>
              <a:t>samą informację</a:t>
            </a:r>
            <a:r>
              <a:rPr lang="pl-PL" sz="2400"/>
              <a:t> o strukturze sieci i o kosztach jej kanałów</a:t>
            </a:r>
          </a:p>
          <a:p>
            <a:pPr>
              <a:lnSpc>
                <a:spcPct val="90000"/>
              </a:lnSpc>
            </a:pPr>
            <a:r>
              <a:rPr lang="pl-PL" sz="2400"/>
              <a:t>Przełącznik tworzy </a:t>
            </a:r>
            <a:r>
              <a:rPr lang="pl-PL" sz="2400" b="1"/>
              <a:t>graf skierowany</a:t>
            </a:r>
            <a:r>
              <a:rPr lang="pl-PL" sz="2400"/>
              <a:t> będący reprezentacją fizycznej sieci rozległej, wierzchołki grafu to węzły, a łuki to kanały (łącza transmisyjne)</a:t>
            </a:r>
          </a:p>
          <a:p>
            <a:pPr>
              <a:lnSpc>
                <a:spcPct val="90000"/>
              </a:lnSpc>
            </a:pPr>
            <a:r>
              <a:rPr lang="pl-PL" sz="2400"/>
              <a:t>Następnie stosując jeden ze znanych algorytmów, np. algorytm </a:t>
            </a:r>
            <a:r>
              <a:rPr lang="pl-PL" sz="2400" b="1"/>
              <a:t>Dijkstry</a:t>
            </a:r>
            <a:r>
              <a:rPr lang="pl-PL" sz="2400"/>
              <a:t>, wyznacza </a:t>
            </a:r>
            <a:r>
              <a:rPr lang="pl-PL" sz="2400" b="1"/>
              <a:t>najkrótsze trasy</a:t>
            </a:r>
            <a:r>
              <a:rPr lang="pl-PL" sz="2400"/>
              <a:t> do wszystkich innych przełączników (węzłów)</a:t>
            </a:r>
          </a:p>
          <a:p>
            <a:pPr>
              <a:lnSpc>
                <a:spcPct val="90000"/>
              </a:lnSpc>
            </a:pPr>
            <a:r>
              <a:rPr lang="pl-PL" sz="2400"/>
              <a:t>Przykład protokół </a:t>
            </a:r>
            <a:r>
              <a:rPr lang="pl-PL" sz="2400" b="1"/>
              <a:t>OSPF</a:t>
            </a:r>
            <a:r>
              <a:rPr lang="pl-PL" sz="2400"/>
              <a:t> (ang. Open Shortest Path First</a:t>
            </a:r>
            <a:r>
              <a:rPr lang="pl-PL" sz="2400" b="1"/>
              <a:t>)</a:t>
            </a:r>
            <a:r>
              <a:rPr lang="pl-PL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Metoda stanu połączenia (2)</a:t>
            </a:r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 flipV="1">
            <a:off x="4356100" y="2276475"/>
            <a:ext cx="12239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796" name="Line 28"/>
          <p:cNvSpPr>
            <a:spLocks noChangeShapeType="1"/>
          </p:cNvSpPr>
          <p:nvPr/>
        </p:nvSpPr>
        <p:spPr bwMode="auto">
          <a:xfrm>
            <a:off x="3059113" y="2563813"/>
            <a:ext cx="1008062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>
            <a:off x="4211638" y="3284538"/>
            <a:ext cx="730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 flipH="1">
            <a:off x="4427538" y="2347913"/>
            <a:ext cx="1223962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1835150" y="2708275"/>
            <a:ext cx="1008063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03" name="Line 35"/>
          <p:cNvSpPr>
            <a:spLocks noChangeShapeType="1"/>
          </p:cNvSpPr>
          <p:nvPr/>
        </p:nvSpPr>
        <p:spPr bwMode="auto">
          <a:xfrm flipH="1" flipV="1">
            <a:off x="5867400" y="2203450"/>
            <a:ext cx="1584325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3400425" y="236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2</a:t>
            </a: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643438" y="2347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2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39243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2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5003800" y="31400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2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588125" y="2060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1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2124075" y="2995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3</a:t>
            </a:r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 flipH="1">
            <a:off x="3132138" y="2132013"/>
            <a:ext cx="2447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3924300" y="18446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3</a:t>
            </a:r>
          </a:p>
        </p:txBody>
      </p:sp>
      <p:sp>
        <p:nvSpPr>
          <p:cNvPr id="32781" name="Oval 13"/>
          <p:cNvSpPr>
            <a:spLocks noChangeAspect="1" noChangeArrowheads="1"/>
          </p:cNvSpPr>
          <p:nvPr/>
        </p:nvSpPr>
        <p:spPr bwMode="auto">
          <a:xfrm>
            <a:off x="3995738" y="2852738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1</a:t>
            </a:r>
          </a:p>
        </p:txBody>
      </p:sp>
      <p:sp>
        <p:nvSpPr>
          <p:cNvPr id="32800" name="Oval 32"/>
          <p:cNvSpPr>
            <a:spLocks noChangeAspect="1" noChangeArrowheads="1"/>
          </p:cNvSpPr>
          <p:nvPr/>
        </p:nvSpPr>
        <p:spPr bwMode="auto">
          <a:xfrm>
            <a:off x="2700338" y="2276475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4</a:t>
            </a:r>
          </a:p>
        </p:txBody>
      </p:sp>
      <p:sp>
        <p:nvSpPr>
          <p:cNvPr id="32812" name="Line 44"/>
          <p:cNvSpPr>
            <a:spLocks noChangeShapeType="1"/>
          </p:cNvSpPr>
          <p:nvPr/>
        </p:nvSpPr>
        <p:spPr bwMode="auto">
          <a:xfrm flipH="1">
            <a:off x="2051050" y="4076700"/>
            <a:ext cx="20891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2771775" y="3860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1</a:t>
            </a:r>
          </a:p>
        </p:txBody>
      </p:sp>
      <p:sp>
        <p:nvSpPr>
          <p:cNvPr id="32815" name="Oval 47"/>
          <p:cNvSpPr>
            <a:spLocks noChangeAspect="1" noChangeArrowheads="1"/>
          </p:cNvSpPr>
          <p:nvPr/>
        </p:nvSpPr>
        <p:spPr bwMode="auto">
          <a:xfrm>
            <a:off x="1619250" y="3932238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6</a:t>
            </a:r>
          </a:p>
        </p:txBody>
      </p:sp>
      <p:sp>
        <p:nvSpPr>
          <p:cNvPr id="32798" name="Oval 30"/>
          <p:cNvSpPr>
            <a:spLocks noChangeAspect="1" noChangeArrowheads="1"/>
          </p:cNvSpPr>
          <p:nvPr/>
        </p:nvSpPr>
        <p:spPr bwMode="auto">
          <a:xfrm>
            <a:off x="4067175" y="3860800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2</a:t>
            </a:r>
          </a:p>
        </p:txBody>
      </p:sp>
      <p:sp>
        <p:nvSpPr>
          <p:cNvPr id="32816" name="Line 48"/>
          <p:cNvSpPr>
            <a:spLocks noChangeShapeType="1"/>
          </p:cNvSpPr>
          <p:nvPr/>
        </p:nvSpPr>
        <p:spPr bwMode="auto">
          <a:xfrm flipH="1">
            <a:off x="4500563" y="3068638"/>
            <a:ext cx="28797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5795963" y="3213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2</a:t>
            </a:r>
          </a:p>
        </p:txBody>
      </p:sp>
      <p:sp>
        <p:nvSpPr>
          <p:cNvPr id="32819" name="Line 51"/>
          <p:cNvSpPr>
            <a:spLocks noChangeShapeType="1"/>
          </p:cNvSpPr>
          <p:nvPr/>
        </p:nvSpPr>
        <p:spPr bwMode="auto">
          <a:xfrm flipH="1" flipV="1">
            <a:off x="4356100" y="4292600"/>
            <a:ext cx="43180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20" name="Text Box 52"/>
          <p:cNvSpPr txBox="1">
            <a:spLocks noChangeArrowheads="1"/>
          </p:cNvSpPr>
          <p:nvPr/>
        </p:nvSpPr>
        <p:spPr bwMode="auto">
          <a:xfrm>
            <a:off x="4548188" y="4579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4</a:t>
            </a:r>
          </a:p>
        </p:txBody>
      </p:sp>
      <p:sp>
        <p:nvSpPr>
          <p:cNvPr id="32821" name="Line 53"/>
          <p:cNvSpPr>
            <a:spLocks noChangeShapeType="1"/>
          </p:cNvSpPr>
          <p:nvPr/>
        </p:nvSpPr>
        <p:spPr bwMode="auto">
          <a:xfrm flipH="1" flipV="1">
            <a:off x="1979613" y="4292600"/>
            <a:ext cx="273685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22" name="Line 54"/>
          <p:cNvSpPr>
            <a:spLocks noChangeShapeType="1"/>
          </p:cNvSpPr>
          <p:nvPr/>
        </p:nvSpPr>
        <p:spPr bwMode="auto">
          <a:xfrm flipH="1">
            <a:off x="5003800" y="3213100"/>
            <a:ext cx="2592388" cy="215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18" name="Oval 50"/>
          <p:cNvSpPr>
            <a:spLocks noChangeAspect="1" noChangeArrowheads="1"/>
          </p:cNvSpPr>
          <p:nvPr/>
        </p:nvSpPr>
        <p:spPr bwMode="auto">
          <a:xfrm>
            <a:off x="4643438" y="5300663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7</a:t>
            </a:r>
          </a:p>
        </p:txBody>
      </p:sp>
      <p:sp>
        <p:nvSpPr>
          <p:cNvPr id="32823" name="Text Box 55"/>
          <p:cNvSpPr txBox="1">
            <a:spLocks noChangeArrowheads="1"/>
          </p:cNvSpPr>
          <p:nvPr/>
        </p:nvSpPr>
        <p:spPr bwMode="auto">
          <a:xfrm>
            <a:off x="5940425" y="4076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1</a:t>
            </a:r>
          </a:p>
        </p:txBody>
      </p:sp>
      <p:sp>
        <p:nvSpPr>
          <p:cNvPr id="32824" name="Text Box 56"/>
          <p:cNvSpPr txBox="1">
            <a:spLocks noChangeArrowheads="1"/>
          </p:cNvSpPr>
          <p:nvPr/>
        </p:nvSpPr>
        <p:spPr bwMode="auto">
          <a:xfrm>
            <a:off x="3276600" y="4579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4</a:t>
            </a:r>
          </a:p>
        </p:txBody>
      </p:sp>
      <p:sp>
        <p:nvSpPr>
          <p:cNvPr id="32825" name="Oval 57"/>
          <p:cNvSpPr>
            <a:spLocks noChangeAspect="1" noChangeArrowheads="1"/>
          </p:cNvSpPr>
          <p:nvPr/>
        </p:nvSpPr>
        <p:spPr bwMode="auto">
          <a:xfrm>
            <a:off x="3995738" y="2852738"/>
            <a:ext cx="431800" cy="431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826" name="Oval 58"/>
          <p:cNvSpPr>
            <a:spLocks noChangeAspect="1" noChangeArrowheads="1"/>
          </p:cNvSpPr>
          <p:nvPr/>
        </p:nvSpPr>
        <p:spPr bwMode="auto">
          <a:xfrm>
            <a:off x="4643438" y="5300663"/>
            <a:ext cx="431800" cy="431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827" name="Line 59"/>
          <p:cNvSpPr>
            <a:spLocks noChangeShapeType="1"/>
          </p:cNvSpPr>
          <p:nvPr/>
        </p:nvSpPr>
        <p:spPr bwMode="auto">
          <a:xfrm flipV="1">
            <a:off x="4356100" y="2278063"/>
            <a:ext cx="1223963" cy="647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28" name="Line 60"/>
          <p:cNvSpPr>
            <a:spLocks noChangeShapeType="1"/>
          </p:cNvSpPr>
          <p:nvPr/>
        </p:nvSpPr>
        <p:spPr bwMode="auto">
          <a:xfrm flipH="1" flipV="1">
            <a:off x="5867400" y="2205038"/>
            <a:ext cx="1584325" cy="6492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829" name="Line 61"/>
          <p:cNvSpPr>
            <a:spLocks noChangeShapeType="1"/>
          </p:cNvSpPr>
          <p:nvPr/>
        </p:nvSpPr>
        <p:spPr bwMode="auto">
          <a:xfrm flipH="1">
            <a:off x="5003800" y="3214688"/>
            <a:ext cx="2592388" cy="2159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2799" name="Oval 31"/>
          <p:cNvSpPr>
            <a:spLocks noChangeAspect="1" noChangeArrowheads="1"/>
          </p:cNvSpPr>
          <p:nvPr/>
        </p:nvSpPr>
        <p:spPr bwMode="auto">
          <a:xfrm>
            <a:off x="5508625" y="1916113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3</a:t>
            </a:r>
          </a:p>
        </p:txBody>
      </p:sp>
      <p:sp>
        <p:nvSpPr>
          <p:cNvPr id="32814" name="Oval 46"/>
          <p:cNvSpPr>
            <a:spLocks noChangeAspect="1" noChangeArrowheads="1"/>
          </p:cNvSpPr>
          <p:nvPr/>
        </p:nvSpPr>
        <p:spPr bwMode="auto">
          <a:xfrm>
            <a:off x="7380288" y="2779713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5" grpId="0" animBg="1"/>
      <p:bldP spid="32796" grpId="0" animBg="1"/>
      <p:bldP spid="32797" grpId="0" animBg="1"/>
      <p:bldP spid="32801" grpId="0" animBg="1"/>
      <p:bldP spid="32802" grpId="0" animBg="1"/>
      <p:bldP spid="32803" grpId="0" animBg="1"/>
      <p:bldP spid="32804" grpId="0"/>
      <p:bldP spid="32805" grpId="0"/>
      <p:bldP spid="32806" grpId="0"/>
      <p:bldP spid="32807" grpId="0"/>
      <p:bldP spid="32808" grpId="0"/>
      <p:bldP spid="32809" grpId="0"/>
      <p:bldP spid="32810" grpId="0" animBg="1"/>
      <p:bldP spid="32811" grpId="0"/>
      <p:bldP spid="32781" grpId="0" animBg="1"/>
      <p:bldP spid="32800" grpId="0" animBg="1"/>
      <p:bldP spid="32812" grpId="0" animBg="1"/>
      <p:bldP spid="32813" grpId="0"/>
      <p:bldP spid="32815" grpId="0" animBg="1"/>
      <p:bldP spid="32798" grpId="0" animBg="1"/>
      <p:bldP spid="32816" grpId="0" animBg="1"/>
      <p:bldP spid="32817" grpId="0"/>
      <p:bldP spid="32819" grpId="0" animBg="1"/>
      <p:bldP spid="32820" grpId="0"/>
      <p:bldP spid="32821" grpId="0" animBg="1"/>
      <p:bldP spid="32822" grpId="0" animBg="1"/>
      <p:bldP spid="32818" grpId="0" animBg="1"/>
      <p:bldP spid="32823" grpId="0"/>
      <p:bldP spid="32824" grpId="0"/>
      <p:bldP spid="32825" grpId="0" animBg="1"/>
      <p:bldP spid="32826" grpId="0" animBg="1"/>
      <p:bldP spid="32827" grpId="0" animBg="1"/>
      <p:bldP spid="32828" grpId="0" animBg="1"/>
      <p:bldP spid="32829" grpId="0" animBg="1"/>
      <p:bldP spid="32799" grpId="0" animBg="1"/>
      <p:bldP spid="328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 b="1">
                <a:solidFill>
                  <a:schemeClr val="accent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Sieć PSTN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Sieć </a:t>
            </a:r>
            <a:r>
              <a:rPr lang="pl-PL" sz="2400" b="1"/>
              <a:t>PSTN </a:t>
            </a:r>
            <a:r>
              <a:rPr lang="pl-PL" sz="2400"/>
              <a:t>(ang. Public Switched Telephone Network) to publiczna komutowana sieć telefoniczna</a:t>
            </a:r>
          </a:p>
          <a:p>
            <a:pPr>
              <a:lnSpc>
                <a:spcPct val="90000"/>
              </a:lnSpc>
            </a:pPr>
            <a:r>
              <a:rPr lang="pl-PL" sz="2400"/>
              <a:t>Początkowo sieć PSTN wykorzystywała technologie </a:t>
            </a:r>
            <a:r>
              <a:rPr lang="pl-PL" sz="2400" b="1"/>
              <a:t>analogowe</a:t>
            </a:r>
            <a:endParaRPr lang="pl-PL" sz="2400"/>
          </a:p>
          <a:p>
            <a:pPr>
              <a:lnSpc>
                <a:spcPct val="90000"/>
              </a:lnSpc>
            </a:pPr>
            <a:r>
              <a:rPr lang="pl-PL" sz="2400"/>
              <a:t>Obecnie sieć zrealizowana prawie w całości w oparciu o technologie </a:t>
            </a:r>
            <a:r>
              <a:rPr lang="pl-PL" sz="2400" b="1"/>
              <a:t>cyfrowe </a:t>
            </a:r>
          </a:p>
          <a:p>
            <a:pPr>
              <a:lnSpc>
                <a:spcPct val="90000"/>
              </a:lnSpc>
            </a:pPr>
            <a:r>
              <a:rPr lang="pl-PL" sz="2400"/>
              <a:t>Usługi PSTN obejmują: 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Usługi tradycyjnej telefonii </a:t>
            </a:r>
            <a:r>
              <a:rPr lang="pl-PL" sz="2400" b="1"/>
              <a:t>POTS</a:t>
            </a:r>
            <a:r>
              <a:rPr lang="pl-PL" sz="2400"/>
              <a:t> (ang. Plain Old Telephone Service)</a:t>
            </a:r>
          </a:p>
          <a:p>
            <a:pPr lvl="1">
              <a:lnSpc>
                <a:spcPct val="90000"/>
              </a:lnSpc>
            </a:pPr>
            <a:r>
              <a:rPr lang="pl-PL" sz="2400"/>
              <a:t>Usługi cyfrowe </a:t>
            </a:r>
            <a:r>
              <a:rPr lang="pl-PL" sz="2400" b="1"/>
              <a:t>ISDN </a:t>
            </a:r>
            <a:r>
              <a:rPr lang="pl-PL" sz="2400"/>
              <a:t>(ang. Integrated Services Digital Network)</a:t>
            </a:r>
          </a:p>
          <a:p>
            <a:pPr>
              <a:lnSpc>
                <a:spcPct val="90000"/>
              </a:lnSpc>
            </a:pPr>
            <a:r>
              <a:rPr lang="pl-PL" sz="2400"/>
              <a:t>Sieć PSTN jest regulowana </a:t>
            </a:r>
            <a:r>
              <a:rPr lang="pl-PL" sz="2400" b="1"/>
              <a:t>standardami ITU-T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b="1">
                <a:solidFill>
                  <a:schemeClr val="accent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Sieć PSTN (2)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Pierwotnie sieci PSTN stosowały </a:t>
            </a:r>
            <a:r>
              <a:rPr lang="pl-PL" sz="2400" b="1"/>
              <a:t>komutację kanałów</a:t>
            </a:r>
          </a:p>
          <a:p>
            <a:pPr>
              <a:lnSpc>
                <a:spcPct val="90000"/>
              </a:lnSpc>
            </a:pPr>
            <a:r>
              <a:rPr lang="pl-PL" sz="2400"/>
              <a:t>Od połowy lat 80-tych XX wieku zaczęto stosować </a:t>
            </a:r>
            <a:r>
              <a:rPr lang="pl-PL" sz="2400" b="1"/>
              <a:t>technikę cyfrową ISDN</a:t>
            </a:r>
          </a:p>
          <a:p>
            <a:pPr>
              <a:lnSpc>
                <a:spcPct val="90000"/>
              </a:lnSpc>
            </a:pPr>
            <a:r>
              <a:rPr lang="pl-PL" sz="2400"/>
              <a:t>Wprowadzenie ISDN znacznie </a:t>
            </a:r>
            <a:r>
              <a:rPr lang="pl-PL" sz="2400" b="1"/>
              <a:t>rozszerzyło funkcjonalność</a:t>
            </a:r>
            <a:r>
              <a:rPr lang="pl-PL" sz="2400"/>
              <a:t> sieci PSTN</a:t>
            </a:r>
          </a:p>
          <a:p>
            <a:pPr>
              <a:lnSpc>
                <a:spcPct val="90000"/>
              </a:lnSpc>
            </a:pPr>
            <a:r>
              <a:rPr lang="pl-PL" sz="2400"/>
              <a:t>Ważnym elementem w rozwoju sieci PSTN była </a:t>
            </a:r>
            <a:r>
              <a:rPr lang="pl-PL" sz="2400" b="1"/>
              <a:t>deregulacja rynku telekomunikacyjnego</a:t>
            </a:r>
            <a:r>
              <a:rPr lang="pl-PL" sz="2400"/>
              <a:t> przeprowadzano w wielu państwach</a:t>
            </a:r>
          </a:p>
          <a:p>
            <a:pPr>
              <a:lnSpc>
                <a:spcPct val="90000"/>
              </a:lnSpc>
            </a:pPr>
            <a:r>
              <a:rPr lang="pl-PL" sz="2400"/>
              <a:t>Obecnie w sieciach PSTN coraz powszechniej stosowane są techniki </a:t>
            </a:r>
            <a:r>
              <a:rPr lang="pl-PL" sz="2400" b="1"/>
              <a:t>pakietowego</a:t>
            </a:r>
            <a:r>
              <a:rPr lang="pl-PL" sz="2400"/>
              <a:t> przesyłania głosu </a:t>
            </a:r>
            <a:r>
              <a:rPr lang="pl-PL" sz="2400" b="1"/>
              <a:t>VoIP</a:t>
            </a:r>
            <a:r>
              <a:rPr lang="pl-PL" sz="2400"/>
              <a:t> (ang. Voice over IP)</a:t>
            </a:r>
          </a:p>
          <a:p>
            <a:pPr>
              <a:lnSpc>
                <a:spcPct val="90000"/>
              </a:lnSpc>
            </a:pPr>
            <a:r>
              <a:rPr lang="pl-PL" sz="2400"/>
              <a:t>Od końca XX wieku w wyniku procesu </a:t>
            </a:r>
            <a:r>
              <a:rPr lang="pl-PL" sz="2400" b="1"/>
              <a:t>konwergencji</a:t>
            </a:r>
            <a:r>
              <a:rPr lang="pl-PL" sz="2400"/>
              <a:t> sieci PSTN i sieci komputerowe ulegają połączeniu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 b="1">
                <a:solidFill>
                  <a:schemeClr val="accent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Frame Relay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/>
              <a:t>Frame Relay</a:t>
            </a:r>
            <a:r>
              <a:rPr lang="pl-PL" sz="2400"/>
              <a:t> (przekazywanie ramek) jest technika zorientowaną pakietowo i funkcjonującą w zakresie warstwy sterowania łączem</a:t>
            </a:r>
          </a:p>
          <a:p>
            <a:pPr>
              <a:lnSpc>
                <a:spcPct val="90000"/>
              </a:lnSpc>
            </a:pPr>
            <a:r>
              <a:rPr lang="pl-PL" sz="2400"/>
              <a:t>Technika ta wywodzi się ze standardu </a:t>
            </a:r>
            <a:r>
              <a:rPr lang="pl-PL" sz="2400" b="1"/>
              <a:t>ISDN</a:t>
            </a:r>
            <a:r>
              <a:rPr lang="pl-PL" sz="2400"/>
              <a:t> i protokołu </a:t>
            </a:r>
            <a:r>
              <a:rPr lang="pl-PL" sz="2400" b="1"/>
              <a:t>X.25</a:t>
            </a:r>
          </a:p>
          <a:p>
            <a:pPr>
              <a:lnSpc>
                <a:spcPct val="90000"/>
              </a:lnSpc>
            </a:pPr>
            <a:r>
              <a:rPr lang="pl-PL" sz="2400"/>
              <a:t>Technika Frame Relay została zdefiniowana w różnych zaleceniach </a:t>
            </a:r>
            <a:r>
              <a:rPr lang="pl-PL" sz="2400" b="1"/>
              <a:t>ITU-T</a:t>
            </a:r>
            <a:r>
              <a:rPr lang="pl-PL" sz="2400"/>
              <a:t> oraz </a:t>
            </a:r>
            <a:r>
              <a:rPr lang="pl-PL" sz="2400" b="1"/>
              <a:t>ANSI</a:t>
            </a:r>
            <a:r>
              <a:rPr lang="pl-PL" sz="2400"/>
              <a:t>, wydawanych od 1988 roku</a:t>
            </a:r>
          </a:p>
          <a:p>
            <a:pPr>
              <a:lnSpc>
                <a:spcPct val="90000"/>
              </a:lnSpc>
            </a:pPr>
            <a:r>
              <a:rPr lang="pl-PL" sz="2400"/>
              <a:t>Technika Frame Relay jest dostosowana do </a:t>
            </a:r>
            <a:r>
              <a:rPr lang="pl-PL" sz="2400" b="1"/>
              <a:t>różnych przepustowości</a:t>
            </a:r>
            <a:r>
              <a:rPr lang="pl-PL" sz="2400"/>
              <a:t> łączy transmisyjnych, (64 kbit/s, 256 kbit/s, 768 kbit/s, 1544 kbit/s, 2048 kbit/s oraz 45 Mbit/s)</a:t>
            </a:r>
          </a:p>
          <a:p>
            <a:pPr>
              <a:lnSpc>
                <a:spcPct val="90000"/>
              </a:lnSpc>
            </a:pPr>
            <a:r>
              <a:rPr lang="pl-PL" sz="2400" b="1"/>
              <a:t>Dostęp</a:t>
            </a:r>
            <a:r>
              <a:rPr lang="pl-PL" sz="2400"/>
              <a:t> użytkownika do sieci może być zrealizowany za pośrednictwem sieci ISDN (kanały B, D lub H), łączy typu T1/E1 lub podkanałów łącza T1 (Fractional T1)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Geneza Frame Relay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l-PL" sz="2400"/>
              <a:t>Technika Frame Relay została opracowana z myślą o pełnym wykorzystaniu własności nowoczesnych łączy transmisyjnych o </a:t>
            </a:r>
            <a:r>
              <a:rPr lang="pl-PL" sz="2400" b="1"/>
              <a:t>bardzo małym prawdopodobieństwie występowania błędów</a:t>
            </a:r>
          </a:p>
          <a:p>
            <a:pPr>
              <a:lnSpc>
                <a:spcPct val="85000"/>
              </a:lnSpc>
            </a:pPr>
            <a:r>
              <a:rPr lang="pl-PL" sz="2400"/>
              <a:t>Przełączniki sieci z przekazywaniem ramek </a:t>
            </a:r>
            <a:r>
              <a:rPr lang="pl-PL" sz="2400" b="1"/>
              <a:t>nie dokonują kontroli przepływu i korekcji błędów</a:t>
            </a:r>
            <a:r>
              <a:rPr lang="pl-PL" sz="2400"/>
              <a:t>, a jedynie przesyłają ramki wzdłuż wcześniej ustanowionych połączeń wirtualnych</a:t>
            </a:r>
          </a:p>
          <a:p>
            <a:pPr>
              <a:lnSpc>
                <a:spcPct val="85000"/>
              </a:lnSpc>
            </a:pPr>
            <a:r>
              <a:rPr lang="pl-PL" sz="2400"/>
              <a:t>Funkcje sterowania przepływem oraz funkcje korekcji błędów są realizowane </a:t>
            </a:r>
            <a:r>
              <a:rPr lang="pl-PL" sz="2400" b="1"/>
              <a:t>poza siecią</a:t>
            </a:r>
            <a:r>
              <a:rPr lang="pl-PL" sz="2400"/>
              <a:t> w systemach użytkowników końcowych</a:t>
            </a:r>
          </a:p>
          <a:p>
            <a:pPr>
              <a:lnSpc>
                <a:spcPct val="85000"/>
              </a:lnSpc>
            </a:pPr>
            <a:r>
              <a:rPr lang="pl-PL" sz="2400"/>
              <a:t>Potwierdzenia poprawnego odbioru ramek wymieniane są wyłącznie między tymi systemami</a:t>
            </a:r>
          </a:p>
          <a:p>
            <a:pPr>
              <a:lnSpc>
                <a:spcPct val="85000"/>
              </a:lnSpc>
            </a:pPr>
            <a:r>
              <a:rPr lang="pl-PL" sz="2400"/>
              <a:t>Pozwala to na uzyskanie </a:t>
            </a:r>
            <a:r>
              <a:rPr lang="pl-PL" sz="2400" b="1"/>
              <a:t>bardzo małych opóźnień</a:t>
            </a:r>
            <a:r>
              <a:rPr lang="pl-PL" sz="2400"/>
              <a:t> przy przesyłaniu pakietów, nawet do 2 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Działanie sieci Frame Relay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V="1">
            <a:off x="3348038" y="2276475"/>
            <a:ext cx="1223962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051050" y="2563813"/>
            <a:ext cx="1008063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3203575" y="3284538"/>
            <a:ext cx="730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3419475" y="2347913"/>
            <a:ext cx="1223963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827088" y="2708275"/>
            <a:ext cx="1008062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 flipV="1">
            <a:off x="4859338" y="2203450"/>
            <a:ext cx="1584325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2124075" y="2132013"/>
            <a:ext cx="2447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70" name="Oval 18"/>
          <p:cNvSpPr>
            <a:spLocks noChangeAspect="1" noChangeArrowheads="1"/>
          </p:cNvSpPr>
          <p:nvPr/>
        </p:nvSpPr>
        <p:spPr bwMode="auto">
          <a:xfrm>
            <a:off x="2987675" y="2852738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1</a:t>
            </a:r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H="1">
            <a:off x="1042988" y="4076700"/>
            <a:ext cx="20891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75" name="Oval 23"/>
          <p:cNvSpPr>
            <a:spLocks noChangeAspect="1" noChangeArrowheads="1"/>
          </p:cNvSpPr>
          <p:nvPr/>
        </p:nvSpPr>
        <p:spPr bwMode="auto">
          <a:xfrm>
            <a:off x="3059113" y="3860800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2</a:t>
            </a:r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3492500" y="3068638"/>
            <a:ext cx="28797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H="1" flipV="1">
            <a:off x="3348038" y="4292600"/>
            <a:ext cx="43180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H="1" flipV="1">
            <a:off x="971550" y="4292600"/>
            <a:ext cx="273685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 flipH="1">
            <a:off x="3995738" y="3213100"/>
            <a:ext cx="2592387" cy="215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82" name="Oval 30"/>
          <p:cNvSpPr>
            <a:spLocks noChangeAspect="1" noChangeArrowheads="1"/>
          </p:cNvSpPr>
          <p:nvPr/>
        </p:nvSpPr>
        <p:spPr bwMode="auto">
          <a:xfrm>
            <a:off x="3635375" y="5300663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7</a:t>
            </a:r>
          </a:p>
        </p:txBody>
      </p:sp>
      <p:sp>
        <p:nvSpPr>
          <p:cNvPr id="49191" name="Oval 39"/>
          <p:cNvSpPr>
            <a:spLocks noChangeAspect="1" noChangeArrowheads="1"/>
          </p:cNvSpPr>
          <p:nvPr/>
        </p:nvSpPr>
        <p:spPr bwMode="auto">
          <a:xfrm>
            <a:off x="6372225" y="2779713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5</a:t>
            </a:r>
          </a:p>
        </p:txBody>
      </p:sp>
      <p:sp>
        <p:nvSpPr>
          <p:cNvPr id="49195" name="Text Box 43"/>
          <p:cNvSpPr txBox="1">
            <a:spLocks noChangeArrowheads="1"/>
          </p:cNvSpPr>
          <p:nvPr/>
        </p:nvSpPr>
        <p:spPr bwMode="auto">
          <a:xfrm>
            <a:off x="5940425" y="4652963"/>
            <a:ext cx="2016125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>
                <a:solidFill>
                  <a:srgbClr val="008000"/>
                </a:solidFill>
              </a:rPr>
              <a:t>Zestawianie połączenia</a:t>
            </a:r>
          </a:p>
        </p:txBody>
      </p:sp>
      <p:sp>
        <p:nvSpPr>
          <p:cNvPr id="49197" name="Text Box 45"/>
          <p:cNvSpPr txBox="1">
            <a:spLocks noChangeArrowheads="1"/>
          </p:cNvSpPr>
          <p:nvPr/>
        </p:nvSpPr>
        <p:spPr bwMode="auto">
          <a:xfrm>
            <a:off x="6011863" y="4652963"/>
            <a:ext cx="23050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>
                <a:solidFill>
                  <a:srgbClr val="000066"/>
                </a:solidFill>
              </a:rPr>
              <a:t>Potwierdzenie</a:t>
            </a:r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H="1">
            <a:off x="827088" y="2709863"/>
            <a:ext cx="1008062" cy="1295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201" name="Line 49"/>
          <p:cNvSpPr>
            <a:spLocks noChangeShapeType="1"/>
          </p:cNvSpPr>
          <p:nvPr/>
        </p:nvSpPr>
        <p:spPr bwMode="auto">
          <a:xfrm flipH="1">
            <a:off x="2124075" y="2133600"/>
            <a:ext cx="2447925" cy="288925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200" name="Line 48"/>
          <p:cNvSpPr>
            <a:spLocks noChangeShapeType="1"/>
          </p:cNvSpPr>
          <p:nvPr/>
        </p:nvSpPr>
        <p:spPr bwMode="auto">
          <a:xfrm flipH="1" flipV="1">
            <a:off x="4859338" y="2205038"/>
            <a:ext cx="1584325" cy="6477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49171" name="Oval 19"/>
          <p:cNvSpPr>
            <a:spLocks noChangeAspect="1" noChangeArrowheads="1"/>
          </p:cNvSpPr>
          <p:nvPr/>
        </p:nvSpPr>
        <p:spPr bwMode="auto">
          <a:xfrm>
            <a:off x="1692275" y="2276475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4</a:t>
            </a:r>
          </a:p>
        </p:txBody>
      </p:sp>
      <p:sp>
        <p:nvSpPr>
          <p:cNvPr id="49190" name="Oval 38"/>
          <p:cNvSpPr>
            <a:spLocks noChangeAspect="1" noChangeArrowheads="1"/>
          </p:cNvSpPr>
          <p:nvPr/>
        </p:nvSpPr>
        <p:spPr bwMode="auto">
          <a:xfrm>
            <a:off x="4500563" y="1916113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3</a:t>
            </a:r>
          </a:p>
        </p:txBody>
      </p:sp>
      <p:sp>
        <p:nvSpPr>
          <p:cNvPr id="49174" name="Oval 22"/>
          <p:cNvSpPr>
            <a:spLocks noChangeAspect="1" noChangeArrowheads="1"/>
          </p:cNvSpPr>
          <p:nvPr/>
        </p:nvSpPr>
        <p:spPr bwMode="auto">
          <a:xfrm>
            <a:off x="611188" y="3932238"/>
            <a:ext cx="431800" cy="431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6</a:t>
            </a:r>
          </a:p>
        </p:txBody>
      </p:sp>
      <p:sp>
        <p:nvSpPr>
          <p:cNvPr id="49192" name="Oval 40"/>
          <p:cNvSpPr>
            <a:spLocks noChangeAspect="1" noChangeArrowheads="1"/>
          </p:cNvSpPr>
          <p:nvPr/>
        </p:nvSpPr>
        <p:spPr bwMode="auto">
          <a:xfrm>
            <a:off x="611188" y="3933825"/>
            <a:ext cx="431800" cy="431800"/>
          </a:xfrm>
          <a:prstGeom prst="ellips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94" name="Rectangle 42"/>
          <p:cNvSpPr>
            <a:spLocks noChangeArrowheads="1"/>
          </p:cNvSpPr>
          <p:nvPr/>
        </p:nvSpPr>
        <p:spPr bwMode="auto">
          <a:xfrm>
            <a:off x="323850" y="4076700"/>
            <a:ext cx="360363" cy="2159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9202" name="Text Box 50"/>
          <p:cNvSpPr txBox="1">
            <a:spLocks noChangeArrowheads="1"/>
          </p:cNvSpPr>
          <p:nvPr/>
        </p:nvSpPr>
        <p:spPr bwMode="auto">
          <a:xfrm>
            <a:off x="6011863" y="4652963"/>
            <a:ext cx="2016125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/>
              <a:t>Połączenia zestawione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323850" y="4076700"/>
            <a:ext cx="360363" cy="2159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9204" name="Text Box 52"/>
          <p:cNvSpPr txBox="1">
            <a:spLocks noChangeArrowheads="1"/>
          </p:cNvSpPr>
          <p:nvPr/>
        </p:nvSpPr>
        <p:spPr bwMode="auto">
          <a:xfrm>
            <a:off x="6011863" y="4652963"/>
            <a:ext cx="20161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>
                <a:solidFill>
                  <a:srgbClr val="FF6600"/>
                </a:solidFill>
              </a:rPr>
              <a:t>Transmisja</a:t>
            </a:r>
          </a:p>
        </p:txBody>
      </p:sp>
      <p:sp>
        <p:nvSpPr>
          <p:cNvPr id="49205" name="Rectangle 53"/>
          <p:cNvSpPr>
            <a:spLocks noChangeArrowheads="1"/>
          </p:cNvSpPr>
          <p:nvPr/>
        </p:nvSpPr>
        <p:spPr bwMode="auto">
          <a:xfrm>
            <a:off x="323850" y="4076700"/>
            <a:ext cx="360363" cy="2159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9193" name="Oval 41"/>
          <p:cNvSpPr>
            <a:spLocks noChangeAspect="1" noChangeArrowheads="1"/>
          </p:cNvSpPr>
          <p:nvPr/>
        </p:nvSpPr>
        <p:spPr bwMode="auto">
          <a:xfrm>
            <a:off x="6372225" y="2781300"/>
            <a:ext cx="431800" cy="431800"/>
          </a:xfrm>
          <a:prstGeom prst="ellips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96" name="Rectangle 44"/>
          <p:cNvSpPr>
            <a:spLocks noChangeArrowheads="1"/>
          </p:cNvSpPr>
          <p:nvPr/>
        </p:nvSpPr>
        <p:spPr bwMode="auto">
          <a:xfrm>
            <a:off x="6372225" y="2852738"/>
            <a:ext cx="360363" cy="2159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9206" name="Rectangle 54"/>
          <p:cNvSpPr>
            <a:spLocks noChangeArrowheads="1"/>
          </p:cNvSpPr>
          <p:nvPr/>
        </p:nvSpPr>
        <p:spPr bwMode="auto">
          <a:xfrm>
            <a:off x="323850" y="4149725"/>
            <a:ext cx="360363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9207" name="Text Box 55"/>
          <p:cNvSpPr txBox="1">
            <a:spLocks noChangeArrowheads="1"/>
          </p:cNvSpPr>
          <p:nvPr/>
        </p:nvSpPr>
        <p:spPr bwMode="auto">
          <a:xfrm>
            <a:off x="6011863" y="4652963"/>
            <a:ext cx="20161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>
                <a:solidFill>
                  <a:srgbClr val="FF0000"/>
                </a:solidFill>
              </a:rPr>
              <a:t>Rozłączenie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4.07407E-6 L 0.29133 -0.03148 " pathEditMode="relative" ptsTypes="AA">
                                      <p:cBhvr>
                                        <p:cTn id="22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32 -0.03149 L 0.00782 -7.40741E-6 " pathEditMode="relative" ptsTypes="AA">
                                      <p:cBhvr>
                                        <p:cTn id="25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-7.40741E-6 L 0.14948 -0.24167 " pathEditMode="relative" ptsTypes="AA">
                                      <p:cBhvr>
                                        <p:cTn id="29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0" presetClass="pat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948 -0.24168 L 0.46459 -0.29422 " pathEditMode="relative" ptsTypes="AA">
                                      <p:cBhvr>
                                        <p:cTn id="32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459 -0.29422 L 0.66146 -0.17871 " pathEditMode="relative" ptsTypes="AA">
                                      <p:cBhvr>
                                        <p:cTn id="35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023 L -0.20069 -0.11041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0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687 -0.11574 L -0.50781 -0.06828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0" presetClass="pat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198 -0.06319 L -0.65746 0.17338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-7.40741E-6 L 0.14948 -0.24167 " pathEditMode="relative" ptsTypes="AA">
                                      <p:cBhvr>
                                        <p:cTn id="91" dur="10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0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948 -0.24168 L 0.46459 -0.29422 " pathEditMode="relative" ptsTypes="AA">
                                      <p:cBhvr>
                                        <p:cTn id="94" dur="10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0" presetClass="pat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459 -0.29422 L 0.66146 -0.17871 " pathEditMode="relative" ptsTypes="AA">
                                      <p:cBhvr>
                                        <p:cTn id="97" dur="10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-7.40741E-6 L 0.14948 -0.24167 " pathEditMode="relative" ptsTypes="AA">
                                      <p:cBhvr>
                                        <p:cTn id="108" dur="1000" fill="hold"/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"/>
                            </p:stCondLst>
                            <p:childTnLst>
                              <p:par>
                                <p:cTn id="110" presetID="0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948 -0.24168 L 0.46459 -0.29422 " pathEditMode="relative" ptsTypes="AA">
                                      <p:cBhvr>
                                        <p:cTn id="111" dur="1000" fill="hold"/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13" presetID="0" presetClass="pat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459 -0.29422 L 0.66146 -0.17871 " pathEditMode="relative" ptsTypes="AA">
                                      <p:cBhvr>
                                        <p:cTn id="114" dur="1000" fill="hold"/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16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-7.40741E-6 L 0.14948 -0.24167 " pathEditMode="relative" ptsTypes="AA">
                                      <p:cBhvr>
                                        <p:cTn id="132" dur="10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0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948 -0.24168 L 0.46459 -0.29422 " pathEditMode="relative" ptsTypes="AA">
                                      <p:cBhvr>
                                        <p:cTn id="139" dur="10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500"/>
                            </p:stCondLst>
                            <p:childTnLst>
                              <p:par>
                                <p:cTn id="14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"/>
                            </p:stCondLst>
                            <p:childTnLst>
                              <p:par>
                                <p:cTn id="145" presetID="0" presetClass="pat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459 -0.29422 L 0.66146 -0.17871 " pathEditMode="relative" ptsTypes="AA">
                                      <p:cBhvr>
                                        <p:cTn id="146" dur="10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500"/>
                            </p:stCondLst>
                            <p:childTnLst>
                              <p:par>
                                <p:cTn id="152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5" grpId="0" animBg="1"/>
      <p:bldP spid="49195" grpId="1" animBg="1"/>
      <p:bldP spid="49197" grpId="0" animBg="1"/>
      <p:bldP spid="49197" grpId="1" animBg="1"/>
      <p:bldP spid="49199" grpId="0" animBg="1"/>
      <p:bldP spid="49199" grpId="1" animBg="1"/>
      <p:bldP spid="49201" grpId="0" animBg="1"/>
      <p:bldP spid="49201" grpId="1" animBg="1"/>
      <p:bldP spid="49200" grpId="0" animBg="1"/>
      <p:bldP spid="49200" grpId="1" animBg="1"/>
      <p:bldP spid="49192" grpId="0" animBg="1"/>
      <p:bldP spid="49194" grpId="0" animBg="1"/>
      <p:bldP spid="49194" grpId="1" animBg="1"/>
      <p:bldP spid="49194" grpId="2" animBg="1"/>
      <p:bldP spid="49194" grpId="3" animBg="1"/>
      <p:bldP spid="49194" grpId="4" animBg="1"/>
      <p:bldP spid="49194" grpId="5" animBg="1"/>
      <p:bldP spid="49194" grpId="6" animBg="1"/>
      <p:bldP spid="49202" grpId="0" animBg="1"/>
      <p:bldP spid="49202" grpId="1" animBg="1"/>
      <p:bldP spid="49203" grpId="0" animBg="1"/>
      <p:bldP spid="49203" grpId="1" animBg="1"/>
      <p:bldP spid="49203" grpId="2" animBg="1"/>
      <p:bldP spid="49203" grpId="3" animBg="1"/>
      <p:bldP spid="49203" grpId="4" animBg="1"/>
      <p:bldP spid="49204" grpId="0" animBg="1"/>
      <p:bldP spid="49204" grpId="1" animBg="1"/>
      <p:bldP spid="49205" grpId="0" animBg="1"/>
      <p:bldP spid="49205" grpId="1" animBg="1"/>
      <p:bldP spid="49205" grpId="2" animBg="1"/>
      <p:bldP spid="49205" grpId="3" animBg="1"/>
      <p:bldP spid="49205" grpId="4" animBg="1"/>
      <p:bldP spid="49193" grpId="0" animBg="1"/>
      <p:bldP spid="49196" grpId="0" animBg="1"/>
      <p:bldP spid="49196" grpId="1" animBg="1"/>
      <p:bldP spid="49196" grpId="2" animBg="1"/>
      <p:bldP spid="49196" grpId="3" animBg="1"/>
      <p:bldP spid="49196" grpId="4" animBg="1"/>
      <p:bldP spid="49206" grpId="0" animBg="1"/>
      <p:bldP spid="49206" grpId="1" animBg="1"/>
      <p:bldP spid="49206" grpId="2" animBg="1"/>
      <p:bldP spid="49206" grpId="3" animBg="1"/>
      <p:bldP spid="49206" grpId="4" animBg="1"/>
      <p:bldP spid="49207" grpId="0" animBg="1"/>
      <p:bldP spid="49207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/>
              <a:t>Zasada pracy sieci</a:t>
            </a:r>
            <a:r>
              <a:rPr lang="pl-PL" sz="4000"/>
              <a:t> </a:t>
            </a:r>
            <a:r>
              <a:rPr lang="pl-PL" sz="4000" b="1"/>
              <a:t>Frame Relay</a:t>
            </a:r>
            <a:r>
              <a:rPr lang="pl-PL" sz="400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/>
              <a:t>Jeśli dwóch użytkowników chce się ze sobą komunikować, to musi zostać między nimi ustanowione </a:t>
            </a:r>
            <a:r>
              <a:rPr lang="pl-PL" sz="2400" b="1"/>
              <a:t>połączenie wirtualne typu SVC</a:t>
            </a:r>
          </a:p>
          <a:p>
            <a:pPr>
              <a:lnSpc>
                <a:spcPct val="80000"/>
              </a:lnSpc>
            </a:pPr>
            <a:r>
              <a:rPr lang="pl-PL" sz="2400"/>
              <a:t>Dokonuje tego jeden z użytkowników </a:t>
            </a:r>
            <a:r>
              <a:rPr lang="pl-PL" sz="2400" b="1"/>
              <a:t>wysyłając</a:t>
            </a:r>
            <a:r>
              <a:rPr lang="pl-PL" sz="2400"/>
              <a:t> w ramce odpowiednią wiadomość określającą żądane </a:t>
            </a:r>
            <a:r>
              <a:rPr lang="pl-PL" sz="2400" b="1"/>
              <a:t>parametry połączenia wirtualnego</a:t>
            </a:r>
          </a:p>
          <a:p>
            <a:pPr>
              <a:lnSpc>
                <a:spcPct val="80000"/>
              </a:lnSpc>
            </a:pPr>
            <a:r>
              <a:rPr lang="pl-PL" sz="2400"/>
              <a:t>Ramka z tą wiadomością przechodząc przez sieć </a:t>
            </a:r>
            <a:r>
              <a:rPr lang="pl-PL" sz="2400" b="1"/>
              <a:t>zestawia połączenie wirtualne</a:t>
            </a:r>
            <a:r>
              <a:rPr lang="pl-PL" sz="2400"/>
              <a:t> między dwoma użytkownikami</a:t>
            </a:r>
          </a:p>
          <a:p>
            <a:pPr>
              <a:lnSpc>
                <a:spcPct val="80000"/>
              </a:lnSpc>
            </a:pPr>
            <a:r>
              <a:rPr lang="pl-PL" sz="2400"/>
              <a:t>Ponieważ parametry tego połączenia mogą być negocjowane, wymagane jest </a:t>
            </a:r>
            <a:r>
              <a:rPr lang="pl-PL" sz="2400" b="1"/>
              <a:t>potwierdzenie </a:t>
            </a:r>
            <a:r>
              <a:rPr lang="pl-PL" sz="2400"/>
              <a:t>ustanowienia połączenia</a:t>
            </a:r>
          </a:p>
          <a:p>
            <a:pPr>
              <a:lnSpc>
                <a:spcPct val="80000"/>
              </a:lnSpc>
            </a:pPr>
            <a:r>
              <a:rPr lang="pl-PL" sz="2400"/>
              <a:t>Połączenie identyfikowane jest za pomocą </a:t>
            </a:r>
            <a:r>
              <a:rPr lang="pl-PL" sz="2400" b="1"/>
              <a:t>numeru połączenia wirtualnego</a:t>
            </a:r>
          </a:p>
          <a:p>
            <a:pPr>
              <a:lnSpc>
                <a:spcPct val="80000"/>
              </a:lnSpc>
            </a:pPr>
            <a:r>
              <a:rPr lang="pl-PL" sz="2400"/>
              <a:t>Po przesłaniu danych następuje </a:t>
            </a:r>
            <a:r>
              <a:rPr lang="pl-PL" sz="2400" b="1"/>
              <a:t>rozłączenie połączenia</a:t>
            </a:r>
            <a:r>
              <a:rPr lang="pl-PL" sz="2400"/>
              <a:t> wirtualnego</a:t>
            </a:r>
            <a:endParaRPr lang="pl-PL" sz="2400" b="1"/>
          </a:p>
          <a:p>
            <a:pPr>
              <a:lnSpc>
                <a:spcPct val="80000"/>
              </a:lnSpc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/>
              <a:t>Kontrola poprawności </a:t>
            </a:r>
            <a:br>
              <a:rPr lang="pl-PL" sz="4000" b="1"/>
            </a:br>
            <a:r>
              <a:rPr lang="pl-PL" sz="4000" b="1"/>
              <a:t>Frame Relay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pl-PL" sz="2400" b="1"/>
              <a:t>Kontrola poprawności</a:t>
            </a:r>
            <a:r>
              <a:rPr lang="pl-PL" sz="2400"/>
              <a:t> odbioru ramek prowadzona jest </a:t>
            </a:r>
            <a:r>
              <a:rPr lang="pl-PL" sz="2400" b="1"/>
              <a:t>w systemach użytkowników końcowych</a:t>
            </a:r>
            <a:r>
              <a:rPr lang="pl-PL" sz="2400"/>
              <a:t> połączenia wirtualnego</a:t>
            </a:r>
          </a:p>
          <a:p>
            <a:r>
              <a:rPr lang="pl-PL" sz="2400"/>
              <a:t>Przełączniki dokonują jedynie sprawdzenia </a:t>
            </a:r>
            <a:r>
              <a:rPr lang="pl-PL" sz="2400" b="1"/>
              <a:t>poprawności odbioru ramek</a:t>
            </a:r>
            <a:r>
              <a:rPr lang="pl-PL" sz="2400"/>
              <a:t>, a gdy stwierdzą, że nadesłana ramka jest błędna, to ją kasują</a:t>
            </a:r>
          </a:p>
          <a:p>
            <a:r>
              <a:rPr lang="pl-PL" sz="2400"/>
              <a:t>Kasowanie ramek przez przełączniki </a:t>
            </a:r>
            <a:r>
              <a:rPr lang="pl-PL" sz="2400" b="1"/>
              <a:t>nie powoduje</a:t>
            </a:r>
            <a:r>
              <a:rPr lang="pl-PL" sz="2400"/>
              <a:t> powiadomienia o tym fakcie systemów użytkowników końcowych</a:t>
            </a:r>
          </a:p>
          <a:p>
            <a:r>
              <a:rPr lang="pl-PL" sz="2400"/>
              <a:t>Systemy końcowe mają </a:t>
            </a:r>
            <a:r>
              <a:rPr lang="pl-PL" sz="2400" b="1"/>
              <a:t>odpowiednie mechanizmy</a:t>
            </a:r>
            <a:r>
              <a:rPr lang="pl-PL" sz="2400"/>
              <a:t> rozpoznające ubytki w strumieniu ramek</a:t>
            </a:r>
          </a:p>
          <a:p>
            <a:pPr>
              <a:lnSpc>
                <a:spcPct val="80000"/>
              </a:lnSpc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Przeciążenie w sieci Frame Relay</a:t>
            </a:r>
          </a:p>
        </p:txBody>
      </p:sp>
      <p:graphicFrame>
        <p:nvGraphicFramePr>
          <p:cNvPr id="39986" name="Group 5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2950" cy="4979988"/>
        </p:xfrm>
        <a:graphic>
          <a:graphicData uri="http://schemas.openxmlformats.org/drawingml/2006/table">
            <a:tbl>
              <a:tblPr/>
              <a:tblGrid>
                <a:gridCol w="2143125"/>
                <a:gridCol w="1971675"/>
                <a:gridCol w="424815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Sposób działania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Sposób uzyskania informacji o przeciążeniu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Sterowanie odrzucaniem ramek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Algorytm odrzucania ramek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Przełącznik, na podstawie algorytmu, określa stan, w którym może rozpocząć kasowanie ramek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Zawiadomienie o wystąpieniu przeciążenia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Zapobieganie wystąpieniu przeciążenia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System użytkownika po stronie odbiorczej otrzymuje informację o wystąpieniu przeciążenia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Zwrotne zawiadomienie o wystąpieniu przeciążenia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Zapobieganie wystąpieniu przeciążenia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System użytkownika po stronie nadawczej otrzymuje informację o wystąpieniu przeciążenia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Bezwzględne zawiadomienie o wystąpieniu przeciążenia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Powrót do stanu normalnej pracy po wystąpieniu przeciążenia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System użytkownika końcowego wnioskuje o wystąpieniu przeciążenia na podstawie liczby traconych w sieci ramek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 b="1">
                <a:solidFill>
                  <a:schemeClr val="accent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ATM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Technika asynchronicznego przekazu danych </a:t>
            </a:r>
            <a:r>
              <a:rPr lang="pl-PL" sz="2400" b="1"/>
              <a:t>ATM </a:t>
            </a:r>
            <a:r>
              <a:rPr lang="pl-PL" sz="2400"/>
              <a:t>(ang.</a:t>
            </a:r>
            <a:r>
              <a:rPr lang="pl-PL" sz="2400" i="1"/>
              <a:t> </a:t>
            </a:r>
            <a:r>
              <a:rPr lang="pl-PL" sz="2400" b="1"/>
              <a:t>Asynchronous Transfer Mode</a:t>
            </a:r>
            <a:r>
              <a:rPr lang="pl-PL" sz="2400"/>
              <a:t>) została zaakceptowana w 1988 roku przez ITU-T jako docelowa i standardowa technika komutacyjna dla sieci szerokopasmowej B-ISDN (ang. </a:t>
            </a:r>
            <a:r>
              <a:rPr lang="en-US" sz="2400" i="1"/>
              <a:t>Broadband-Integrated Services Digital Network</a:t>
            </a:r>
            <a:r>
              <a:rPr lang="en-US" sz="2400"/>
              <a:t>)</a:t>
            </a:r>
            <a:endParaRPr lang="pl-PL" sz="2400"/>
          </a:p>
          <a:p>
            <a:pPr>
              <a:lnSpc>
                <a:spcPct val="90000"/>
              </a:lnSpc>
            </a:pPr>
            <a:r>
              <a:rPr lang="pl-PL" sz="2400"/>
              <a:t>Prace nad standardem ATM prowadzi również organizacja </a:t>
            </a:r>
            <a:r>
              <a:rPr lang="pl-PL" sz="2400" b="1"/>
              <a:t>ATM Forum</a:t>
            </a:r>
          </a:p>
          <a:p>
            <a:pPr>
              <a:lnSpc>
                <a:spcPct val="90000"/>
              </a:lnSpc>
            </a:pPr>
            <a:r>
              <a:rPr lang="pl-PL" sz="2400"/>
              <a:t>W sieci ATM dane są przesyłane podzielone na małe porcje o stałej i niezbyt dużej długości zwane </a:t>
            </a:r>
            <a:r>
              <a:rPr lang="pl-PL" sz="2400" b="1"/>
              <a:t>komórkami</a:t>
            </a:r>
          </a:p>
          <a:p>
            <a:pPr>
              <a:lnSpc>
                <a:spcPct val="90000"/>
              </a:lnSpc>
            </a:pPr>
            <a:r>
              <a:rPr lang="pl-PL" sz="2400"/>
              <a:t>Komórka składa się z </a:t>
            </a:r>
            <a:r>
              <a:rPr lang="pl-PL" sz="2400" b="1"/>
              <a:t>53 bajtów</a:t>
            </a:r>
            <a:r>
              <a:rPr lang="pl-PL" sz="2400"/>
              <a:t>, 5 bajtów zajmuje nagłówek komórki, a 48 bajtów jest przeznaczone na przesyłane dane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141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/>
              <a:t>Rozległa sieć komputerowa</a:t>
            </a:r>
            <a:r>
              <a:rPr lang="pl-PL" sz="2400"/>
              <a:t> to system składający się z węzłów i łączących te węzły łączy transmisji danych </a:t>
            </a:r>
          </a:p>
          <a:p>
            <a:pPr>
              <a:lnSpc>
                <a:spcPct val="90000"/>
              </a:lnSpc>
            </a:pPr>
            <a:r>
              <a:rPr lang="pl-PL" sz="2400"/>
              <a:t>Sieć rozległa łączy ze sobą </a:t>
            </a:r>
            <a:r>
              <a:rPr lang="pl-PL" sz="2400" b="1"/>
              <a:t>odległe geograficznie</a:t>
            </a:r>
            <a:r>
              <a:rPr lang="pl-PL" sz="2400"/>
              <a:t> systemy (sieci) komputerowe</a:t>
            </a:r>
          </a:p>
          <a:p>
            <a:pPr>
              <a:lnSpc>
                <a:spcPct val="90000"/>
              </a:lnSpc>
            </a:pPr>
            <a:r>
              <a:rPr lang="pl-PL" sz="2400"/>
              <a:t>Może obejmować swym </a:t>
            </a:r>
            <a:r>
              <a:rPr lang="pl-PL" sz="2400" b="1"/>
              <a:t>zasięgiem</a:t>
            </a:r>
            <a:r>
              <a:rPr lang="pl-PL" sz="2400"/>
              <a:t> część kraju, obszar państwa, kontynent i nawet cały świat</a:t>
            </a:r>
          </a:p>
          <a:p>
            <a:pPr>
              <a:lnSpc>
                <a:spcPct val="90000"/>
              </a:lnSpc>
            </a:pPr>
            <a:r>
              <a:rPr lang="pl-PL" sz="2400" b="1"/>
              <a:t>Dostęp</a:t>
            </a:r>
            <a:r>
              <a:rPr lang="pl-PL" sz="2400"/>
              <a:t> do sieci rozległej uzyskuje się przez dołączenie systemów użytkownika do węzłów sieci</a:t>
            </a:r>
          </a:p>
          <a:p>
            <a:pPr>
              <a:lnSpc>
                <a:spcPct val="90000"/>
              </a:lnSpc>
            </a:pPr>
            <a:r>
              <a:rPr lang="pl-PL" sz="2400" b="1"/>
              <a:t>Łączność</a:t>
            </a:r>
            <a:r>
              <a:rPr lang="pl-PL" sz="2400"/>
              <a:t> między węzłami sieci jest zazwyczaj realizowana jest za pomocą publicznej sieci telefonicznej, specjalnie wybudowanych łączy, kanałów satelitarnych, radiowych i innych</a:t>
            </a:r>
          </a:p>
          <a:p>
            <a:pPr>
              <a:lnSpc>
                <a:spcPct val="90000"/>
              </a:lnSpc>
            </a:pPr>
            <a:endParaRPr lang="pl-PL" sz="1800"/>
          </a:p>
          <a:p>
            <a:pPr>
              <a:lnSpc>
                <a:spcPct val="90000"/>
              </a:lnSpc>
            </a:pPr>
            <a:endParaRPr lang="pl-PL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Wady i zalety komórek ATM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150000"/>
              <a:buFont typeface="Wingdings" pitchFamily="2" charset="2"/>
              <a:buChar char="C"/>
            </a:pPr>
            <a:r>
              <a:rPr lang="pl-PL" sz="2400" b="1"/>
              <a:t>Opóźnienia</a:t>
            </a:r>
            <a:r>
              <a:rPr lang="pl-PL" sz="2400"/>
              <a:t> wynikające z pracy sieci, w tym procesów przełączania połączeń w przełącznikach ATM, dają się </a:t>
            </a:r>
            <a:r>
              <a:rPr lang="pl-PL" sz="2400" b="1"/>
              <a:t>lepiej przewidzieć</a:t>
            </a:r>
            <a:r>
              <a:rPr lang="pl-PL" sz="2400"/>
              <a:t> dla komórek o stałej długości </a:t>
            </a:r>
          </a:p>
          <a:p>
            <a:pPr>
              <a:lnSpc>
                <a:spcPct val="90000"/>
              </a:lnSpc>
              <a:buSzPct val="150000"/>
              <a:buFont typeface="Wingdings" pitchFamily="2" charset="2"/>
              <a:buChar char="C"/>
            </a:pPr>
            <a:r>
              <a:rPr lang="pl-PL" sz="2400"/>
              <a:t>Przetwarzanie komórek o stałej długości jest </a:t>
            </a:r>
            <a:r>
              <a:rPr lang="pl-PL" sz="2400" b="1"/>
              <a:t>łatwiejsze oraz bardziej niezawodne</a:t>
            </a:r>
            <a:r>
              <a:rPr lang="pl-PL" sz="2400"/>
              <a:t> i efektywne niż przetwarzanie pakietów o zmiennej długości (np. z powodu stałych rozmiarów buforów) </a:t>
            </a:r>
            <a:endParaRPr lang="pl-PL" sz="2400" b="1"/>
          </a:p>
          <a:p>
            <a:pPr>
              <a:lnSpc>
                <a:spcPct val="90000"/>
              </a:lnSpc>
              <a:buSzPct val="150000"/>
              <a:buFont typeface="Wingdings" pitchFamily="2" charset="2"/>
              <a:buChar char="C"/>
            </a:pPr>
            <a:r>
              <a:rPr lang="pl-PL" sz="2400"/>
              <a:t>Stała długość komórek umożliwia </a:t>
            </a:r>
            <a:r>
              <a:rPr lang="pl-PL" sz="2400" b="1"/>
              <a:t>przetwarzanie równoległe</a:t>
            </a:r>
            <a:r>
              <a:rPr lang="pl-PL" sz="2400"/>
              <a:t>, co zwiększa prędkość przetwarzania </a:t>
            </a:r>
          </a:p>
          <a:p>
            <a:pPr>
              <a:lnSpc>
                <a:spcPct val="90000"/>
              </a:lnSpc>
              <a:buSzPct val="150000"/>
              <a:buFont typeface="Wingdings" pitchFamily="2" charset="2"/>
              <a:buChar char="C"/>
            </a:pPr>
            <a:endParaRPr lang="pl-PL" sz="2400"/>
          </a:p>
          <a:p>
            <a:pPr>
              <a:lnSpc>
                <a:spcPct val="90000"/>
              </a:lnSpc>
              <a:buSzPct val="150000"/>
              <a:buFont typeface="Wingdings" pitchFamily="2" charset="2"/>
              <a:buChar char="D"/>
            </a:pPr>
            <a:r>
              <a:rPr lang="pl-PL" sz="2400"/>
              <a:t>Długość komórki oraz pola danych </a:t>
            </a:r>
            <a:r>
              <a:rPr lang="pl-PL" sz="2400" b="1"/>
              <a:t>nie jest potęgą dwójki</a:t>
            </a:r>
            <a:r>
              <a:rPr lang="pl-PL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Architektura B-ISDN ATM </a:t>
            </a:r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>
            <p:ph idx="1"/>
          </p:nvPr>
        </p:nvGraphicFramePr>
        <p:xfrm>
          <a:off x="395288" y="2092325"/>
          <a:ext cx="8353425" cy="3352800"/>
        </p:xfrm>
        <a:graphic>
          <a:graphicData uri="http://schemas.openxmlformats.org/presentationml/2006/ole">
            <p:oleObj spid="_x0000_s44037" r:id="rId3" imgW="7309800" imgH="29343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Typy połączeń ATM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20963"/>
          </a:xfrm>
        </p:spPr>
        <p:txBody>
          <a:bodyPr/>
          <a:lstStyle/>
          <a:p>
            <a:pPr>
              <a:buFontTx/>
              <a:buNone/>
            </a:pPr>
            <a:r>
              <a:rPr lang="pl-PL" sz="2400"/>
              <a:t>W </a:t>
            </a:r>
            <a:r>
              <a:rPr lang="pl-PL" sz="2400" b="1"/>
              <a:t>fizycznym </a:t>
            </a:r>
            <a:r>
              <a:rPr lang="pl-PL" sz="2400"/>
              <a:t>połączenie (np. światłowodzie) przenoszone są dwa rodzaje </a:t>
            </a:r>
            <a:r>
              <a:rPr lang="pl-PL" sz="2400" b="1"/>
              <a:t>jednokierunkowych</a:t>
            </a:r>
            <a:r>
              <a:rPr lang="pl-PL" sz="2400"/>
              <a:t> połączeń ATM:</a:t>
            </a:r>
          </a:p>
          <a:p>
            <a:r>
              <a:rPr lang="pl-PL" sz="2400" b="1"/>
              <a:t>Ścieżka wirtualna</a:t>
            </a:r>
            <a:r>
              <a:rPr lang="pl-PL" sz="2400"/>
              <a:t> VPC (ang. </a:t>
            </a:r>
            <a:r>
              <a:rPr lang="en-US" sz="2400"/>
              <a:t>Virtual Path Connection)</a:t>
            </a:r>
            <a:r>
              <a:rPr lang="pl-PL" sz="2400"/>
              <a:t> maksymalnie 4096</a:t>
            </a:r>
            <a:endParaRPr lang="pl-PL" sz="2400" b="1"/>
          </a:p>
          <a:p>
            <a:r>
              <a:rPr lang="pl-PL" sz="2400" b="1"/>
              <a:t>Kanał wirtualny</a:t>
            </a:r>
            <a:r>
              <a:rPr lang="pl-PL" sz="2400"/>
              <a:t> VCC (ang. </a:t>
            </a:r>
            <a:r>
              <a:rPr lang="en-US" sz="2400"/>
              <a:t>Virtual Channel Connection)</a:t>
            </a:r>
            <a:r>
              <a:rPr lang="pl-PL" sz="2400"/>
              <a:t> maksymalnie 65536 </a:t>
            </a:r>
          </a:p>
        </p:txBody>
      </p:sp>
      <p:grpSp>
        <p:nvGrpSpPr>
          <p:cNvPr id="46093" name="Group 13"/>
          <p:cNvGrpSpPr>
            <a:grpSpLocks/>
          </p:cNvGrpSpPr>
          <p:nvPr/>
        </p:nvGrpSpPr>
        <p:grpSpPr bwMode="auto">
          <a:xfrm>
            <a:off x="1401763" y="4219575"/>
            <a:ext cx="3168650" cy="1944688"/>
            <a:chOff x="476" y="2795"/>
            <a:chExt cx="1996" cy="1225"/>
          </a:xfrm>
        </p:grpSpPr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 rot="480000">
              <a:off x="566" y="2872"/>
              <a:ext cx="1360" cy="105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084" name="Oval 4"/>
            <p:cNvSpPr>
              <a:spLocks noChangeArrowheads="1"/>
            </p:cNvSpPr>
            <p:nvPr/>
          </p:nvSpPr>
          <p:spPr bwMode="auto">
            <a:xfrm>
              <a:off x="1429" y="2976"/>
              <a:ext cx="1043" cy="104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 flipH="1" flipV="1">
              <a:off x="612" y="2795"/>
              <a:ext cx="1361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 flipH="1" flipV="1">
              <a:off x="476" y="3838"/>
              <a:ext cx="1406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46100" name="Group 20"/>
          <p:cNvGrpSpPr>
            <a:grpSpLocks/>
          </p:cNvGrpSpPr>
          <p:nvPr/>
        </p:nvGrpSpPr>
        <p:grpSpPr bwMode="auto">
          <a:xfrm>
            <a:off x="3562350" y="4579938"/>
            <a:ext cx="2593975" cy="1008062"/>
            <a:chOff x="3288" y="2750"/>
            <a:chExt cx="1634" cy="635"/>
          </a:xfrm>
        </p:grpSpPr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3288" y="2750"/>
              <a:ext cx="453" cy="453"/>
            </a:xfrm>
            <a:prstGeom prst="ellipse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 rot="540000">
              <a:off x="3510" y="2840"/>
              <a:ext cx="1129" cy="45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 sz="2400">
                  <a:solidFill>
                    <a:srgbClr val="800000"/>
                  </a:solidFill>
                </a:rPr>
                <a:t>VPI1</a:t>
              </a:r>
            </a:p>
          </p:txBody>
        </p:sp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4469" y="2931"/>
              <a:ext cx="453" cy="453"/>
            </a:xfrm>
            <a:prstGeom prst="ellipse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 flipH="1" flipV="1">
              <a:off x="3560" y="2750"/>
              <a:ext cx="1135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091" name="Line 11"/>
            <p:cNvSpPr>
              <a:spLocks noChangeShapeType="1"/>
            </p:cNvSpPr>
            <p:nvPr/>
          </p:nvSpPr>
          <p:spPr bwMode="auto">
            <a:xfrm flipH="1" flipV="1">
              <a:off x="3470" y="3203"/>
              <a:ext cx="1179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46111" name="Group 31"/>
          <p:cNvGrpSpPr>
            <a:grpSpLocks/>
          </p:cNvGrpSpPr>
          <p:nvPr/>
        </p:nvGrpSpPr>
        <p:grpSpPr bwMode="auto">
          <a:xfrm>
            <a:off x="5722938" y="4940300"/>
            <a:ext cx="2089150" cy="504825"/>
            <a:chOff x="5239" y="2886"/>
            <a:chExt cx="1316" cy="318"/>
          </a:xfrm>
        </p:grpSpPr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239" y="2886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096" name="Rectangle 16"/>
            <p:cNvSpPr>
              <a:spLocks noChangeArrowheads="1"/>
            </p:cNvSpPr>
            <p:nvPr/>
          </p:nvSpPr>
          <p:spPr bwMode="auto">
            <a:xfrm rot="540000">
              <a:off x="5328" y="2975"/>
              <a:ext cx="1129" cy="137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rgbClr val="66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 sz="1600">
                  <a:solidFill>
                    <a:srgbClr val="000066"/>
                  </a:solidFill>
                </a:rPr>
                <a:t>VCI1</a:t>
              </a:r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6419" y="3067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098" name="Line 18"/>
            <p:cNvSpPr>
              <a:spLocks noChangeShapeType="1"/>
            </p:cNvSpPr>
            <p:nvPr/>
          </p:nvSpPr>
          <p:spPr bwMode="auto">
            <a:xfrm flipH="1" flipV="1">
              <a:off x="5329" y="2886"/>
              <a:ext cx="1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099" name="Line 19"/>
            <p:cNvSpPr>
              <a:spLocks noChangeShapeType="1"/>
            </p:cNvSpPr>
            <p:nvPr/>
          </p:nvSpPr>
          <p:spPr bwMode="auto">
            <a:xfrm flipH="1" flipV="1">
              <a:off x="5284" y="3022"/>
              <a:ext cx="1179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46102" name="Group 22"/>
          <p:cNvGrpSpPr>
            <a:grpSpLocks/>
          </p:cNvGrpSpPr>
          <p:nvPr/>
        </p:nvGrpSpPr>
        <p:grpSpPr bwMode="auto">
          <a:xfrm>
            <a:off x="3417888" y="5372100"/>
            <a:ext cx="2593975" cy="1008063"/>
            <a:chOff x="3288" y="2750"/>
            <a:chExt cx="1634" cy="635"/>
          </a:xfrm>
        </p:grpSpPr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3288" y="2750"/>
              <a:ext cx="453" cy="453"/>
            </a:xfrm>
            <a:prstGeom prst="ellipse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04" name="Rectangle 24"/>
            <p:cNvSpPr>
              <a:spLocks noChangeArrowheads="1"/>
            </p:cNvSpPr>
            <p:nvPr/>
          </p:nvSpPr>
          <p:spPr bwMode="auto">
            <a:xfrm rot="540000">
              <a:off x="3510" y="2840"/>
              <a:ext cx="1129" cy="45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 sz="2400">
                  <a:solidFill>
                    <a:srgbClr val="800000"/>
                  </a:solidFill>
                </a:rPr>
                <a:t>VPI2</a:t>
              </a:r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4469" y="2931"/>
              <a:ext cx="453" cy="453"/>
            </a:xfrm>
            <a:prstGeom prst="ellipse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06" name="Line 26"/>
            <p:cNvSpPr>
              <a:spLocks noChangeShapeType="1"/>
            </p:cNvSpPr>
            <p:nvPr/>
          </p:nvSpPr>
          <p:spPr bwMode="auto">
            <a:xfrm flipH="1" flipV="1">
              <a:off x="3560" y="2750"/>
              <a:ext cx="1135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107" name="Line 27"/>
            <p:cNvSpPr>
              <a:spLocks noChangeShapeType="1"/>
            </p:cNvSpPr>
            <p:nvPr/>
          </p:nvSpPr>
          <p:spPr bwMode="auto">
            <a:xfrm flipH="1" flipV="1">
              <a:off x="3470" y="3203"/>
              <a:ext cx="1179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1585913" y="4795838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b="1"/>
              <a:t>Połączenie </a:t>
            </a:r>
          </a:p>
          <a:p>
            <a:pPr algn="ctr"/>
            <a:r>
              <a:rPr lang="pl-PL" b="1"/>
              <a:t>fizyczne</a:t>
            </a:r>
          </a:p>
        </p:txBody>
      </p:sp>
      <p:grpSp>
        <p:nvGrpSpPr>
          <p:cNvPr id="46112" name="Group 32"/>
          <p:cNvGrpSpPr>
            <a:grpSpLocks/>
          </p:cNvGrpSpPr>
          <p:nvPr/>
        </p:nvGrpSpPr>
        <p:grpSpPr bwMode="auto">
          <a:xfrm>
            <a:off x="5649913" y="5227638"/>
            <a:ext cx="2089150" cy="504825"/>
            <a:chOff x="5239" y="2886"/>
            <a:chExt cx="1316" cy="318"/>
          </a:xfrm>
        </p:grpSpPr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239" y="2886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14" name="Rectangle 34"/>
            <p:cNvSpPr>
              <a:spLocks noChangeArrowheads="1"/>
            </p:cNvSpPr>
            <p:nvPr/>
          </p:nvSpPr>
          <p:spPr bwMode="auto">
            <a:xfrm rot="540000">
              <a:off x="5328" y="2975"/>
              <a:ext cx="1129" cy="137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rgbClr val="66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 sz="1600">
                  <a:solidFill>
                    <a:srgbClr val="000066"/>
                  </a:solidFill>
                </a:rPr>
                <a:t>VCI2</a:t>
              </a:r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6419" y="3067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16" name="Line 36"/>
            <p:cNvSpPr>
              <a:spLocks noChangeShapeType="1"/>
            </p:cNvSpPr>
            <p:nvPr/>
          </p:nvSpPr>
          <p:spPr bwMode="auto">
            <a:xfrm flipH="1" flipV="1">
              <a:off x="5329" y="2886"/>
              <a:ext cx="1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117" name="Line 37"/>
            <p:cNvSpPr>
              <a:spLocks noChangeShapeType="1"/>
            </p:cNvSpPr>
            <p:nvPr/>
          </p:nvSpPr>
          <p:spPr bwMode="auto">
            <a:xfrm flipH="1" flipV="1">
              <a:off x="5284" y="3022"/>
              <a:ext cx="1179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46118" name="Group 38"/>
          <p:cNvGrpSpPr>
            <a:grpSpLocks/>
          </p:cNvGrpSpPr>
          <p:nvPr/>
        </p:nvGrpSpPr>
        <p:grpSpPr bwMode="auto">
          <a:xfrm>
            <a:off x="5578475" y="5732463"/>
            <a:ext cx="2089150" cy="504825"/>
            <a:chOff x="5239" y="2886"/>
            <a:chExt cx="1316" cy="318"/>
          </a:xfrm>
        </p:grpSpPr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239" y="2886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20" name="Rectangle 40"/>
            <p:cNvSpPr>
              <a:spLocks noChangeArrowheads="1"/>
            </p:cNvSpPr>
            <p:nvPr/>
          </p:nvSpPr>
          <p:spPr bwMode="auto">
            <a:xfrm rot="540000">
              <a:off x="5328" y="2975"/>
              <a:ext cx="1129" cy="137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rgbClr val="66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 sz="1600">
                  <a:solidFill>
                    <a:srgbClr val="000066"/>
                  </a:solidFill>
                </a:rPr>
                <a:t>VCI1</a:t>
              </a:r>
            </a:p>
          </p:txBody>
        </p:sp>
        <p:sp>
          <p:nvSpPr>
            <p:cNvPr id="46121" name="Oval 41"/>
            <p:cNvSpPr>
              <a:spLocks noChangeArrowheads="1"/>
            </p:cNvSpPr>
            <p:nvPr/>
          </p:nvSpPr>
          <p:spPr bwMode="auto">
            <a:xfrm>
              <a:off x="6419" y="3067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22" name="Line 42"/>
            <p:cNvSpPr>
              <a:spLocks noChangeShapeType="1"/>
            </p:cNvSpPr>
            <p:nvPr/>
          </p:nvSpPr>
          <p:spPr bwMode="auto">
            <a:xfrm flipH="1" flipV="1">
              <a:off x="5329" y="2886"/>
              <a:ext cx="1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123" name="Line 43"/>
            <p:cNvSpPr>
              <a:spLocks noChangeShapeType="1"/>
            </p:cNvSpPr>
            <p:nvPr/>
          </p:nvSpPr>
          <p:spPr bwMode="auto">
            <a:xfrm flipH="1" flipV="1">
              <a:off x="5284" y="3022"/>
              <a:ext cx="1179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46124" name="Group 44"/>
          <p:cNvGrpSpPr>
            <a:grpSpLocks/>
          </p:cNvGrpSpPr>
          <p:nvPr/>
        </p:nvGrpSpPr>
        <p:grpSpPr bwMode="auto">
          <a:xfrm>
            <a:off x="5505450" y="6019800"/>
            <a:ext cx="2089150" cy="504825"/>
            <a:chOff x="5239" y="2886"/>
            <a:chExt cx="1316" cy="318"/>
          </a:xfrm>
        </p:grpSpPr>
        <p:sp>
          <p:nvSpPr>
            <p:cNvPr id="46125" name="Oval 45"/>
            <p:cNvSpPr>
              <a:spLocks noChangeArrowheads="1"/>
            </p:cNvSpPr>
            <p:nvPr/>
          </p:nvSpPr>
          <p:spPr bwMode="auto">
            <a:xfrm>
              <a:off x="5239" y="2886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26" name="Rectangle 46"/>
            <p:cNvSpPr>
              <a:spLocks noChangeArrowheads="1"/>
            </p:cNvSpPr>
            <p:nvPr/>
          </p:nvSpPr>
          <p:spPr bwMode="auto">
            <a:xfrm rot="540000">
              <a:off x="5328" y="2975"/>
              <a:ext cx="1129" cy="137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rgbClr val="66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l-PL" sz="1600">
                  <a:solidFill>
                    <a:srgbClr val="000066"/>
                  </a:solidFill>
                </a:rPr>
                <a:t>VCI2</a:t>
              </a:r>
            </a:p>
          </p:txBody>
        </p:sp>
        <p:sp>
          <p:nvSpPr>
            <p:cNvPr id="46127" name="Oval 47"/>
            <p:cNvSpPr>
              <a:spLocks noChangeArrowheads="1"/>
            </p:cNvSpPr>
            <p:nvPr/>
          </p:nvSpPr>
          <p:spPr bwMode="auto">
            <a:xfrm>
              <a:off x="6419" y="3067"/>
              <a:ext cx="136" cy="136"/>
            </a:xfrm>
            <a:prstGeom prst="ellipse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6128" name="Line 48"/>
            <p:cNvSpPr>
              <a:spLocks noChangeShapeType="1"/>
            </p:cNvSpPr>
            <p:nvPr/>
          </p:nvSpPr>
          <p:spPr bwMode="auto">
            <a:xfrm flipH="1" flipV="1">
              <a:off x="5329" y="2886"/>
              <a:ext cx="1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6129" name="Line 49"/>
            <p:cNvSpPr>
              <a:spLocks noChangeShapeType="1"/>
            </p:cNvSpPr>
            <p:nvPr/>
          </p:nvSpPr>
          <p:spPr bwMode="auto">
            <a:xfrm flipH="1" flipV="1">
              <a:off x="5284" y="3022"/>
              <a:ext cx="1179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Identyfikatory połączeń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pl-PL" sz="2400"/>
              <a:t>Ścieżki i kanały wirtualne są rozróżniane za pomocą </a:t>
            </a:r>
            <a:r>
              <a:rPr lang="pl-PL" sz="2400" b="1"/>
              <a:t>identyfikatorów</a:t>
            </a:r>
            <a:r>
              <a:rPr lang="pl-PL" sz="2400"/>
              <a:t>: ścieżki wirtualnej VPI (ang. VP Identifier) i kanału wirtualnego VCI (ang. VC Identifier) umieszczonych w nagłówku komórki</a:t>
            </a:r>
          </a:p>
          <a:p>
            <a:r>
              <a:rPr lang="pl-PL" sz="2400"/>
              <a:t>Konkretne połączenie </a:t>
            </a:r>
            <a:r>
              <a:rPr lang="pl-PL" sz="2400" b="1"/>
              <a:t>logiczne</a:t>
            </a:r>
            <a:r>
              <a:rPr lang="pl-PL" sz="2400"/>
              <a:t> jest identyfikowane przez </a:t>
            </a:r>
            <a:r>
              <a:rPr lang="pl-PL" sz="2400" b="1"/>
              <a:t>parę numerów VPI i VCI</a:t>
            </a:r>
          </a:p>
          <a:p>
            <a:r>
              <a:rPr lang="pl-PL" sz="2400"/>
              <a:t>Numery VPI i VCI mają znaczenie </a:t>
            </a:r>
            <a:r>
              <a:rPr lang="pl-PL" sz="2400" b="1"/>
              <a:t>lokalne</a:t>
            </a:r>
          </a:p>
          <a:p>
            <a:r>
              <a:rPr lang="pl-PL" sz="2400"/>
              <a:t>W fizycznym łączu sieci ATM kanały i ścieżki wirtualne przechodzące przez łącze są multipleksowane </a:t>
            </a:r>
            <a:r>
              <a:rPr lang="pl-PL" sz="2400" b="1"/>
              <a:t>statystycznie</a:t>
            </a:r>
            <a:r>
              <a:rPr lang="pl-PL" sz="2400"/>
              <a:t> (multipleksacja etykietowana) – komórki poszczególnych połączeń są przesyłane tym samym łączem fizycznym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Identyfikatory połączeń</a:t>
            </a:r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 flipV="1">
            <a:off x="4600575" y="2925763"/>
            <a:ext cx="3024188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4600575" y="4292600"/>
            <a:ext cx="295275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pic>
        <p:nvPicPr>
          <p:cNvPr id="7373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3325" y="2349500"/>
            <a:ext cx="10366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0300" y="5445125"/>
            <a:ext cx="10366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1531938" y="4291013"/>
            <a:ext cx="242252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7950" y="3573463"/>
            <a:ext cx="10366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742" name="Oval 14"/>
          <p:cNvSpPr>
            <a:spLocks noChangeArrowheads="1"/>
          </p:cNvSpPr>
          <p:nvPr/>
        </p:nvSpPr>
        <p:spPr bwMode="auto">
          <a:xfrm>
            <a:off x="3621088" y="4149725"/>
            <a:ext cx="287337" cy="287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b="1"/>
              <a:t>1</a:t>
            </a:r>
          </a:p>
        </p:txBody>
      </p:sp>
      <p:sp>
        <p:nvSpPr>
          <p:cNvPr id="73745" name="Oval 17"/>
          <p:cNvSpPr>
            <a:spLocks noChangeArrowheads="1"/>
          </p:cNvSpPr>
          <p:nvPr/>
        </p:nvSpPr>
        <p:spPr bwMode="auto">
          <a:xfrm>
            <a:off x="4989513" y="4076700"/>
            <a:ext cx="287337" cy="287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b="1"/>
              <a:t>2</a:t>
            </a:r>
          </a:p>
        </p:txBody>
      </p:sp>
      <p:sp>
        <p:nvSpPr>
          <p:cNvPr id="73746" name="Oval 18"/>
          <p:cNvSpPr>
            <a:spLocks noChangeArrowheads="1"/>
          </p:cNvSpPr>
          <p:nvPr/>
        </p:nvSpPr>
        <p:spPr bwMode="auto">
          <a:xfrm>
            <a:off x="4989513" y="4437063"/>
            <a:ext cx="287337" cy="2873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b="1"/>
              <a:t>3</a:t>
            </a:r>
          </a:p>
        </p:txBody>
      </p:sp>
      <p:pic>
        <p:nvPicPr>
          <p:cNvPr id="73747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500438"/>
            <a:ext cx="1036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2319338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73810" name="Group 82"/>
          <p:cNvGraphicFramePr>
            <a:graphicFrameLocks noGrp="1"/>
          </p:cNvGraphicFramePr>
          <p:nvPr>
            <p:ph idx="1"/>
          </p:nvPr>
        </p:nvGraphicFramePr>
        <p:xfrm>
          <a:off x="2124075" y="1628775"/>
          <a:ext cx="4176713" cy="1871663"/>
        </p:xfrm>
        <a:graphic>
          <a:graphicData uri="http://schemas.openxmlformats.org/drawingml/2006/table">
            <a:tbl>
              <a:tblPr/>
              <a:tblGrid>
                <a:gridCol w="1044575"/>
                <a:gridCol w="1044575"/>
                <a:gridCol w="1042988"/>
                <a:gridCol w="1044575"/>
              </a:tblGrid>
              <a:tr h="3381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Input</a:t>
                      </a:r>
                    </a:p>
                  </a:txBody>
                  <a:tcPr marL="90000" marR="90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Output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</a:t>
                      </a:r>
                    </a:p>
                  </a:txBody>
                  <a:tcPr marL="90000" marR="90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VPI/VCI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VPI/VCI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2/3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4/6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4/2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2/2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2/3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5/3</a:t>
                      </a:r>
                    </a:p>
                  </a:txBody>
                  <a:tcPr marL="90000" marR="90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811" name="Rectangle 83"/>
          <p:cNvSpPr>
            <a:spLocks noChangeArrowheads="1"/>
          </p:cNvSpPr>
          <p:nvPr/>
        </p:nvSpPr>
        <p:spPr bwMode="auto">
          <a:xfrm>
            <a:off x="757238" y="4148138"/>
            <a:ext cx="935037" cy="360362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2/3</a:t>
            </a:r>
          </a:p>
        </p:txBody>
      </p:sp>
      <p:sp>
        <p:nvSpPr>
          <p:cNvPr id="73813" name="Rectangle 85"/>
          <p:cNvSpPr>
            <a:spLocks noChangeArrowheads="1"/>
          </p:cNvSpPr>
          <p:nvPr/>
        </p:nvSpPr>
        <p:spPr bwMode="auto">
          <a:xfrm>
            <a:off x="2124075" y="2276475"/>
            <a:ext cx="4176713" cy="43180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3814" name="Rectangle 86"/>
          <p:cNvSpPr>
            <a:spLocks noChangeArrowheads="1"/>
          </p:cNvSpPr>
          <p:nvPr/>
        </p:nvSpPr>
        <p:spPr bwMode="auto">
          <a:xfrm>
            <a:off x="3851275" y="4149725"/>
            <a:ext cx="935038" cy="36036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4/6</a:t>
            </a:r>
          </a:p>
        </p:txBody>
      </p:sp>
      <p:sp>
        <p:nvSpPr>
          <p:cNvPr id="73817" name="Rectangle 89"/>
          <p:cNvSpPr>
            <a:spLocks noChangeArrowheads="1"/>
          </p:cNvSpPr>
          <p:nvPr/>
        </p:nvSpPr>
        <p:spPr bwMode="auto">
          <a:xfrm>
            <a:off x="7451725" y="2636838"/>
            <a:ext cx="935038" cy="36036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4/2</a:t>
            </a:r>
          </a:p>
        </p:txBody>
      </p:sp>
      <p:sp>
        <p:nvSpPr>
          <p:cNvPr id="73818" name="Rectangle 90"/>
          <p:cNvSpPr>
            <a:spLocks noChangeArrowheads="1"/>
          </p:cNvSpPr>
          <p:nvPr/>
        </p:nvSpPr>
        <p:spPr bwMode="auto">
          <a:xfrm>
            <a:off x="2124075" y="2709863"/>
            <a:ext cx="4176713" cy="431800"/>
          </a:xfrm>
          <a:prstGeom prst="rect">
            <a:avLst/>
          </a:prstGeom>
          <a:noFill/>
          <a:ln w="571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3819" name="Rectangle 91"/>
          <p:cNvSpPr>
            <a:spLocks noChangeArrowheads="1"/>
          </p:cNvSpPr>
          <p:nvPr/>
        </p:nvSpPr>
        <p:spPr bwMode="auto">
          <a:xfrm>
            <a:off x="4067175" y="4365625"/>
            <a:ext cx="935038" cy="360363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2/2</a:t>
            </a:r>
          </a:p>
        </p:txBody>
      </p:sp>
      <p:sp>
        <p:nvSpPr>
          <p:cNvPr id="73820" name="Rectangle 92"/>
          <p:cNvSpPr>
            <a:spLocks noChangeArrowheads="1"/>
          </p:cNvSpPr>
          <p:nvPr/>
        </p:nvSpPr>
        <p:spPr bwMode="auto">
          <a:xfrm>
            <a:off x="7308850" y="5949950"/>
            <a:ext cx="935038" cy="360363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2/3</a:t>
            </a:r>
          </a:p>
        </p:txBody>
      </p:sp>
      <p:sp>
        <p:nvSpPr>
          <p:cNvPr id="73821" name="Rectangle 93"/>
          <p:cNvSpPr>
            <a:spLocks noChangeArrowheads="1"/>
          </p:cNvSpPr>
          <p:nvPr/>
        </p:nvSpPr>
        <p:spPr bwMode="auto">
          <a:xfrm>
            <a:off x="2124075" y="3068638"/>
            <a:ext cx="4176713" cy="431800"/>
          </a:xfrm>
          <a:prstGeom prst="rect">
            <a:avLst/>
          </a:prstGeom>
          <a:noFill/>
          <a:ln w="57150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3822" name="Rectangle 94"/>
          <p:cNvSpPr>
            <a:spLocks noChangeArrowheads="1"/>
          </p:cNvSpPr>
          <p:nvPr/>
        </p:nvSpPr>
        <p:spPr bwMode="auto">
          <a:xfrm>
            <a:off x="4068763" y="3860800"/>
            <a:ext cx="935037" cy="360363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5/3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07407E-6 L 0.34254 4.07407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3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3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023 L 0.36267 -0.2259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3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3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3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-0.37014 0.2574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38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38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0.00023 L 0.34271 0.2782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73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3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3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022E-16 L -0.35816 -0.30972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73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3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2.22222E-6 L -0.36233 2.22222E-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73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73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3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2" grpId="0" animBg="1"/>
      <p:bldP spid="73745" grpId="0" animBg="1"/>
      <p:bldP spid="73746" grpId="0" animBg="1"/>
      <p:bldP spid="73811" grpId="0" animBg="1"/>
      <p:bldP spid="73811" grpId="1" animBg="1"/>
      <p:bldP spid="73811" grpId="2" animBg="1"/>
      <p:bldP spid="73813" grpId="0" animBg="1"/>
      <p:bldP spid="73813" grpId="1" animBg="1"/>
      <p:bldP spid="73814" grpId="0" animBg="1"/>
      <p:bldP spid="73814" grpId="1" animBg="1"/>
      <p:bldP spid="73814" grpId="2" animBg="1"/>
      <p:bldP spid="73817" grpId="0" animBg="1"/>
      <p:bldP spid="73817" grpId="1" animBg="1"/>
      <p:bldP spid="73817" grpId="2" animBg="1"/>
      <p:bldP spid="73818" grpId="0" animBg="1"/>
      <p:bldP spid="73818" grpId="1" animBg="1"/>
      <p:bldP spid="73819" grpId="0" animBg="1"/>
      <p:bldP spid="73819" grpId="1" animBg="1"/>
      <p:bldP spid="73819" grpId="2" animBg="1"/>
      <p:bldP spid="73820" grpId="0" animBg="1"/>
      <p:bldP spid="73820" grpId="1" animBg="1"/>
      <p:bldP spid="73820" grpId="2" animBg="1"/>
      <p:bldP spid="73821" grpId="0" animBg="1"/>
      <p:bldP spid="73821" grpId="1" animBg="1"/>
      <p:bldP spid="73822" grpId="0" animBg="1"/>
      <p:bldP spid="73822" grpId="1" animBg="1"/>
      <p:bldP spid="73822" grpId="2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 b="1">
                <a:solidFill>
                  <a:schemeClr val="accent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MPLS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/>
              <a:t>MPLS</a:t>
            </a:r>
            <a:r>
              <a:rPr lang="pl-PL" sz="2400"/>
              <a:t> (ang. </a:t>
            </a:r>
            <a:r>
              <a:rPr lang="pl-PL" sz="2400" b="1"/>
              <a:t>Multiprotocol Label Switching</a:t>
            </a:r>
            <a:r>
              <a:rPr lang="pl-PL" sz="2400"/>
              <a:t>) to protokół opracowany przez IETF (RFC 3031) umożliwiający transmisję połączeniową w sieci IP  </a:t>
            </a:r>
          </a:p>
          <a:p>
            <a:pPr>
              <a:lnSpc>
                <a:spcPct val="90000"/>
              </a:lnSpc>
            </a:pPr>
            <a:r>
              <a:rPr lang="pl-PL" sz="2400"/>
              <a:t>MPLS działa podobnie jak </a:t>
            </a:r>
            <a:r>
              <a:rPr lang="pl-PL" sz="2400" b="1"/>
              <a:t>ATM</a:t>
            </a:r>
            <a:r>
              <a:rPr lang="pl-PL" sz="2400"/>
              <a:t> </a:t>
            </a:r>
          </a:p>
          <a:p>
            <a:pPr>
              <a:lnSpc>
                <a:spcPct val="90000"/>
              </a:lnSpc>
            </a:pPr>
            <a:r>
              <a:rPr lang="pl-PL" sz="2400"/>
              <a:t>Pakiety IP mają dodatkowy nagłówek, w którym zapisana jest </a:t>
            </a:r>
            <a:r>
              <a:rPr lang="pl-PL" sz="2400" b="1"/>
              <a:t>etykieta</a:t>
            </a:r>
            <a:r>
              <a:rPr lang="pl-PL" sz="2400"/>
              <a:t> (ang. label), na podstawie której pakiet jest przełączany w kolejnych ruterach MPLS</a:t>
            </a:r>
          </a:p>
          <a:p>
            <a:pPr>
              <a:lnSpc>
                <a:spcPct val="90000"/>
              </a:lnSpc>
            </a:pPr>
            <a:r>
              <a:rPr lang="pl-PL" sz="2400"/>
              <a:t>MPLS jest określane jako technologią </a:t>
            </a:r>
            <a:r>
              <a:rPr lang="pl-PL" sz="2400" b="1"/>
              <a:t>warstwy 2.5</a:t>
            </a:r>
            <a:r>
              <a:rPr lang="pl-PL" sz="2400"/>
              <a:t>, gdyż łączy cechy warstwy 2 (wydajność i szybkość dzięki przełączaniu pakietów) i warstwy 3 (skalowalność dzięki stosowaniu pakietów IP)</a:t>
            </a:r>
          </a:p>
          <a:p>
            <a:pPr>
              <a:lnSpc>
                <a:spcPct val="90000"/>
              </a:lnSpc>
            </a:pPr>
            <a:r>
              <a:rPr lang="pl-PL" sz="2400"/>
              <a:t>W porównaniu do protokołu IP, MPLS oferuje o wiele większe wsparcie dla </a:t>
            </a:r>
            <a:r>
              <a:rPr lang="pl-PL" sz="2400" b="1"/>
              <a:t>QoS i zarządzania ruchem</a:t>
            </a:r>
            <a:r>
              <a:rPr lang="pl-PL" sz="2400"/>
              <a:t> </a:t>
            </a:r>
          </a:p>
          <a:p>
            <a:pPr>
              <a:lnSpc>
                <a:spcPct val="90000"/>
              </a:lnSpc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15" name="Rectangle 123"/>
          <p:cNvSpPr>
            <a:spLocks noChangeArrowheads="1"/>
          </p:cNvSpPr>
          <p:nvPr/>
        </p:nvSpPr>
        <p:spPr bwMode="auto">
          <a:xfrm>
            <a:off x="323850" y="4652963"/>
            <a:ext cx="8637588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b="1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Nagłówek MPLS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051050" y="1700213"/>
            <a:ext cx="215900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L3-L7 (IP Header)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4211638" y="1700213"/>
            <a:ext cx="2159000" cy="53975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L2 (IP Data)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4925" y="1700213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/>
              <a:t>Pakiet IP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2051050" y="2636838"/>
            <a:ext cx="215900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L3-L7 (IP Header)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6372225" y="2636838"/>
            <a:ext cx="2159000" cy="53975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L2 (IP Data)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4925" y="2673350"/>
            <a:ext cx="194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/>
              <a:t>Pakiet MPLS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4211638" y="2636838"/>
            <a:ext cx="2159000" cy="539750"/>
          </a:xfrm>
          <a:prstGeom prst="rect">
            <a:avLst/>
          </a:prstGeom>
          <a:solidFill>
            <a:srgbClr val="FF99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MPLS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34925" y="3429000"/>
            <a:ext cx="243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/>
              <a:t>Nagłówek MPLS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341313" y="3949700"/>
            <a:ext cx="8637587" cy="2682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l-PL" sz="1900"/>
              <a:t>    0                                  1                                       2                                      3</a:t>
            </a: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341313" y="4221163"/>
            <a:ext cx="8637587" cy="2682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1900"/>
              <a:t>0  1  2  3  4  5  6  7  8  9  0  1  2  3  4  5  6  7  8  9  0  1  2  3  4  5  6  7  8  9  0  1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341313" y="4173538"/>
            <a:ext cx="8640762" cy="90487"/>
            <a:chOff x="215" y="1338"/>
            <a:chExt cx="5443" cy="57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215" y="1366"/>
              <a:ext cx="54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0" name="Line 18"/>
            <p:cNvSpPr>
              <a:spLocks noChangeShapeType="1"/>
            </p:cNvSpPr>
            <p:nvPr/>
          </p:nvSpPr>
          <p:spPr bwMode="auto">
            <a:xfrm>
              <a:off x="38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55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20"/>
            <p:cNvSpPr>
              <a:spLocks noChangeShapeType="1"/>
            </p:cNvSpPr>
            <p:nvPr/>
          </p:nvSpPr>
          <p:spPr bwMode="auto">
            <a:xfrm>
              <a:off x="72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21"/>
            <p:cNvSpPr>
              <a:spLocks noChangeShapeType="1"/>
            </p:cNvSpPr>
            <p:nvPr/>
          </p:nvSpPr>
          <p:spPr bwMode="auto">
            <a:xfrm>
              <a:off x="21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22"/>
            <p:cNvSpPr>
              <a:spLocks noChangeShapeType="1"/>
            </p:cNvSpPr>
            <p:nvPr/>
          </p:nvSpPr>
          <p:spPr bwMode="auto">
            <a:xfrm>
              <a:off x="106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23"/>
            <p:cNvSpPr>
              <a:spLocks noChangeShapeType="1"/>
            </p:cNvSpPr>
            <p:nvPr/>
          </p:nvSpPr>
          <p:spPr bwMode="auto">
            <a:xfrm>
              <a:off x="123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24"/>
            <p:cNvSpPr>
              <a:spLocks noChangeShapeType="1"/>
            </p:cNvSpPr>
            <p:nvPr/>
          </p:nvSpPr>
          <p:spPr bwMode="auto">
            <a:xfrm>
              <a:off x="140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25"/>
            <p:cNvSpPr>
              <a:spLocks noChangeShapeType="1"/>
            </p:cNvSpPr>
            <p:nvPr/>
          </p:nvSpPr>
          <p:spPr bwMode="auto">
            <a:xfrm>
              <a:off x="89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26"/>
            <p:cNvSpPr>
              <a:spLocks noChangeShapeType="1"/>
            </p:cNvSpPr>
            <p:nvPr/>
          </p:nvSpPr>
          <p:spPr bwMode="auto">
            <a:xfrm>
              <a:off x="174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19" name="Line 27"/>
            <p:cNvSpPr>
              <a:spLocks noChangeShapeType="1"/>
            </p:cNvSpPr>
            <p:nvPr/>
          </p:nvSpPr>
          <p:spPr bwMode="auto">
            <a:xfrm>
              <a:off x="191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0" name="Line 28"/>
            <p:cNvSpPr>
              <a:spLocks noChangeShapeType="1"/>
            </p:cNvSpPr>
            <p:nvPr/>
          </p:nvSpPr>
          <p:spPr bwMode="auto">
            <a:xfrm>
              <a:off x="208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1" name="Line 29"/>
            <p:cNvSpPr>
              <a:spLocks noChangeShapeType="1"/>
            </p:cNvSpPr>
            <p:nvPr/>
          </p:nvSpPr>
          <p:spPr bwMode="auto">
            <a:xfrm>
              <a:off x="157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2" name="Line 30"/>
            <p:cNvSpPr>
              <a:spLocks noChangeShapeType="1"/>
            </p:cNvSpPr>
            <p:nvPr/>
          </p:nvSpPr>
          <p:spPr bwMode="auto">
            <a:xfrm>
              <a:off x="242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3" name="Line 31"/>
            <p:cNvSpPr>
              <a:spLocks noChangeShapeType="1"/>
            </p:cNvSpPr>
            <p:nvPr/>
          </p:nvSpPr>
          <p:spPr bwMode="auto">
            <a:xfrm>
              <a:off x="259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4" name="Line 32"/>
            <p:cNvSpPr>
              <a:spLocks noChangeShapeType="1"/>
            </p:cNvSpPr>
            <p:nvPr/>
          </p:nvSpPr>
          <p:spPr bwMode="auto">
            <a:xfrm>
              <a:off x="276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5" name="Line 33"/>
            <p:cNvSpPr>
              <a:spLocks noChangeShapeType="1"/>
            </p:cNvSpPr>
            <p:nvPr/>
          </p:nvSpPr>
          <p:spPr bwMode="auto">
            <a:xfrm>
              <a:off x="225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6" name="Line 34"/>
            <p:cNvSpPr>
              <a:spLocks noChangeShapeType="1"/>
            </p:cNvSpPr>
            <p:nvPr/>
          </p:nvSpPr>
          <p:spPr bwMode="auto">
            <a:xfrm>
              <a:off x="310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7" name="Line 35"/>
            <p:cNvSpPr>
              <a:spLocks noChangeShapeType="1"/>
            </p:cNvSpPr>
            <p:nvPr/>
          </p:nvSpPr>
          <p:spPr bwMode="auto">
            <a:xfrm>
              <a:off x="327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8" name="Line 36"/>
            <p:cNvSpPr>
              <a:spLocks noChangeShapeType="1"/>
            </p:cNvSpPr>
            <p:nvPr/>
          </p:nvSpPr>
          <p:spPr bwMode="auto">
            <a:xfrm>
              <a:off x="344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29" name="Line 37"/>
            <p:cNvSpPr>
              <a:spLocks noChangeShapeType="1"/>
            </p:cNvSpPr>
            <p:nvPr/>
          </p:nvSpPr>
          <p:spPr bwMode="auto">
            <a:xfrm>
              <a:off x="293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0" name="Line 38"/>
            <p:cNvSpPr>
              <a:spLocks noChangeShapeType="1"/>
            </p:cNvSpPr>
            <p:nvPr/>
          </p:nvSpPr>
          <p:spPr bwMode="auto">
            <a:xfrm>
              <a:off x="378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1" name="Line 39"/>
            <p:cNvSpPr>
              <a:spLocks noChangeShapeType="1"/>
            </p:cNvSpPr>
            <p:nvPr/>
          </p:nvSpPr>
          <p:spPr bwMode="auto">
            <a:xfrm>
              <a:off x="395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2" name="Line 40"/>
            <p:cNvSpPr>
              <a:spLocks noChangeShapeType="1"/>
            </p:cNvSpPr>
            <p:nvPr/>
          </p:nvSpPr>
          <p:spPr bwMode="auto">
            <a:xfrm>
              <a:off x="412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3" name="Line 41"/>
            <p:cNvSpPr>
              <a:spLocks noChangeShapeType="1"/>
            </p:cNvSpPr>
            <p:nvPr/>
          </p:nvSpPr>
          <p:spPr bwMode="auto">
            <a:xfrm>
              <a:off x="361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4" name="Line 42"/>
            <p:cNvSpPr>
              <a:spLocks noChangeShapeType="1"/>
            </p:cNvSpPr>
            <p:nvPr/>
          </p:nvSpPr>
          <p:spPr bwMode="auto">
            <a:xfrm>
              <a:off x="446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5" name="Line 43"/>
            <p:cNvSpPr>
              <a:spLocks noChangeShapeType="1"/>
            </p:cNvSpPr>
            <p:nvPr/>
          </p:nvSpPr>
          <p:spPr bwMode="auto">
            <a:xfrm>
              <a:off x="463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6" name="Line 44"/>
            <p:cNvSpPr>
              <a:spLocks noChangeShapeType="1"/>
            </p:cNvSpPr>
            <p:nvPr/>
          </p:nvSpPr>
          <p:spPr bwMode="auto">
            <a:xfrm>
              <a:off x="480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7" name="Line 45"/>
            <p:cNvSpPr>
              <a:spLocks noChangeShapeType="1"/>
            </p:cNvSpPr>
            <p:nvPr/>
          </p:nvSpPr>
          <p:spPr bwMode="auto">
            <a:xfrm>
              <a:off x="429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8" name="Line 46"/>
            <p:cNvSpPr>
              <a:spLocks noChangeShapeType="1"/>
            </p:cNvSpPr>
            <p:nvPr/>
          </p:nvSpPr>
          <p:spPr bwMode="auto">
            <a:xfrm>
              <a:off x="514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39" name="Line 47"/>
            <p:cNvSpPr>
              <a:spLocks noChangeShapeType="1"/>
            </p:cNvSpPr>
            <p:nvPr/>
          </p:nvSpPr>
          <p:spPr bwMode="auto">
            <a:xfrm>
              <a:off x="531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0" name="Line 48"/>
            <p:cNvSpPr>
              <a:spLocks noChangeShapeType="1"/>
            </p:cNvSpPr>
            <p:nvPr/>
          </p:nvSpPr>
          <p:spPr bwMode="auto">
            <a:xfrm>
              <a:off x="548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1" name="Line 49"/>
            <p:cNvSpPr>
              <a:spLocks noChangeShapeType="1"/>
            </p:cNvSpPr>
            <p:nvPr/>
          </p:nvSpPr>
          <p:spPr bwMode="auto">
            <a:xfrm>
              <a:off x="497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2" name="Line 50"/>
            <p:cNvSpPr>
              <a:spLocks noChangeShapeType="1"/>
            </p:cNvSpPr>
            <p:nvPr/>
          </p:nvSpPr>
          <p:spPr bwMode="auto">
            <a:xfrm>
              <a:off x="565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59443" name="Group 51"/>
          <p:cNvGrpSpPr>
            <a:grpSpLocks/>
          </p:cNvGrpSpPr>
          <p:nvPr/>
        </p:nvGrpSpPr>
        <p:grpSpPr bwMode="auto">
          <a:xfrm>
            <a:off x="341313" y="4443413"/>
            <a:ext cx="8640762" cy="90487"/>
            <a:chOff x="215" y="1338"/>
            <a:chExt cx="5443" cy="57"/>
          </a:xfrm>
        </p:grpSpPr>
        <p:sp>
          <p:nvSpPr>
            <p:cNvPr id="59444" name="Line 52"/>
            <p:cNvSpPr>
              <a:spLocks noChangeShapeType="1"/>
            </p:cNvSpPr>
            <p:nvPr/>
          </p:nvSpPr>
          <p:spPr bwMode="auto">
            <a:xfrm>
              <a:off x="215" y="1366"/>
              <a:ext cx="54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5" name="Line 53"/>
            <p:cNvSpPr>
              <a:spLocks noChangeShapeType="1"/>
            </p:cNvSpPr>
            <p:nvPr/>
          </p:nvSpPr>
          <p:spPr bwMode="auto">
            <a:xfrm>
              <a:off x="38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6" name="Line 54"/>
            <p:cNvSpPr>
              <a:spLocks noChangeShapeType="1"/>
            </p:cNvSpPr>
            <p:nvPr/>
          </p:nvSpPr>
          <p:spPr bwMode="auto">
            <a:xfrm>
              <a:off x="55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7" name="Line 55"/>
            <p:cNvSpPr>
              <a:spLocks noChangeShapeType="1"/>
            </p:cNvSpPr>
            <p:nvPr/>
          </p:nvSpPr>
          <p:spPr bwMode="auto">
            <a:xfrm>
              <a:off x="72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8" name="Line 56"/>
            <p:cNvSpPr>
              <a:spLocks noChangeShapeType="1"/>
            </p:cNvSpPr>
            <p:nvPr/>
          </p:nvSpPr>
          <p:spPr bwMode="auto">
            <a:xfrm>
              <a:off x="21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49" name="Line 57"/>
            <p:cNvSpPr>
              <a:spLocks noChangeShapeType="1"/>
            </p:cNvSpPr>
            <p:nvPr/>
          </p:nvSpPr>
          <p:spPr bwMode="auto">
            <a:xfrm>
              <a:off x="106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0" name="Line 58"/>
            <p:cNvSpPr>
              <a:spLocks noChangeShapeType="1"/>
            </p:cNvSpPr>
            <p:nvPr/>
          </p:nvSpPr>
          <p:spPr bwMode="auto">
            <a:xfrm>
              <a:off x="123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1" name="Line 59"/>
            <p:cNvSpPr>
              <a:spLocks noChangeShapeType="1"/>
            </p:cNvSpPr>
            <p:nvPr/>
          </p:nvSpPr>
          <p:spPr bwMode="auto">
            <a:xfrm>
              <a:off x="140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2" name="Line 60"/>
            <p:cNvSpPr>
              <a:spLocks noChangeShapeType="1"/>
            </p:cNvSpPr>
            <p:nvPr/>
          </p:nvSpPr>
          <p:spPr bwMode="auto">
            <a:xfrm>
              <a:off x="89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3" name="Line 61"/>
            <p:cNvSpPr>
              <a:spLocks noChangeShapeType="1"/>
            </p:cNvSpPr>
            <p:nvPr/>
          </p:nvSpPr>
          <p:spPr bwMode="auto">
            <a:xfrm>
              <a:off x="174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4" name="Line 62"/>
            <p:cNvSpPr>
              <a:spLocks noChangeShapeType="1"/>
            </p:cNvSpPr>
            <p:nvPr/>
          </p:nvSpPr>
          <p:spPr bwMode="auto">
            <a:xfrm>
              <a:off x="191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5" name="Line 63"/>
            <p:cNvSpPr>
              <a:spLocks noChangeShapeType="1"/>
            </p:cNvSpPr>
            <p:nvPr/>
          </p:nvSpPr>
          <p:spPr bwMode="auto">
            <a:xfrm>
              <a:off x="208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6" name="Line 64"/>
            <p:cNvSpPr>
              <a:spLocks noChangeShapeType="1"/>
            </p:cNvSpPr>
            <p:nvPr/>
          </p:nvSpPr>
          <p:spPr bwMode="auto">
            <a:xfrm>
              <a:off x="157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7" name="Line 65"/>
            <p:cNvSpPr>
              <a:spLocks noChangeShapeType="1"/>
            </p:cNvSpPr>
            <p:nvPr/>
          </p:nvSpPr>
          <p:spPr bwMode="auto">
            <a:xfrm>
              <a:off x="242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8" name="Line 66"/>
            <p:cNvSpPr>
              <a:spLocks noChangeShapeType="1"/>
            </p:cNvSpPr>
            <p:nvPr/>
          </p:nvSpPr>
          <p:spPr bwMode="auto">
            <a:xfrm>
              <a:off x="259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59" name="Line 67"/>
            <p:cNvSpPr>
              <a:spLocks noChangeShapeType="1"/>
            </p:cNvSpPr>
            <p:nvPr/>
          </p:nvSpPr>
          <p:spPr bwMode="auto">
            <a:xfrm>
              <a:off x="276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0" name="Line 68"/>
            <p:cNvSpPr>
              <a:spLocks noChangeShapeType="1"/>
            </p:cNvSpPr>
            <p:nvPr/>
          </p:nvSpPr>
          <p:spPr bwMode="auto">
            <a:xfrm>
              <a:off x="225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1" name="Line 69"/>
            <p:cNvSpPr>
              <a:spLocks noChangeShapeType="1"/>
            </p:cNvSpPr>
            <p:nvPr/>
          </p:nvSpPr>
          <p:spPr bwMode="auto">
            <a:xfrm>
              <a:off x="310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2" name="Line 70"/>
            <p:cNvSpPr>
              <a:spLocks noChangeShapeType="1"/>
            </p:cNvSpPr>
            <p:nvPr/>
          </p:nvSpPr>
          <p:spPr bwMode="auto">
            <a:xfrm>
              <a:off x="327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3" name="Line 71"/>
            <p:cNvSpPr>
              <a:spLocks noChangeShapeType="1"/>
            </p:cNvSpPr>
            <p:nvPr/>
          </p:nvSpPr>
          <p:spPr bwMode="auto">
            <a:xfrm>
              <a:off x="344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4" name="Line 72"/>
            <p:cNvSpPr>
              <a:spLocks noChangeShapeType="1"/>
            </p:cNvSpPr>
            <p:nvPr/>
          </p:nvSpPr>
          <p:spPr bwMode="auto">
            <a:xfrm>
              <a:off x="293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5" name="Line 73"/>
            <p:cNvSpPr>
              <a:spLocks noChangeShapeType="1"/>
            </p:cNvSpPr>
            <p:nvPr/>
          </p:nvSpPr>
          <p:spPr bwMode="auto">
            <a:xfrm>
              <a:off x="378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6" name="Line 74"/>
            <p:cNvSpPr>
              <a:spLocks noChangeShapeType="1"/>
            </p:cNvSpPr>
            <p:nvPr/>
          </p:nvSpPr>
          <p:spPr bwMode="auto">
            <a:xfrm>
              <a:off x="395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7" name="Line 75"/>
            <p:cNvSpPr>
              <a:spLocks noChangeShapeType="1"/>
            </p:cNvSpPr>
            <p:nvPr/>
          </p:nvSpPr>
          <p:spPr bwMode="auto">
            <a:xfrm>
              <a:off x="412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8" name="Line 76"/>
            <p:cNvSpPr>
              <a:spLocks noChangeShapeType="1"/>
            </p:cNvSpPr>
            <p:nvPr/>
          </p:nvSpPr>
          <p:spPr bwMode="auto">
            <a:xfrm>
              <a:off x="361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69" name="Line 77"/>
            <p:cNvSpPr>
              <a:spLocks noChangeShapeType="1"/>
            </p:cNvSpPr>
            <p:nvPr/>
          </p:nvSpPr>
          <p:spPr bwMode="auto">
            <a:xfrm>
              <a:off x="446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0" name="Line 78"/>
            <p:cNvSpPr>
              <a:spLocks noChangeShapeType="1"/>
            </p:cNvSpPr>
            <p:nvPr/>
          </p:nvSpPr>
          <p:spPr bwMode="auto">
            <a:xfrm>
              <a:off x="463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1" name="Line 79"/>
            <p:cNvSpPr>
              <a:spLocks noChangeShapeType="1"/>
            </p:cNvSpPr>
            <p:nvPr/>
          </p:nvSpPr>
          <p:spPr bwMode="auto">
            <a:xfrm>
              <a:off x="480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2" name="Line 80"/>
            <p:cNvSpPr>
              <a:spLocks noChangeShapeType="1"/>
            </p:cNvSpPr>
            <p:nvPr/>
          </p:nvSpPr>
          <p:spPr bwMode="auto">
            <a:xfrm>
              <a:off x="429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3" name="Line 81"/>
            <p:cNvSpPr>
              <a:spLocks noChangeShapeType="1"/>
            </p:cNvSpPr>
            <p:nvPr/>
          </p:nvSpPr>
          <p:spPr bwMode="auto">
            <a:xfrm>
              <a:off x="514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4" name="Line 82"/>
            <p:cNvSpPr>
              <a:spLocks noChangeShapeType="1"/>
            </p:cNvSpPr>
            <p:nvPr/>
          </p:nvSpPr>
          <p:spPr bwMode="auto">
            <a:xfrm>
              <a:off x="531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5" name="Line 83"/>
            <p:cNvSpPr>
              <a:spLocks noChangeShapeType="1"/>
            </p:cNvSpPr>
            <p:nvPr/>
          </p:nvSpPr>
          <p:spPr bwMode="auto">
            <a:xfrm>
              <a:off x="548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6" name="Line 84"/>
            <p:cNvSpPr>
              <a:spLocks noChangeShapeType="1"/>
            </p:cNvSpPr>
            <p:nvPr/>
          </p:nvSpPr>
          <p:spPr bwMode="auto">
            <a:xfrm>
              <a:off x="497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77" name="Line 85"/>
            <p:cNvSpPr>
              <a:spLocks noChangeShapeType="1"/>
            </p:cNvSpPr>
            <p:nvPr/>
          </p:nvSpPr>
          <p:spPr bwMode="auto">
            <a:xfrm>
              <a:off x="565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59478" name="Group 86"/>
          <p:cNvGrpSpPr>
            <a:grpSpLocks/>
          </p:cNvGrpSpPr>
          <p:nvPr/>
        </p:nvGrpSpPr>
        <p:grpSpPr bwMode="auto">
          <a:xfrm>
            <a:off x="341313" y="3903663"/>
            <a:ext cx="8640762" cy="90487"/>
            <a:chOff x="215" y="1338"/>
            <a:chExt cx="5443" cy="57"/>
          </a:xfrm>
        </p:grpSpPr>
        <p:sp>
          <p:nvSpPr>
            <p:cNvPr id="59479" name="Line 87"/>
            <p:cNvSpPr>
              <a:spLocks noChangeShapeType="1"/>
            </p:cNvSpPr>
            <p:nvPr/>
          </p:nvSpPr>
          <p:spPr bwMode="auto">
            <a:xfrm>
              <a:off x="215" y="1366"/>
              <a:ext cx="54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0" name="Line 88"/>
            <p:cNvSpPr>
              <a:spLocks noChangeShapeType="1"/>
            </p:cNvSpPr>
            <p:nvPr/>
          </p:nvSpPr>
          <p:spPr bwMode="auto">
            <a:xfrm>
              <a:off x="38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1" name="Line 89"/>
            <p:cNvSpPr>
              <a:spLocks noChangeShapeType="1"/>
            </p:cNvSpPr>
            <p:nvPr/>
          </p:nvSpPr>
          <p:spPr bwMode="auto">
            <a:xfrm>
              <a:off x="55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2" name="Line 90"/>
            <p:cNvSpPr>
              <a:spLocks noChangeShapeType="1"/>
            </p:cNvSpPr>
            <p:nvPr/>
          </p:nvSpPr>
          <p:spPr bwMode="auto">
            <a:xfrm>
              <a:off x="72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3" name="Line 91"/>
            <p:cNvSpPr>
              <a:spLocks noChangeShapeType="1"/>
            </p:cNvSpPr>
            <p:nvPr/>
          </p:nvSpPr>
          <p:spPr bwMode="auto">
            <a:xfrm>
              <a:off x="215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4" name="Line 92"/>
            <p:cNvSpPr>
              <a:spLocks noChangeShapeType="1"/>
            </p:cNvSpPr>
            <p:nvPr/>
          </p:nvSpPr>
          <p:spPr bwMode="auto">
            <a:xfrm>
              <a:off x="106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5" name="Line 93"/>
            <p:cNvSpPr>
              <a:spLocks noChangeShapeType="1"/>
            </p:cNvSpPr>
            <p:nvPr/>
          </p:nvSpPr>
          <p:spPr bwMode="auto">
            <a:xfrm>
              <a:off x="123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6" name="Line 94"/>
            <p:cNvSpPr>
              <a:spLocks noChangeShapeType="1"/>
            </p:cNvSpPr>
            <p:nvPr/>
          </p:nvSpPr>
          <p:spPr bwMode="auto">
            <a:xfrm>
              <a:off x="140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7" name="Line 95"/>
            <p:cNvSpPr>
              <a:spLocks noChangeShapeType="1"/>
            </p:cNvSpPr>
            <p:nvPr/>
          </p:nvSpPr>
          <p:spPr bwMode="auto">
            <a:xfrm>
              <a:off x="89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8" name="Line 96"/>
            <p:cNvSpPr>
              <a:spLocks noChangeShapeType="1"/>
            </p:cNvSpPr>
            <p:nvPr/>
          </p:nvSpPr>
          <p:spPr bwMode="auto">
            <a:xfrm>
              <a:off x="174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89" name="Line 97"/>
            <p:cNvSpPr>
              <a:spLocks noChangeShapeType="1"/>
            </p:cNvSpPr>
            <p:nvPr/>
          </p:nvSpPr>
          <p:spPr bwMode="auto">
            <a:xfrm>
              <a:off x="191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0" name="Line 98"/>
            <p:cNvSpPr>
              <a:spLocks noChangeShapeType="1"/>
            </p:cNvSpPr>
            <p:nvPr/>
          </p:nvSpPr>
          <p:spPr bwMode="auto">
            <a:xfrm>
              <a:off x="208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1" name="Line 99"/>
            <p:cNvSpPr>
              <a:spLocks noChangeShapeType="1"/>
            </p:cNvSpPr>
            <p:nvPr/>
          </p:nvSpPr>
          <p:spPr bwMode="auto">
            <a:xfrm>
              <a:off x="157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2" name="Line 100"/>
            <p:cNvSpPr>
              <a:spLocks noChangeShapeType="1"/>
            </p:cNvSpPr>
            <p:nvPr/>
          </p:nvSpPr>
          <p:spPr bwMode="auto">
            <a:xfrm>
              <a:off x="242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3" name="Line 101"/>
            <p:cNvSpPr>
              <a:spLocks noChangeShapeType="1"/>
            </p:cNvSpPr>
            <p:nvPr/>
          </p:nvSpPr>
          <p:spPr bwMode="auto">
            <a:xfrm>
              <a:off x="259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4" name="Line 102"/>
            <p:cNvSpPr>
              <a:spLocks noChangeShapeType="1"/>
            </p:cNvSpPr>
            <p:nvPr/>
          </p:nvSpPr>
          <p:spPr bwMode="auto">
            <a:xfrm>
              <a:off x="276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5" name="Line 103"/>
            <p:cNvSpPr>
              <a:spLocks noChangeShapeType="1"/>
            </p:cNvSpPr>
            <p:nvPr/>
          </p:nvSpPr>
          <p:spPr bwMode="auto">
            <a:xfrm>
              <a:off x="225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6" name="Line 104"/>
            <p:cNvSpPr>
              <a:spLocks noChangeShapeType="1"/>
            </p:cNvSpPr>
            <p:nvPr/>
          </p:nvSpPr>
          <p:spPr bwMode="auto">
            <a:xfrm>
              <a:off x="310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7" name="Line 105"/>
            <p:cNvSpPr>
              <a:spLocks noChangeShapeType="1"/>
            </p:cNvSpPr>
            <p:nvPr/>
          </p:nvSpPr>
          <p:spPr bwMode="auto">
            <a:xfrm>
              <a:off x="327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8" name="Line 106"/>
            <p:cNvSpPr>
              <a:spLocks noChangeShapeType="1"/>
            </p:cNvSpPr>
            <p:nvPr/>
          </p:nvSpPr>
          <p:spPr bwMode="auto">
            <a:xfrm>
              <a:off x="344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499" name="Line 107"/>
            <p:cNvSpPr>
              <a:spLocks noChangeShapeType="1"/>
            </p:cNvSpPr>
            <p:nvPr/>
          </p:nvSpPr>
          <p:spPr bwMode="auto">
            <a:xfrm>
              <a:off x="2936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0" name="Line 108"/>
            <p:cNvSpPr>
              <a:spLocks noChangeShapeType="1"/>
            </p:cNvSpPr>
            <p:nvPr/>
          </p:nvSpPr>
          <p:spPr bwMode="auto">
            <a:xfrm>
              <a:off x="378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1" name="Line 109"/>
            <p:cNvSpPr>
              <a:spLocks noChangeShapeType="1"/>
            </p:cNvSpPr>
            <p:nvPr/>
          </p:nvSpPr>
          <p:spPr bwMode="auto">
            <a:xfrm>
              <a:off x="395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2" name="Line 110"/>
            <p:cNvSpPr>
              <a:spLocks noChangeShapeType="1"/>
            </p:cNvSpPr>
            <p:nvPr/>
          </p:nvSpPr>
          <p:spPr bwMode="auto">
            <a:xfrm>
              <a:off x="412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3" name="Line 111"/>
            <p:cNvSpPr>
              <a:spLocks noChangeShapeType="1"/>
            </p:cNvSpPr>
            <p:nvPr/>
          </p:nvSpPr>
          <p:spPr bwMode="auto">
            <a:xfrm>
              <a:off x="361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4" name="Line 112"/>
            <p:cNvSpPr>
              <a:spLocks noChangeShapeType="1"/>
            </p:cNvSpPr>
            <p:nvPr/>
          </p:nvSpPr>
          <p:spPr bwMode="auto">
            <a:xfrm>
              <a:off x="446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5" name="Line 113"/>
            <p:cNvSpPr>
              <a:spLocks noChangeShapeType="1"/>
            </p:cNvSpPr>
            <p:nvPr/>
          </p:nvSpPr>
          <p:spPr bwMode="auto">
            <a:xfrm>
              <a:off x="463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6" name="Line 114"/>
            <p:cNvSpPr>
              <a:spLocks noChangeShapeType="1"/>
            </p:cNvSpPr>
            <p:nvPr/>
          </p:nvSpPr>
          <p:spPr bwMode="auto">
            <a:xfrm>
              <a:off x="480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7" name="Line 115"/>
            <p:cNvSpPr>
              <a:spLocks noChangeShapeType="1"/>
            </p:cNvSpPr>
            <p:nvPr/>
          </p:nvSpPr>
          <p:spPr bwMode="auto">
            <a:xfrm>
              <a:off x="4297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8" name="Line 116"/>
            <p:cNvSpPr>
              <a:spLocks noChangeShapeType="1"/>
            </p:cNvSpPr>
            <p:nvPr/>
          </p:nvSpPr>
          <p:spPr bwMode="auto">
            <a:xfrm>
              <a:off x="514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09" name="Line 117"/>
            <p:cNvSpPr>
              <a:spLocks noChangeShapeType="1"/>
            </p:cNvSpPr>
            <p:nvPr/>
          </p:nvSpPr>
          <p:spPr bwMode="auto">
            <a:xfrm>
              <a:off x="531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10" name="Line 118"/>
            <p:cNvSpPr>
              <a:spLocks noChangeShapeType="1"/>
            </p:cNvSpPr>
            <p:nvPr/>
          </p:nvSpPr>
          <p:spPr bwMode="auto">
            <a:xfrm>
              <a:off x="548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11" name="Line 119"/>
            <p:cNvSpPr>
              <a:spLocks noChangeShapeType="1"/>
            </p:cNvSpPr>
            <p:nvPr/>
          </p:nvSpPr>
          <p:spPr bwMode="auto">
            <a:xfrm>
              <a:off x="497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59512" name="Line 120"/>
            <p:cNvSpPr>
              <a:spLocks noChangeShapeType="1"/>
            </p:cNvSpPr>
            <p:nvPr/>
          </p:nvSpPr>
          <p:spPr bwMode="auto">
            <a:xfrm>
              <a:off x="5658" y="1338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513" name="Rectangle 121"/>
          <p:cNvSpPr>
            <a:spLocks noChangeArrowheads="1"/>
          </p:cNvSpPr>
          <p:nvPr/>
        </p:nvSpPr>
        <p:spPr bwMode="auto">
          <a:xfrm>
            <a:off x="323850" y="4652963"/>
            <a:ext cx="5399088" cy="360362"/>
          </a:xfrm>
          <a:prstGeom prst="rect">
            <a:avLst/>
          </a:prstGeom>
          <a:solidFill>
            <a:srgbClr val="FF99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Etykieta</a:t>
            </a: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4211638" y="2636838"/>
            <a:ext cx="2159000" cy="539750"/>
          </a:xfrm>
          <a:prstGeom prst="rect">
            <a:avLst/>
          </a:prstGeom>
          <a:solidFill>
            <a:srgbClr val="FF99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MPLS</a:t>
            </a:r>
          </a:p>
        </p:txBody>
      </p:sp>
      <p:sp>
        <p:nvSpPr>
          <p:cNvPr id="59514" name="Rectangle 122"/>
          <p:cNvSpPr>
            <a:spLocks noChangeArrowheads="1"/>
          </p:cNvSpPr>
          <p:nvPr/>
        </p:nvSpPr>
        <p:spPr bwMode="auto">
          <a:xfrm>
            <a:off x="4211638" y="2636838"/>
            <a:ext cx="2159000" cy="539750"/>
          </a:xfrm>
          <a:prstGeom prst="rect">
            <a:avLst/>
          </a:prstGeom>
          <a:solidFill>
            <a:srgbClr val="FF99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MPLS</a:t>
            </a:r>
          </a:p>
        </p:txBody>
      </p:sp>
      <p:sp>
        <p:nvSpPr>
          <p:cNvPr id="59516" name="Rectangle 124"/>
          <p:cNvSpPr>
            <a:spLocks noChangeArrowheads="1"/>
          </p:cNvSpPr>
          <p:nvPr/>
        </p:nvSpPr>
        <p:spPr bwMode="auto">
          <a:xfrm>
            <a:off x="5724525" y="4652963"/>
            <a:ext cx="809625" cy="360362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Exp</a:t>
            </a:r>
          </a:p>
        </p:txBody>
      </p:sp>
      <p:sp>
        <p:nvSpPr>
          <p:cNvPr id="59517" name="Rectangle 125"/>
          <p:cNvSpPr>
            <a:spLocks noChangeArrowheads="1"/>
          </p:cNvSpPr>
          <p:nvPr/>
        </p:nvSpPr>
        <p:spPr bwMode="auto">
          <a:xfrm>
            <a:off x="6516688" y="4652963"/>
            <a:ext cx="269875" cy="360362"/>
          </a:xfrm>
          <a:prstGeom prst="rect">
            <a:avLst/>
          </a:prstGeom>
          <a:solidFill>
            <a:srgbClr val="FF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S</a:t>
            </a:r>
          </a:p>
        </p:txBody>
      </p:sp>
      <p:sp>
        <p:nvSpPr>
          <p:cNvPr id="59518" name="Rectangle 126"/>
          <p:cNvSpPr>
            <a:spLocks noChangeArrowheads="1"/>
          </p:cNvSpPr>
          <p:nvPr/>
        </p:nvSpPr>
        <p:spPr bwMode="auto">
          <a:xfrm>
            <a:off x="6805613" y="4652963"/>
            <a:ext cx="2159000" cy="360362"/>
          </a:xfrm>
          <a:prstGeom prst="rect">
            <a:avLst/>
          </a:prstGeom>
          <a:solidFill>
            <a:srgbClr val="FF996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sz="2000" b="1"/>
              <a:t>TTL</a:t>
            </a:r>
          </a:p>
        </p:txBody>
      </p:sp>
      <p:sp>
        <p:nvSpPr>
          <p:cNvPr id="59519" name="Text Box 127"/>
          <p:cNvSpPr txBox="1">
            <a:spLocks noChangeArrowheads="1"/>
          </p:cNvSpPr>
          <p:nvPr/>
        </p:nvSpPr>
        <p:spPr bwMode="auto">
          <a:xfrm>
            <a:off x="250825" y="5445125"/>
            <a:ext cx="8416925" cy="11874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/>
              <a:t>Etykieta </a:t>
            </a:r>
            <a:r>
              <a:rPr lang="pl-PL" sz="2400"/>
              <a:t>(ang. label)</a:t>
            </a:r>
            <a:r>
              <a:rPr lang="pl-PL" sz="2400" b="1"/>
              <a:t> </a:t>
            </a:r>
            <a:r>
              <a:rPr lang="pl-PL" sz="2400"/>
              <a:t>numer identyfikujący, do której grupy pakietów FEC (ang. Forwarding Equivalence Class) należy dany pakiet</a:t>
            </a:r>
          </a:p>
        </p:txBody>
      </p:sp>
      <p:sp>
        <p:nvSpPr>
          <p:cNvPr id="59520" name="Text Box 128"/>
          <p:cNvSpPr txBox="1">
            <a:spLocks noChangeArrowheads="1"/>
          </p:cNvSpPr>
          <p:nvPr/>
        </p:nvSpPr>
        <p:spPr bwMode="auto">
          <a:xfrm>
            <a:off x="250825" y="5343525"/>
            <a:ext cx="8416925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/>
              <a:t>Exp </a:t>
            </a:r>
            <a:r>
              <a:rPr lang="pl-PL" sz="2400"/>
              <a:t>to pole przeznaczone na zastosowania eksperymentalne</a:t>
            </a:r>
          </a:p>
        </p:txBody>
      </p:sp>
      <p:sp>
        <p:nvSpPr>
          <p:cNvPr id="59521" name="Text Box 129"/>
          <p:cNvSpPr txBox="1">
            <a:spLocks noChangeArrowheads="1"/>
          </p:cNvSpPr>
          <p:nvPr/>
        </p:nvSpPr>
        <p:spPr bwMode="auto">
          <a:xfrm>
            <a:off x="258763" y="5300663"/>
            <a:ext cx="8416925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/>
              <a:t>S </a:t>
            </a:r>
            <a:r>
              <a:rPr lang="pl-PL" sz="2400"/>
              <a:t>(ang. Bottom of Stack) =1 jeżeli dana etykieta znajduje się na dnie stosu etykiet, =0 w przeciwnym razie</a:t>
            </a:r>
          </a:p>
        </p:txBody>
      </p:sp>
      <p:sp>
        <p:nvSpPr>
          <p:cNvPr id="59522" name="Text Box 130"/>
          <p:cNvSpPr txBox="1">
            <a:spLocks noChangeArrowheads="1"/>
          </p:cNvSpPr>
          <p:nvPr/>
        </p:nvSpPr>
        <p:spPr bwMode="auto">
          <a:xfrm>
            <a:off x="250825" y="5373688"/>
            <a:ext cx="84169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b="1"/>
              <a:t>TTL </a:t>
            </a:r>
            <a:r>
              <a:rPr lang="pl-PL" sz="2400"/>
              <a:t>(ang. Time to Live) czas życia pakietu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634 " pathEditMode="relative" ptsTypes="AA">
                                      <p:cBhvr>
                                        <p:cTn id="24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23628 0.13912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5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"/>
                            </p:stCondLst>
                            <p:childTnLst>
                              <p:par>
                                <p:cTn id="72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8356 " pathEditMode="relative" ptsTypes="AA">
                                      <p:cBhvr>
                                        <p:cTn id="73" dur="1000" fill="hold"/>
                                        <p:tgtEl>
                                          <p:spTgt spid="59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100"/>
                            </p:stCondLst>
                            <p:childTnLst>
                              <p:par>
                                <p:cTn id="7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9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9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9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15" grpId="0" animBg="1"/>
      <p:bldP spid="59396" grpId="0" animBg="1"/>
      <p:bldP spid="59396" grpId="1" animBg="1"/>
      <p:bldP spid="59396" grpId="2" animBg="1"/>
      <p:bldP spid="59398" grpId="0" animBg="1"/>
      <p:bldP spid="59398" grpId="1" animBg="1"/>
      <p:bldP spid="59398" grpId="2" animBg="1"/>
      <p:bldP spid="59399" grpId="0"/>
      <p:bldP spid="59400" grpId="0" animBg="1"/>
      <p:bldP spid="59401" grpId="0" animBg="1"/>
      <p:bldP spid="59402" grpId="0"/>
      <p:bldP spid="59403" grpId="0" animBg="1"/>
      <p:bldP spid="59403" grpId="1" animBg="1"/>
      <p:bldP spid="59405" grpId="0"/>
      <p:bldP spid="59406" grpId="0" animBg="1"/>
      <p:bldP spid="59407" grpId="0" animBg="1"/>
      <p:bldP spid="59513" grpId="0" animBg="1"/>
      <p:bldP spid="59404" grpId="0" animBg="1"/>
      <p:bldP spid="59514" grpId="0" animBg="1"/>
      <p:bldP spid="59514" grpId="1" animBg="1"/>
      <p:bldP spid="59514" grpId="2" animBg="1"/>
      <p:bldP spid="59516" grpId="0" animBg="1"/>
      <p:bldP spid="59517" grpId="0" animBg="1"/>
      <p:bldP spid="59518" grpId="0" animBg="1"/>
      <p:bldP spid="59519" grpId="0" animBg="1"/>
      <p:bldP spid="59519" grpId="1" animBg="1"/>
      <p:bldP spid="59520" grpId="0" animBg="1"/>
      <p:bldP spid="59520" grpId="1" animBg="1"/>
      <p:bldP spid="59521" grpId="0" animBg="1"/>
      <p:bldP spid="59521" grpId="1" animBg="1"/>
      <p:bldP spid="595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Sieć MPLS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/>
              <a:t>Sieć MPLS tworzą:</a:t>
            </a:r>
          </a:p>
          <a:p>
            <a:pPr lvl="1"/>
            <a:r>
              <a:rPr lang="pl-PL" sz="2400" b="1"/>
              <a:t>Rutery brzegowe LER</a:t>
            </a:r>
            <a:r>
              <a:rPr lang="pl-PL" sz="2400"/>
              <a:t> (ang. Label Edge Router) znajdujące się na styku sieci MPLS z innymi sieciami</a:t>
            </a:r>
          </a:p>
          <a:p>
            <a:pPr lvl="1"/>
            <a:r>
              <a:rPr lang="pl-PL" sz="2400" b="1"/>
              <a:t>Rutery LSR</a:t>
            </a:r>
            <a:r>
              <a:rPr lang="pl-PL" sz="2400"/>
              <a:t> (ang. Label Switch Routers) znajdujące się wewnątrz sieci MPLS</a:t>
            </a:r>
          </a:p>
          <a:p>
            <a:r>
              <a:rPr lang="pl-PL" sz="2400"/>
              <a:t>Rutery LER są odpowiedzialne za przypisanie przychodzących pakietów IP do odpowiedniej klasy </a:t>
            </a:r>
            <a:r>
              <a:rPr lang="pl-PL" sz="2400" b="1"/>
              <a:t>FEC</a:t>
            </a:r>
            <a:r>
              <a:rPr lang="pl-PL" sz="2400"/>
              <a:t> (ang. Forwarding Equivalence Class)</a:t>
            </a:r>
          </a:p>
          <a:p>
            <a:r>
              <a:rPr lang="pl-PL" sz="2400"/>
              <a:t>W sieci MPLS pakiety są przesyłane wzdłuż połączeń </a:t>
            </a:r>
            <a:r>
              <a:rPr lang="pl-PL" sz="2400" b="1"/>
              <a:t>LSP </a:t>
            </a:r>
            <a:r>
              <a:rPr lang="pl-PL" sz="2400"/>
              <a:t>(ang. Label Switch Paths) za pomocą ruterów LER i LSR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66" name="Cloud"/>
          <p:cNvSpPr>
            <a:spLocks noChangeAspect="1" noEditPoints="1" noChangeArrowheads="1"/>
          </p:cNvSpPr>
          <p:nvPr/>
        </p:nvSpPr>
        <p:spPr bwMode="auto">
          <a:xfrm>
            <a:off x="7164388" y="4873625"/>
            <a:ext cx="1979612" cy="1984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/>
            <a:r>
              <a:rPr lang="pl-PL"/>
              <a:t>Sieć IP2</a:t>
            </a:r>
          </a:p>
        </p:txBody>
      </p:sp>
      <p:sp>
        <p:nvSpPr>
          <p:cNvPr id="60461" name="Cloud"/>
          <p:cNvSpPr>
            <a:spLocks noChangeAspect="1" noEditPoints="1" noChangeArrowheads="1"/>
          </p:cNvSpPr>
          <p:nvPr/>
        </p:nvSpPr>
        <p:spPr bwMode="auto">
          <a:xfrm>
            <a:off x="-252413" y="2133600"/>
            <a:ext cx="1979613" cy="1984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pl-PL"/>
              <a:t>Sieć IP1</a:t>
            </a:r>
          </a:p>
        </p:txBody>
      </p:sp>
      <p:sp>
        <p:nvSpPr>
          <p:cNvPr id="60431" name="Cloud"/>
          <p:cNvSpPr>
            <a:spLocks noChangeAspect="1" noEditPoints="1" noChangeArrowheads="1"/>
          </p:cNvSpPr>
          <p:nvPr/>
        </p:nvSpPr>
        <p:spPr bwMode="auto">
          <a:xfrm>
            <a:off x="1835150" y="2133600"/>
            <a:ext cx="6553200" cy="37814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/>
            <a:r>
              <a:rPr lang="pl-PL" sz="2400" b="1"/>
              <a:t>Sieć MPLS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l-PL"/>
              <a:t>Sieć MPLS (2)</a:t>
            </a:r>
          </a:p>
        </p:txBody>
      </p:sp>
      <p:sp>
        <p:nvSpPr>
          <p:cNvPr id="60455" name="Line 39"/>
          <p:cNvSpPr>
            <a:spLocks noChangeShapeType="1"/>
          </p:cNvSpPr>
          <p:nvPr/>
        </p:nvSpPr>
        <p:spPr bwMode="auto">
          <a:xfrm>
            <a:off x="4067175" y="2997200"/>
            <a:ext cx="1800225" cy="5762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456" name="Line 40"/>
          <p:cNvSpPr>
            <a:spLocks noChangeShapeType="1"/>
          </p:cNvSpPr>
          <p:nvPr/>
        </p:nvSpPr>
        <p:spPr bwMode="auto">
          <a:xfrm flipV="1">
            <a:off x="4067175" y="3898900"/>
            <a:ext cx="1944688" cy="720725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457" name="Line 41"/>
          <p:cNvSpPr>
            <a:spLocks noChangeShapeType="1"/>
          </p:cNvSpPr>
          <p:nvPr/>
        </p:nvSpPr>
        <p:spPr bwMode="auto">
          <a:xfrm flipV="1">
            <a:off x="3706813" y="3322638"/>
            <a:ext cx="0" cy="86518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458" name="Line 42"/>
          <p:cNvSpPr>
            <a:spLocks noChangeShapeType="1"/>
          </p:cNvSpPr>
          <p:nvPr/>
        </p:nvSpPr>
        <p:spPr bwMode="auto">
          <a:xfrm>
            <a:off x="1763713" y="3827463"/>
            <a:ext cx="1511300" cy="71913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459" name="Line 43"/>
          <p:cNvSpPr>
            <a:spLocks noChangeShapeType="1"/>
          </p:cNvSpPr>
          <p:nvPr/>
        </p:nvSpPr>
        <p:spPr bwMode="auto">
          <a:xfrm flipV="1">
            <a:off x="6659563" y="2636838"/>
            <a:ext cx="936625" cy="64770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460" name="Line 44"/>
          <p:cNvSpPr>
            <a:spLocks noChangeShapeType="1"/>
          </p:cNvSpPr>
          <p:nvPr/>
        </p:nvSpPr>
        <p:spPr bwMode="auto">
          <a:xfrm flipH="1" flipV="1">
            <a:off x="6372225" y="3971925"/>
            <a:ext cx="719138" cy="10080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pic>
        <p:nvPicPr>
          <p:cNvPr id="60438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4906963"/>
            <a:ext cx="758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443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1038" y="2484438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6804025" y="526732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/>
              <a:t>LER2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3436938" y="29876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/>
              <a:t>LSR1</a:t>
            </a:r>
          </a:p>
        </p:txBody>
      </p:sp>
      <p:sp>
        <p:nvSpPr>
          <p:cNvPr id="60465" name="Cloud"/>
          <p:cNvSpPr>
            <a:spLocks noChangeAspect="1" noEditPoints="1" noChangeArrowheads="1"/>
          </p:cNvSpPr>
          <p:nvPr/>
        </p:nvSpPr>
        <p:spPr bwMode="auto">
          <a:xfrm>
            <a:off x="7129463" y="333375"/>
            <a:ext cx="1979612" cy="1984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/>
            <a:r>
              <a:rPr lang="pl-PL"/>
              <a:t>Sieć IP3</a:t>
            </a:r>
          </a:p>
        </p:txBody>
      </p:sp>
      <p:pic>
        <p:nvPicPr>
          <p:cNvPr id="60453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3106738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6011863" y="36099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/>
              <a:t>LSR2</a:t>
            </a:r>
          </a:p>
        </p:txBody>
      </p:sp>
      <p:pic>
        <p:nvPicPr>
          <p:cNvPr id="60440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2022475"/>
            <a:ext cx="758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7380288" y="238283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/>
              <a:t>LER3</a:t>
            </a:r>
          </a:p>
        </p:txBody>
      </p:sp>
      <p:pic>
        <p:nvPicPr>
          <p:cNvPr id="60441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2225" y="3427413"/>
            <a:ext cx="758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47" name="Text Box 31"/>
          <p:cNvSpPr txBox="1">
            <a:spLocks noChangeArrowheads="1"/>
          </p:cNvSpPr>
          <p:nvPr/>
        </p:nvSpPr>
        <p:spPr bwMode="auto">
          <a:xfrm>
            <a:off x="1292225" y="381158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/>
              <a:t>LER1</a:t>
            </a:r>
          </a:p>
        </p:txBody>
      </p:sp>
      <p:pic>
        <p:nvPicPr>
          <p:cNvPr id="60451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4140200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3419475" y="464343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/>
              <a:t>LSR3</a:t>
            </a:r>
          </a:p>
        </p:txBody>
      </p:sp>
      <p:sp>
        <p:nvSpPr>
          <p:cNvPr id="60467" name="Rectangle 51"/>
          <p:cNvSpPr>
            <a:spLocks noChangeArrowheads="1"/>
          </p:cNvSpPr>
          <p:nvPr/>
        </p:nvSpPr>
        <p:spPr bwMode="auto">
          <a:xfrm>
            <a:off x="0" y="2636838"/>
            <a:ext cx="539750" cy="360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60474" name="Group 58"/>
          <p:cNvGrpSpPr>
            <a:grpSpLocks/>
          </p:cNvGrpSpPr>
          <p:nvPr/>
        </p:nvGrpSpPr>
        <p:grpSpPr bwMode="auto">
          <a:xfrm>
            <a:off x="1187450" y="3429000"/>
            <a:ext cx="719138" cy="361950"/>
            <a:chOff x="1066" y="1343"/>
            <a:chExt cx="453" cy="228"/>
          </a:xfrm>
        </p:grpSpPr>
        <p:sp>
          <p:nvSpPr>
            <p:cNvPr id="60469" name="Rectangle 53"/>
            <p:cNvSpPr>
              <a:spLocks noChangeArrowheads="1"/>
            </p:cNvSpPr>
            <p:nvPr/>
          </p:nvSpPr>
          <p:spPr bwMode="auto">
            <a:xfrm>
              <a:off x="1066" y="1344"/>
              <a:ext cx="453" cy="22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0470" name="Rectangle 54"/>
            <p:cNvSpPr>
              <a:spLocks noChangeArrowheads="1"/>
            </p:cNvSpPr>
            <p:nvPr/>
          </p:nvSpPr>
          <p:spPr bwMode="auto">
            <a:xfrm>
              <a:off x="1156" y="1343"/>
              <a:ext cx="227" cy="227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60478" name="Rectangle 62"/>
          <p:cNvSpPr>
            <a:spLocks noChangeArrowheads="1"/>
          </p:cNvSpPr>
          <p:nvPr/>
        </p:nvSpPr>
        <p:spPr bwMode="auto">
          <a:xfrm>
            <a:off x="7667625" y="2276475"/>
            <a:ext cx="539750" cy="3603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0479" name="Rectangle 63"/>
          <p:cNvSpPr>
            <a:spLocks noChangeArrowheads="1"/>
          </p:cNvSpPr>
          <p:nvPr/>
        </p:nvSpPr>
        <p:spPr bwMode="auto">
          <a:xfrm>
            <a:off x="34925" y="3429000"/>
            <a:ext cx="539750" cy="3603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60488" name="Group 72"/>
          <p:cNvGrpSpPr>
            <a:grpSpLocks/>
          </p:cNvGrpSpPr>
          <p:nvPr/>
        </p:nvGrpSpPr>
        <p:grpSpPr bwMode="auto">
          <a:xfrm>
            <a:off x="1187450" y="3425825"/>
            <a:ext cx="719138" cy="363538"/>
            <a:chOff x="748" y="2929"/>
            <a:chExt cx="453" cy="229"/>
          </a:xfrm>
        </p:grpSpPr>
        <p:sp>
          <p:nvSpPr>
            <p:cNvPr id="60481" name="Rectangle 65"/>
            <p:cNvSpPr>
              <a:spLocks noChangeArrowheads="1"/>
            </p:cNvSpPr>
            <p:nvPr/>
          </p:nvSpPr>
          <p:spPr bwMode="auto">
            <a:xfrm>
              <a:off x="748" y="2931"/>
              <a:ext cx="453" cy="2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0482" name="Rectangle 66"/>
            <p:cNvSpPr>
              <a:spLocks noChangeArrowheads="1"/>
            </p:cNvSpPr>
            <p:nvPr/>
          </p:nvSpPr>
          <p:spPr bwMode="auto">
            <a:xfrm>
              <a:off x="838" y="2929"/>
              <a:ext cx="227" cy="227"/>
            </a:xfrm>
            <a:prstGeom prst="rect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60489" name="Rectangle 73"/>
          <p:cNvSpPr>
            <a:spLocks noChangeArrowheads="1"/>
          </p:cNvSpPr>
          <p:nvPr/>
        </p:nvSpPr>
        <p:spPr bwMode="auto">
          <a:xfrm>
            <a:off x="7667625" y="2205038"/>
            <a:ext cx="539750" cy="3603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60490" name="Group 74"/>
          <p:cNvGrpSpPr>
            <a:grpSpLocks/>
          </p:cNvGrpSpPr>
          <p:nvPr/>
        </p:nvGrpSpPr>
        <p:grpSpPr bwMode="auto">
          <a:xfrm>
            <a:off x="7019925" y="2133600"/>
            <a:ext cx="719138" cy="361950"/>
            <a:chOff x="1202" y="981"/>
            <a:chExt cx="453" cy="228"/>
          </a:xfrm>
        </p:grpSpPr>
        <p:sp>
          <p:nvSpPr>
            <p:cNvPr id="60472" name="Rectangle 56"/>
            <p:cNvSpPr>
              <a:spLocks noChangeArrowheads="1"/>
            </p:cNvSpPr>
            <p:nvPr/>
          </p:nvSpPr>
          <p:spPr bwMode="auto">
            <a:xfrm>
              <a:off x="1202" y="982"/>
              <a:ext cx="453" cy="22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0473" name="Rectangle 57"/>
            <p:cNvSpPr>
              <a:spLocks noChangeArrowheads="1"/>
            </p:cNvSpPr>
            <p:nvPr/>
          </p:nvSpPr>
          <p:spPr bwMode="auto">
            <a:xfrm>
              <a:off x="1292" y="981"/>
              <a:ext cx="227" cy="227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60491" name="Rectangle 75"/>
          <p:cNvSpPr>
            <a:spLocks noChangeArrowheads="1"/>
          </p:cNvSpPr>
          <p:nvPr/>
        </p:nvSpPr>
        <p:spPr bwMode="auto">
          <a:xfrm>
            <a:off x="7272338" y="476250"/>
            <a:ext cx="539750" cy="3603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0492" name="Rectangle 76"/>
          <p:cNvSpPr>
            <a:spLocks noChangeArrowheads="1"/>
          </p:cNvSpPr>
          <p:nvPr/>
        </p:nvSpPr>
        <p:spPr bwMode="auto">
          <a:xfrm>
            <a:off x="7451725" y="4797425"/>
            <a:ext cx="539750" cy="3603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4.44444E-6 L 0.13386 0.1155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60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0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0.2283 0.13658 " pathEditMode="relative" ptsTypes="AA">
                                      <p:cBhvr>
                                        <p:cTn id="92" dur="1000" fill="hold"/>
                                        <p:tgtEl>
                                          <p:spTgt spid="60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83 0.13658 L 0.51979 0.00023 " pathEditMode="relative" ptsTypes="AA">
                                      <p:cBhvr>
                                        <p:cTn id="95" dur="1000" fill="hold"/>
                                        <p:tgtEl>
                                          <p:spTgt spid="60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979 0.00023 L 0.70087 -0.16782 " pathEditMode="relative" ptsTypes="AA">
                                      <p:cBhvr>
                                        <p:cTn id="98" dur="1000" fill="hold"/>
                                        <p:tgtEl>
                                          <p:spTgt spid="60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046 L 0.09861 -0.23565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6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7 0.00533 L 0.13577 0.00023 " pathEditMode="relative" rAng="0" ptsTypes="AA">
                                      <p:cBhvr>
                                        <p:cTn id="121" dur="1000" fill="hold"/>
                                        <p:tgtEl>
                                          <p:spTgt spid="60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5.55556E-6 L 0.2283 0.13657 " pathEditMode="relative" ptsTypes="AA">
                                      <p:cBhvr>
                                        <p:cTn id="131" dur="1000" fill="hold"/>
                                        <p:tgtEl>
                                          <p:spTgt spid="6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83 0.13704 L 0.2283 -0.11505 " pathEditMode="relative" ptsTypes="AA">
                                      <p:cBhvr>
                                        <p:cTn id="134" dur="1000" fill="hold"/>
                                        <p:tgtEl>
                                          <p:spTgt spid="6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83 -0.11505 L 0.50399 0.00045 " pathEditMode="relative" ptsTypes="AA">
                                      <p:cBhvr>
                                        <p:cTn id="137" dur="1000" fill="hold"/>
                                        <p:tgtEl>
                                          <p:spTgt spid="6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0"/>
                            </p:stCondLst>
                            <p:childTnLst>
                              <p:par>
                                <p:cTn id="13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979 0.00069 L 0.70886 -0.17778 " pathEditMode="relative" ptsTypes="AA">
                                      <p:cBhvr>
                                        <p:cTn id="140" dur="1000" fill="hold"/>
                                        <p:tgtEl>
                                          <p:spTgt spid="6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046 L 0.09861 -0.23565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60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000"/>
                            </p:stCondLst>
                            <p:childTnLst>
                              <p:par>
                                <p:cTn id="1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02743 0.24653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60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59259E-6 L -0.12603 0.11551 " pathEditMode="relative" ptsTypes="AA">
                                      <p:cBhvr>
                                        <p:cTn id="172" dur="1000" fill="hold"/>
                                        <p:tgtEl>
                                          <p:spTgt spid="6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3 0.11551 L 0.03143 0.38866 " pathEditMode="relative" ptsTypes="AA">
                                      <p:cBhvr>
                                        <p:cTn id="175" dur="1000" fill="hold"/>
                                        <p:tgtEl>
                                          <p:spTgt spid="6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6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500"/>
                            </p:stCondLst>
                            <p:childTnLst>
                              <p:par>
                                <p:cTn id="184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12621 0.19375 " pathEditMode="relative" rAng="0" ptsTypes="AA">
                                      <p:cBhvr>
                                        <p:cTn id="185" dur="1000" fill="hold"/>
                                        <p:tgtEl>
                                          <p:spTgt spid="6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500"/>
                            </p:stCondLst>
                            <p:childTnLst>
                              <p:par>
                                <p:cTn id="18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66" grpId="0" animBg="1"/>
      <p:bldP spid="60461" grpId="0" animBg="1"/>
      <p:bldP spid="60431" grpId="0" animBg="1"/>
      <p:bldP spid="60455" grpId="0" animBg="1"/>
      <p:bldP spid="60456" grpId="0" animBg="1"/>
      <p:bldP spid="60457" grpId="0" animBg="1"/>
      <p:bldP spid="60458" grpId="0" animBg="1"/>
      <p:bldP spid="60459" grpId="0" animBg="1"/>
      <p:bldP spid="60460" grpId="0" animBg="1"/>
      <p:bldP spid="60449" grpId="0"/>
      <p:bldP spid="60450" grpId="0"/>
      <p:bldP spid="60465" grpId="0" animBg="1"/>
      <p:bldP spid="60454" grpId="0"/>
      <p:bldP spid="60448" grpId="0"/>
      <p:bldP spid="60447" grpId="0"/>
      <p:bldP spid="60452" grpId="0"/>
      <p:bldP spid="60467" grpId="0" animBg="1"/>
      <p:bldP spid="60467" grpId="1" animBg="1"/>
      <p:bldP spid="60467" grpId="2" animBg="1"/>
      <p:bldP spid="60478" grpId="0" animBg="1"/>
      <p:bldP spid="60478" grpId="1" animBg="1"/>
      <p:bldP spid="60478" grpId="2" animBg="1"/>
      <p:bldP spid="60479" grpId="0" animBg="1"/>
      <p:bldP spid="60479" grpId="1" animBg="1"/>
      <p:bldP spid="60479" grpId="2" animBg="1"/>
      <p:bldP spid="60489" grpId="0" animBg="1"/>
      <p:bldP spid="60489" grpId="1" animBg="1"/>
      <p:bldP spid="60489" grpId="2" animBg="1"/>
      <p:bldP spid="60491" grpId="0" animBg="1"/>
      <p:bldP spid="60491" grpId="1" animBg="1"/>
      <p:bldP spid="60491" grpId="2" animBg="1"/>
      <p:bldP spid="60492" grpId="0" animBg="1"/>
      <p:bldP spid="60492" grpId="1" animBg="1"/>
      <p:bldP spid="6049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 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141913"/>
          </a:xfrm>
        </p:spPr>
        <p:txBody>
          <a:bodyPr/>
          <a:lstStyle/>
          <a:p>
            <a:r>
              <a:rPr lang="pl-PL" sz="2400"/>
              <a:t>Sieci rozległe możemy podzielić na sieci </a:t>
            </a:r>
            <a:r>
              <a:rPr lang="pl-PL" sz="2400" b="1"/>
              <a:t>publiczne i prywatne</a:t>
            </a:r>
            <a:r>
              <a:rPr lang="pl-PL" sz="2400"/>
              <a:t> </a:t>
            </a:r>
          </a:p>
          <a:p>
            <a:r>
              <a:rPr lang="pl-PL" sz="2400"/>
              <a:t>W latach 60-tych XX wieku powstała sieć rozległa </a:t>
            </a:r>
            <a:r>
              <a:rPr lang="pl-PL" sz="2400" b="1"/>
              <a:t>ARPANET</a:t>
            </a:r>
            <a:r>
              <a:rPr lang="pl-PL" sz="2400"/>
              <a:t>, z której następnie powstała sieć Internet</a:t>
            </a:r>
          </a:p>
          <a:p>
            <a:r>
              <a:rPr lang="pl-PL" sz="2400"/>
              <a:t>Sieci rozległe zazwyczaj tworzone są przez </a:t>
            </a:r>
            <a:r>
              <a:rPr lang="pl-PL" sz="2400" b="1"/>
              <a:t>operatorów telekomunikacyjnych</a:t>
            </a:r>
            <a:r>
              <a:rPr lang="pl-PL" sz="2400"/>
              <a:t> oraz duże korporacje</a:t>
            </a:r>
          </a:p>
          <a:p>
            <a:r>
              <a:rPr lang="pl-PL" sz="2400"/>
              <a:t>Podstawowe protokoły </a:t>
            </a:r>
            <a:r>
              <a:rPr lang="pl-PL" sz="2400" b="1"/>
              <a:t>transportowe</a:t>
            </a:r>
            <a:r>
              <a:rPr lang="pl-PL" sz="2400"/>
              <a:t> wykorzystywane obecnie w sieciach rozległych to: Frame Relay, MPLS (ang. MulitPorotocol Label Switching), Packet over SONET/SDH, ATM (ang. Asynchronous Transfer Mode)</a:t>
            </a:r>
          </a:p>
          <a:p>
            <a:r>
              <a:rPr lang="pl-PL" sz="2400"/>
              <a:t>W warstwie </a:t>
            </a:r>
            <a:r>
              <a:rPr lang="pl-PL" sz="2400" b="1"/>
              <a:t>sieciowej</a:t>
            </a:r>
            <a:r>
              <a:rPr lang="pl-PL" sz="2400"/>
              <a:t> wykorzystywane jest głównie protokół </a:t>
            </a:r>
            <a:r>
              <a:rPr lang="pl-PL" sz="2400" b="1"/>
              <a:t>IP</a:t>
            </a:r>
          </a:p>
          <a:p>
            <a:endParaRPr lang="pl-PL" sz="2400"/>
          </a:p>
          <a:p>
            <a:endParaRPr lang="pl-PL" sz="2400"/>
          </a:p>
          <a:p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MPLS - QoS i zarządzanie ruchem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/>
              <a:t>Do zaklasyfikowania pakietu do klasy FEC można wykorzystać </a:t>
            </a:r>
            <a:r>
              <a:rPr lang="pl-PL" sz="2400" b="1"/>
              <a:t>adresy IP</a:t>
            </a:r>
            <a:r>
              <a:rPr lang="pl-PL" sz="2400"/>
              <a:t> lub inne </a:t>
            </a:r>
            <a:r>
              <a:rPr lang="pl-PL" sz="2400" b="1"/>
              <a:t>pola</a:t>
            </a:r>
            <a:r>
              <a:rPr lang="pl-PL" sz="2400"/>
              <a:t> nagłówka IP (np. DSCP)</a:t>
            </a:r>
          </a:p>
          <a:p>
            <a:r>
              <a:rPr lang="pl-PL" sz="2400"/>
              <a:t>Różne klasy FEC mogą mieć zdefiniowane różne parametry </a:t>
            </a:r>
            <a:r>
              <a:rPr lang="pl-PL" sz="2400" b="1"/>
              <a:t>QoS</a:t>
            </a:r>
          </a:p>
          <a:p>
            <a:r>
              <a:rPr lang="pl-PL" sz="2400"/>
              <a:t>Dzięki zastosowaniu ścieżek LSP i różnych klas FEC pakiety transmitowane między tą samą parą ruterów LER, ale należące do innych klas FEC mogą być przesyłane </a:t>
            </a:r>
            <a:r>
              <a:rPr lang="pl-PL" sz="2400" b="1"/>
              <a:t>różnymi trasami</a:t>
            </a:r>
          </a:p>
          <a:p>
            <a:r>
              <a:rPr lang="pl-PL" sz="2400"/>
              <a:t>Umożliwia to efektywne stosowanie mechanizmów </a:t>
            </a:r>
            <a:r>
              <a:rPr lang="pl-PL" sz="2400" b="1"/>
              <a:t>inżynierii ruchu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 b="1">
                <a:solidFill>
                  <a:schemeClr val="accent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Sieci rozległe w Polsce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5068888"/>
          </a:xfrm>
        </p:spPr>
        <p:txBody>
          <a:bodyPr/>
          <a:lstStyle/>
          <a:p>
            <a:r>
              <a:rPr lang="pl-PL" sz="2400" b="1"/>
              <a:t>Pionier</a:t>
            </a:r>
            <a:r>
              <a:rPr lang="pl-PL" sz="2400"/>
              <a:t> – optyczna sieć akademicka o długości ponad 4 tys km łącząca ponad 20 ośrodków akademickich (</a:t>
            </a:r>
            <a:r>
              <a:rPr lang="pl-PL" sz="2400">
                <a:hlinkClick r:id="rId2"/>
              </a:rPr>
              <a:t>http://www.pionier.gov.pl/</a:t>
            </a:r>
            <a:r>
              <a:rPr lang="pl-PL" sz="2400"/>
              <a:t>)</a:t>
            </a:r>
          </a:p>
          <a:p>
            <a:r>
              <a:rPr lang="pl-PL" sz="2400" b="1"/>
              <a:t>Polpak</a:t>
            </a:r>
            <a:r>
              <a:rPr lang="pl-PL" sz="2400"/>
              <a:t> sieć TP S.A., technologie Frame Relay, ATM</a:t>
            </a:r>
          </a:p>
          <a:p>
            <a:r>
              <a:rPr lang="pl-PL" sz="2400" b="1"/>
              <a:t>Kolpak</a:t>
            </a:r>
            <a:r>
              <a:rPr lang="pl-PL" sz="2400"/>
              <a:t> sieć stworzona przez PKP wzdłuż torów, technologie Frame Relay, ATM (</a:t>
            </a:r>
            <a:r>
              <a:rPr lang="pl-PL" sz="2400">
                <a:hlinkClick r:id="rId3"/>
              </a:rPr>
              <a:t>http://www.tktelekom.pl/FR_ATM</a:t>
            </a:r>
            <a:r>
              <a:rPr lang="pl-PL" sz="2400"/>
              <a:t>)</a:t>
            </a:r>
          </a:p>
          <a:p>
            <a:r>
              <a:rPr lang="pl-PL" sz="2400" b="1"/>
              <a:t>Exatel</a:t>
            </a:r>
            <a:r>
              <a:rPr lang="pl-PL" sz="2400"/>
              <a:t> – operator powstał z połączenia operatorów Tel-Energo oraz Telbank (</a:t>
            </a:r>
            <a:r>
              <a:rPr lang="pl-PL" sz="2400">
                <a:hlinkClick r:id="rId4"/>
              </a:rPr>
              <a:t>http://www.exatel.pl/</a:t>
            </a:r>
            <a:r>
              <a:rPr lang="pl-PL" sz="2400"/>
              <a:t>)</a:t>
            </a:r>
          </a:p>
          <a:p>
            <a:r>
              <a:rPr lang="pl-PL" sz="2400" b="1"/>
              <a:t>NASK</a:t>
            </a:r>
            <a:r>
              <a:rPr lang="pl-PL" sz="2400"/>
              <a:t> (Naukowa i Akademicka Sieć Komputerowa ) – pierwszy operator w Polsce dla jednostek naukowych i badawczych (</a:t>
            </a:r>
            <a:r>
              <a:rPr lang="pl-PL" sz="2400">
                <a:hlinkClick r:id="rId5"/>
              </a:rPr>
              <a:t>http://www.nask.pl</a:t>
            </a:r>
            <a:r>
              <a:rPr lang="pl-PL" sz="2400"/>
              <a:t>)</a:t>
            </a:r>
          </a:p>
          <a:p>
            <a:endParaRPr lang="pl-PL" sz="2400"/>
          </a:p>
          <a:p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>
                <a:solidFill>
                  <a:schemeClr val="bg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 b="1">
                <a:solidFill>
                  <a:schemeClr val="accent2"/>
                </a:solidFill>
              </a:rPr>
              <a:t>Podsumowanie</a:t>
            </a:r>
          </a:p>
          <a:p>
            <a:endParaRPr lang="pl-PL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Podsumowanie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/>
              <a:t>Rozległe sieci komputerowe zapewniają </a:t>
            </a:r>
            <a:r>
              <a:rPr lang="pl-PL" sz="2400" b="1"/>
              <a:t>komunikację </a:t>
            </a:r>
            <a:r>
              <a:rPr lang="pl-PL" sz="2400"/>
              <a:t>między sieciami lokalnymi, indywidualnymi komputerami i zasobami</a:t>
            </a:r>
          </a:p>
          <a:p>
            <a:r>
              <a:rPr lang="pl-PL" sz="2400"/>
              <a:t>Metody dobory trasy stosowane w sieciach rozległych powinny </a:t>
            </a:r>
            <a:r>
              <a:rPr lang="pl-PL" sz="2400" b="1"/>
              <a:t>zapewniać</a:t>
            </a:r>
            <a:r>
              <a:rPr lang="pl-PL" sz="2400"/>
              <a:t> sieci sprawne działanie zgodnie z wymogami </a:t>
            </a:r>
            <a:r>
              <a:rPr lang="pl-PL" sz="2400" b="1"/>
              <a:t>QoS</a:t>
            </a:r>
          </a:p>
          <a:p>
            <a:r>
              <a:rPr lang="pl-PL" sz="2400"/>
              <a:t>W wyniku zjawiska </a:t>
            </a:r>
            <a:r>
              <a:rPr lang="pl-PL" sz="2400" b="1"/>
              <a:t>konwergencji</a:t>
            </a:r>
            <a:r>
              <a:rPr lang="pl-PL" sz="2400"/>
              <a:t> malej różnica między sieciami przesyłającymi dane i głos</a:t>
            </a:r>
          </a:p>
          <a:p>
            <a:r>
              <a:rPr lang="pl-PL" sz="2400"/>
              <a:t>W sieciach rozległych coraz większą popularność zyskują technologię z rodziny </a:t>
            </a:r>
            <a:r>
              <a:rPr lang="pl-PL" sz="2400" b="1"/>
              <a:t>Ethernet</a:t>
            </a:r>
            <a:r>
              <a:rPr lang="pl-PL" sz="2400"/>
              <a:t> oraz </a:t>
            </a:r>
            <a:r>
              <a:rPr lang="pl-PL" sz="2400" b="1"/>
              <a:t>MPLS</a:t>
            </a:r>
          </a:p>
          <a:p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Kolejny wykład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pl-PL" b="1"/>
              <a:t>Bezprzewodowe sieci komputerowe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Plan wykładu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>
                <a:solidFill>
                  <a:schemeClr val="bg2"/>
                </a:solidFill>
              </a:rPr>
              <a:t>Wprowadzenie</a:t>
            </a:r>
          </a:p>
          <a:p>
            <a:r>
              <a:rPr lang="pl-PL" sz="2400" b="1">
                <a:solidFill>
                  <a:schemeClr val="accent2"/>
                </a:solidFill>
              </a:rPr>
              <a:t>Struktura sieci rozległych</a:t>
            </a:r>
          </a:p>
          <a:p>
            <a:r>
              <a:rPr lang="pl-PL" sz="2400">
                <a:solidFill>
                  <a:schemeClr val="bg2"/>
                </a:solidFill>
              </a:rPr>
              <a:t>Węzeł sieci rozległej</a:t>
            </a:r>
          </a:p>
          <a:p>
            <a:r>
              <a:rPr lang="pl-PL" sz="2400">
                <a:solidFill>
                  <a:schemeClr val="bg2"/>
                </a:solidFill>
              </a:rPr>
              <a:t>Reguły doboru trasy</a:t>
            </a:r>
          </a:p>
          <a:p>
            <a:r>
              <a:rPr lang="pl-PL" sz="2400">
                <a:solidFill>
                  <a:schemeClr val="bg2"/>
                </a:solidFill>
              </a:rPr>
              <a:t>Sieci PSTN</a:t>
            </a:r>
          </a:p>
          <a:p>
            <a:r>
              <a:rPr lang="pl-PL" sz="2400">
                <a:solidFill>
                  <a:schemeClr val="bg2"/>
                </a:solidFill>
              </a:rPr>
              <a:t>Protokół Frame Relay</a:t>
            </a:r>
          </a:p>
          <a:p>
            <a:r>
              <a:rPr lang="pl-PL" sz="2400">
                <a:solidFill>
                  <a:schemeClr val="bg2"/>
                </a:solidFill>
              </a:rPr>
              <a:t>Protokół ATM</a:t>
            </a:r>
          </a:p>
          <a:p>
            <a:r>
              <a:rPr lang="pl-PL" sz="2400">
                <a:solidFill>
                  <a:schemeClr val="bg2"/>
                </a:solidFill>
              </a:rPr>
              <a:t>Protokół MPLS</a:t>
            </a:r>
          </a:p>
          <a:p>
            <a:r>
              <a:rPr lang="pl-PL" sz="2400">
                <a:solidFill>
                  <a:schemeClr val="bg2"/>
                </a:solidFill>
              </a:rPr>
              <a:t>Sieci rozległe w Polsce</a:t>
            </a:r>
          </a:p>
          <a:p>
            <a:r>
              <a:rPr lang="pl-PL" sz="2400">
                <a:solidFill>
                  <a:schemeClr val="bg2"/>
                </a:solidFill>
              </a:rPr>
              <a:t>Podsumowanie</a:t>
            </a:r>
          </a:p>
          <a:p>
            <a:endParaRPr lang="pl-PL" sz="2800"/>
          </a:p>
          <a:p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Struktura sieci rozległej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b="1"/>
              <a:t>Strukturą</a:t>
            </a:r>
            <a:r>
              <a:rPr lang="pl-PL" sz="2400"/>
              <a:t> rozległej sieci komputerowej nazywamy </a:t>
            </a:r>
            <a:r>
              <a:rPr lang="pl-PL" sz="2400" b="1"/>
              <a:t>schemat</a:t>
            </a:r>
            <a:r>
              <a:rPr lang="pl-PL" sz="2400"/>
              <a:t> </a:t>
            </a:r>
            <a:r>
              <a:rPr lang="pl-PL" sz="2400" b="1"/>
              <a:t>rozmieszczenia węzłów</a:t>
            </a:r>
            <a:r>
              <a:rPr lang="pl-PL" sz="2400"/>
              <a:t> i łączących je </a:t>
            </a:r>
            <a:r>
              <a:rPr lang="pl-PL" sz="2400" b="1"/>
              <a:t>łączy transmisyjnych</a:t>
            </a:r>
            <a:r>
              <a:rPr lang="pl-PL" sz="2400"/>
              <a:t> wraz ze schematem dołączenia do węzłów systemów komputerowych, terminali, mikrokomputerów, sieci lokalnych i innego sprzętu informatycznego</a:t>
            </a:r>
          </a:p>
          <a:p>
            <a:r>
              <a:rPr lang="pl-PL" sz="2400"/>
              <a:t>Na strukturę rozległej sieci komputerowej składają się trzy obszary:</a:t>
            </a:r>
          </a:p>
          <a:p>
            <a:pPr lvl="1"/>
            <a:r>
              <a:rPr lang="pl-PL" sz="2400"/>
              <a:t>Sieć komunikacyjna </a:t>
            </a:r>
          </a:p>
          <a:p>
            <a:pPr lvl="1"/>
            <a:r>
              <a:rPr lang="pl-PL" sz="2400"/>
              <a:t>Obszar przetwarzania i gromadzenia informacji </a:t>
            </a:r>
          </a:p>
          <a:p>
            <a:pPr lvl="1"/>
            <a:r>
              <a:rPr lang="pl-PL" sz="2400"/>
              <a:t>Obszar dostępu </a:t>
            </a:r>
          </a:p>
          <a:p>
            <a:pPr lvl="1">
              <a:lnSpc>
                <a:spcPct val="80000"/>
              </a:lnSpc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3" name="Oval 37"/>
          <p:cNvSpPr>
            <a:spLocks noChangeArrowheads="1"/>
          </p:cNvSpPr>
          <p:nvPr/>
        </p:nvSpPr>
        <p:spPr bwMode="auto">
          <a:xfrm>
            <a:off x="1042988" y="1196975"/>
            <a:ext cx="6913562" cy="5327650"/>
          </a:xfrm>
          <a:prstGeom prst="ellipse">
            <a:avLst/>
          </a:prstGeom>
          <a:solidFill>
            <a:srgbClr val="66FF66"/>
          </a:solidFill>
          <a:ln w="19050">
            <a:solidFill>
              <a:srgbClr val="0033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990000"/>
              </a:solidFill>
            </a:endParaRPr>
          </a:p>
        </p:txBody>
      </p:sp>
      <p:sp>
        <p:nvSpPr>
          <p:cNvPr id="19491" name="Oval 35"/>
          <p:cNvSpPr>
            <a:spLocks noChangeArrowheads="1"/>
          </p:cNvSpPr>
          <p:nvPr/>
        </p:nvSpPr>
        <p:spPr bwMode="auto">
          <a:xfrm>
            <a:off x="2268538" y="2203450"/>
            <a:ext cx="4392612" cy="3240088"/>
          </a:xfrm>
          <a:prstGeom prst="ellipse">
            <a:avLst/>
          </a:prstGeom>
          <a:solidFill>
            <a:srgbClr val="FF9999"/>
          </a:solidFill>
          <a:ln w="19050">
            <a:solidFill>
              <a:srgbClr val="A5002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990000"/>
              </a:solidFill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3062288" y="2924175"/>
            <a:ext cx="2735262" cy="1728788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Struktura sieci rozległej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3636963" y="3427413"/>
            <a:ext cx="647700" cy="144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429125" y="3427413"/>
            <a:ext cx="719138" cy="2174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 flipV="1">
            <a:off x="3563938" y="3643313"/>
            <a:ext cx="144462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3779838" y="4219575"/>
            <a:ext cx="865187" cy="144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4787900" y="3787775"/>
            <a:ext cx="360363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 flipV="1">
            <a:off x="4356100" y="3427413"/>
            <a:ext cx="360363" cy="936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608513" y="4292600"/>
            <a:ext cx="179387" cy="179388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249738" y="3321050"/>
            <a:ext cx="179387" cy="179388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563938" y="3067050"/>
            <a:ext cx="1878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 b="1">
                <a:solidFill>
                  <a:srgbClr val="000066"/>
                </a:solidFill>
              </a:rPr>
              <a:t>Sieć komunikacyjna</a:t>
            </a:r>
          </a:p>
        </p:txBody>
      </p:sp>
      <p:sp>
        <p:nvSpPr>
          <p:cNvPr id="19474" name="tower"/>
          <p:cNvSpPr>
            <a:spLocks noEditPoints="1" noChangeArrowheads="1"/>
          </p:cNvSpPr>
          <p:nvPr/>
        </p:nvSpPr>
        <p:spPr bwMode="auto">
          <a:xfrm>
            <a:off x="2628900" y="3140075"/>
            <a:ext cx="215900" cy="3873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76" name="tower"/>
          <p:cNvSpPr>
            <a:spLocks noEditPoints="1" noChangeArrowheads="1"/>
          </p:cNvSpPr>
          <p:nvPr/>
        </p:nvSpPr>
        <p:spPr bwMode="auto">
          <a:xfrm>
            <a:off x="2555875" y="3932238"/>
            <a:ext cx="215900" cy="3873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77" name="tower"/>
          <p:cNvSpPr>
            <a:spLocks noEditPoints="1" noChangeArrowheads="1"/>
          </p:cNvSpPr>
          <p:nvPr/>
        </p:nvSpPr>
        <p:spPr bwMode="auto">
          <a:xfrm>
            <a:off x="6084888" y="3571875"/>
            <a:ext cx="215900" cy="3873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78" name="tower"/>
          <p:cNvSpPr>
            <a:spLocks noEditPoints="1" noChangeArrowheads="1"/>
          </p:cNvSpPr>
          <p:nvPr/>
        </p:nvSpPr>
        <p:spPr bwMode="auto">
          <a:xfrm>
            <a:off x="4572000" y="5011738"/>
            <a:ext cx="215900" cy="3873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2844800" y="3355975"/>
            <a:ext cx="6477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V="1">
            <a:off x="2771775" y="3643313"/>
            <a:ext cx="7207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 flipV="1">
            <a:off x="5221288" y="3716338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492500" y="3500438"/>
            <a:ext cx="179388" cy="1793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636963" y="4113213"/>
            <a:ext cx="179387" cy="1793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 flipV="1">
            <a:off x="4356100" y="5227638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V="1">
            <a:off x="4356100" y="5227638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 flipV="1">
            <a:off x="4356100" y="5732463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V="1">
            <a:off x="4356100" y="6451600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V="1">
            <a:off x="4140200" y="5659438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V="1">
            <a:off x="4356100" y="60928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88" name="computr2"/>
          <p:cNvSpPr>
            <a:spLocks noEditPoints="1" noChangeArrowheads="1"/>
          </p:cNvSpPr>
          <p:nvPr/>
        </p:nvSpPr>
        <p:spPr bwMode="auto">
          <a:xfrm>
            <a:off x="4500563" y="5516563"/>
            <a:ext cx="360362" cy="2936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89" name="computr2"/>
          <p:cNvSpPr>
            <a:spLocks noEditPoints="1" noChangeArrowheads="1"/>
          </p:cNvSpPr>
          <p:nvPr/>
        </p:nvSpPr>
        <p:spPr bwMode="auto">
          <a:xfrm>
            <a:off x="4500563" y="5870575"/>
            <a:ext cx="360362" cy="293688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90" name="computr2"/>
          <p:cNvSpPr>
            <a:spLocks noEditPoints="1" noChangeArrowheads="1"/>
          </p:cNvSpPr>
          <p:nvPr/>
        </p:nvSpPr>
        <p:spPr bwMode="auto">
          <a:xfrm>
            <a:off x="4500563" y="6230938"/>
            <a:ext cx="360362" cy="2936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3421063" y="2274888"/>
            <a:ext cx="2233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1400" b="1">
                <a:solidFill>
                  <a:srgbClr val="990000"/>
                </a:solidFill>
              </a:rPr>
              <a:t>Obszar przetwarzania i gromadzenia informacji</a:t>
            </a:r>
            <a:r>
              <a:rPr lang="pl-PL" b="1"/>
              <a:t> 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3348038" y="1484313"/>
            <a:ext cx="2233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1400" b="1">
                <a:solidFill>
                  <a:srgbClr val="003300"/>
                </a:solidFill>
              </a:rPr>
              <a:t>Obszar dostępu do sieci</a:t>
            </a:r>
            <a:r>
              <a:rPr lang="pl-PL" b="1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 flipH="1" flipV="1">
            <a:off x="3779838" y="4292600"/>
            <a:ext cx="3603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3995738" y="5516563"/>
            <a:ext cx="215900" cy="215900"/>
          </a:xfrm>
          <a:prstGeom prst="rect">
            <a:avLst/>
          </a:prstGeom>
          <a:solidFill>
            <a:srgbClr val="CCFF3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/>
              <a:t>R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 flipH="1" flipV="1">
            <a:off x="4787900" y="4437063"/>
            <a:ext cx="1439863" cy="865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98" name="computr2"/>
          <p:cNvSpPr>
            <a:spLocks noEditPoints="1" noChangeArrowheads="1"/>
          </p:cNvSpPr>
          <p:nvPr/>
        </p:nvSpPr>
        <p:spPr bwMode="auto">
          <a:xfrm>
            <a:off x="6156325" y="5084763"/>
            <a:ext cx="360363" cy="2936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 flipV="1">
            <a:off x="5219700" y="3716338"/>
            <a:ext cx="1512888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5076825" y="3608388"/>
            <a:ext cx="179388" cy="1793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503" name="laptop"/>
          <p:cNvSpPr>
            <a:spLocks noEditPoints="1" noChangeArrowheads="1"/>
          </p:cNvSpPr>
          <p:nvPr/>
        </p:nvSpPr>
        <p:spPr bwMode="auto">
          <a:xfrm>
            <a:off x="6659563" y="4508500"/>
            <a:ext cx="342900" cy="254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504" name="laptop"/>
          <p:cNvSpPr>
            <a:spLocks noEditPoints="1" noChangeArrowheads="1"/>
          </p:cNvSpPr>
          <p:nvPr/>
        </p:nvSpPr>
        <p:spPr bwMode="auto">
          <a:xfrm>
            <a:off x="2555875" y="5373688"/>
            <a:ext cx="342900" cy="254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19505" name="Picture 49" descr="j04338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5013325"/>
            <a:ext cx="360363" cy="360363"/>
          </a:xfrm>
          <a:prstGeom prst="rect">
            <a:avLst/>
          </a:prstGeom>
          <a:solidFill>
            <a:srgbClr val="003300"/>
          </a:solidFill>
        </p:spPr>
      </p:pic>
      <p:sp>
        <p:nvSpPr>
          <p:cNvPr id="19506" name="Line 50"/>
          <p:cNvSpPr>
            <a:spLocks noChangeShapeType="1"/>
          </p:cNvSpPr>
          <p:nvPr/>
        </p:nvSpPr>
        <p:spPr bwMode="auto">
          <a:xfrm flipH="1">
            <a:off x="2339975" y="4221163"/>
            <a:ext cx="1295400" cy="100806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 flipH="1">
            <a:off x="2771775" y="4292600"/>
            <a:ext cx="936625" cy="1081088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3" grpId="0" animBg="1"/>
      <p:bldP spid="19491" grpId="0" animBg="1"/>
      <p:bldP spid="19471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62" grpId="0" animBg="1"/>
      <p:bldP spid="19463" grpId="0" animBg="1"/>
      <p:bldP spid="19472" grpId="0"/>
      <p:bldP spid="19474" grpId="0" animBg="1"/>
      <p:bldP spid="19476" grpId="0" animBg="1"/>
      <p:bldP spid="19477" grpId="0" animBg="1"/>
      <p:bldP spid="19478" grpId="0" animBg="1"/>
      <p:bldP spid="19479" grpId="0" animBg="1"/>
      <p:bldP spid="19480" grpId="0" animBg="1"/>
      <p:bldP spid="19481" grpId="0" animBg="1"/>
      <p:bldP spid="19460" grpId="0" animBg="1"/>
      <p:bldP spid="19461" grpId="0" animBg="1"/>
      <p:bldP spid="19482" grpId="0" animBg="1"/>
      <p:bldP spid="19483" grpId="0" animBg="1"/>
      <p:bldP spid="19484" grpId="0" animBg="1"/>
      <p:bldP spid="19485" grpId="0" animBg="1"/>
      <p:bldP spid="19486" grpId="0" animBg="1"/>
      <p:bldP spid="19487" grpId="0" animBg="1"/>
      <p:bldP spid="19488" grpId="0" animBg="1"/>
      <p:bldP spid="19489" grpId="0" animBg="1"/>
      <p:bldP spid="19490" grpId="0" animBg="1"/>
      <p:bldP spid="19492" grpId="0"/>
      <p:bldP spid="19494" grpId="0"/>
      <p:bldP spid="19495" grpId="0" animBg="1"/>
      <p:bldP spid="19496" grpId="0" animBg="1"/>
      <p:bldP spid="19500" grpId="0" animBg="1"/>
      <p:bldP spid="19498" grpId="0" animBg="1"/>
      <p:bldP spid="19501" grpId="0" animBg="1"/>
      <p:bldP spid="19464" grpId="0" animBg="1"/>
      <p:bldP spid="19503" grpId="0" animBg="1"/>
      <p:bldP spid="19504" grpId="0" animBg="1"/>
      <p:bldP spid="19506" grpId="0" animBg="1"/>
      <p:bldP spid="195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Sieć komunikacyjna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4924425"/>
          </a:xfrm>
        </p:spPr>
        <p:txBody>
          <a:bodyPr/>
          <a:lstStyle/>
          <a:p>
            <a:r>
              <a:rPr lang="pl-PL" sz="2400" b="1"/>
              <a:t>Sieć komunikacyjna</a:t>
            </a:r>
            <a:r>
              <a:rPr lang="pl-PL" sz="2400"/>
              <a:t> to obszar dystrybucji informacji</a:t>
            </a:r>
          </a:p>
          <a:p>
            <a:r>
              <a:rPr lang="pl-PL" sz="2400"/>
              <a:t>Jest ona odpowiedzialna za </a:t>
            </a:r>
            <a:r>
              <a:rPr lang="pl-PL" sz="2400" b="1"/>
              <a:t>komunikację</a:t>
            </a:r>
            <a:r>
              <a:rPr lang="pl-PL" sz="2400"/>
              <a:t> pomiędzy systemami i sieciami komputerowymi dołączonymi do sieci rozległej</a:t>
            </a:r>
          </a:p>
          <a:p>
            <a:r>
              <a:rPr lang="pl-PL" sz="2400"/>
              <a:t>Sieć komunikacyjna składa się z węzłów i łączących te węzły łączy transmisyjnych</a:t>
            </a:r>
          </a:p>
          <a:p>
            <a:r>
              <a:rPr lang="pl-PL" sz="2400"/>
              <a:t>W węźle znajduje się specjalizowane urządzenia (przełącznik, router) realizujące jeden lub kilka protokołów sieci rozległych, np. Frame Relay lub TCP/IP </a:t>
            </a:r>
          </a:p>
          <a:p>
            <a:r>
              <a:rPr lang="pl-PL" sz="2400"/>
              <a:t>Sieć komunikacyjna jest </a:t>
            </a:r>
            <a:r>
              <a:rPr lang="pl-PL" sz="2400" b="1"/>
              <a:t>niezmienną</a:t>
            </a:r>
            <a:r>
              <a:rPr lang="pl-PL" sz="2400"/>
              <a:t> strukturą sieci rozległej podlegającą rozwojowi planowanemu przez administratora sieci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3023</Words>
  <Application>Microsoft Office PowerPoint</Application>
  <PresentationFormat>Pokaz na ekranie (4:3)</PresentationFormat>
  <Paragraphs>559</Paragraphs>
  <Slides>55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0</vt:i4>
      </vt:variant>
      <vt:variant>
        <vt:lpstr>Tytuły slajdów</vt:lpstr>
      </vt:variant>
      <vt:variant>
        <vt:i4>55</vt:i4>
      </vt:variant>
    </vt:vector>
  </HeadingPairs>
  <TitlesOfParts>
    <vt:vector size="59" baseType="lpstr">
      <vt:lpstr>Arial</vt:lpstr>
      <vt:lpstr>Courier New</vt:lpstr>
      <vt:lpstr>Wingdings</vt:lpstr>
      <vt:lpstr>Projekt domyślny</vt:lpstr>
      <vt:lpstr>Rozległe sieci komputerowe</vt:lpstr>
      <vt:lpstr>Plan wykładu</vt:lpstr>
      <vt:lpstr>Plan wykładu</vt:lpstr>
      <vt:lpstr>Wprowadzenie (1)</vt:lpstr>
      <vt:lpstr>Wprowadzenie (2)</vt:lpstr>
      <vt:lpstr>Plan wykładu</vt:lpstr>
      <vt:lpstr>Struktura sieci rozległej</vt:lpstr>
      <vt:lpstr>Struktura sieci rozległej</vt:lpstr>
      <vt:lpstr>Sieć komunikacyjna (1)</vt:lpstr>
      <vt:lpstr>Sieć komunikacyjna (2)</vt:lpstr>
      <vt:lpstr>Obszar przetwarzania i gromadzenia informacji</vt:lpstr>
      <vt:lpstr>Obszar dostępu do sieci</vt:lpstr>
      <vt:lpstr>Plan wykładu</vt:lpstr>
      <vt:lpstr>Węzeł sieci rozległej</vt:lpstr>
      <vt:lpstr>Przepływ pakietów w przełączniku</vt:lpstr>
      <vt:lpstr>Przeciążenie w sieci</vt:lpstr>
      <vt:lpstr>Przeciążenie w sieci</vt:lpstr>
      <vt:lpstr>Przeciążenie w sieci</vt:lpstr>
      <vt:lpstr>Plan wykładu</vt:lpstr>
      <vt:lpstr>Reguły doboru trasy</vt:lpstr>
      <vt:lpstr>Klasyfikacja reguł doboru trasy</vt:lpstr>
      <vt:lpstr>Cele reguł doboru trasy</vt:lpstr>
      <vt:lpstr>Przykład realizacji reguły sztywnego doboru tras </vt:lpstr>
      <vt:lpstr>Metoda dystansowo-wektorowa (1)</vt:lpstr>
      <vt:lpstr>Metoda dystansowo-wektorowa (2)</vt:lpstr>
      <vt:lpstr>Metoda stanu połączenia (1) </vt:lpstr>
      <vt:lpstr>Metoda stanu połączenia (2)</vt:lpstr>
      <vt:lpstr>Plan wykładu</vt:lpstr>
      <vt:lpstr>Sieć PSTN (1)</vt:lpstr>
      <vt:lpstr>Sieć PSTN (2)</vt:lpstr>
      <vt:lpstr>Plan wykładu</vt:lpstr>
      <vt:lpstr>Frame Relay</vt:lpstr>
      <vt:lpstr>Geneza Frame Relay </vt:lpstr>
      <vt:lpstr>Działanie sieci Frame Relay</vt:lpstr>
      <vt:lpstr>Zasada pracy sieci Frame Relay </vt:lpstr>
      <vt:lpstr>Kontrola poprawności  Frame Relay</vt:lpstr>
      <vt:lpstr>Przeciążenie w sieci Frame Relay</vt:lpstr>
      <vt:lpstr>Plan wykładu</vt:lpstr>
      <vt:lpstr>ATM</vt:lpstr>
      <vt:lpstr>Wady i zalety komórek ATM</vt:lpstr>
      <vt:lpstr>Architektura B-ISDN ATM </vt:lpstr>
      <vt:lpstr>Typy połączeń ATM </vt:lpstr>
      <vt:lpstr>Identyfikatory połączeń</vt:lpstr>
      <vt:lpstr>Identyfikatory połączeń</vt:lpstr>
      <vt:lpstr>Plan wykładu</vt:lpstr>
      <vt:lpstr>MPLS</vt:lpstr>
      <vt:lpstr>Nagłówek MPLS</vt:lpstr>
      <vt:lpstr>Sieć MPLS (1)</vt:lpstr>
      <vt:lpstr>Sieć MPLS (2)</vt:lpstr>
      <vt:lpstr>MPLS - QoS i zarządzanie ruchem</vt:lpstr>
      <vt:lpstr>Plan wykładu</vt:lpstr>
      <vt:lpstr>Sieci rozległe w Polsce</vt:lpstr>
      <vt:lpstr>Plan wykładu</vt:lpstr>
      <vt:lpstr>Podsumowanie</vt:lpstr>
      <vt:lpstr>Kolejny wykład</vt:lpstr>
    </vt:vector>
  </TitlesOfParts>
  <Company>PWr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kwalkow</dc:creator>
  <cp:lastModifiedBy>Nauczyciel</cp:lastModifiedBy>
  <cp:revision>49</cp:revision>
  <dcterms:created xsi:type="dcterms:W3CDTF">2008-07-21T14:37:23Z</dcterms:created>
  <dcterms:modified xsi:type="dcterms:W3CDTF">2018-09-28T08:03:18Z</dcterms:modified>
</cp:coreProperties>
</file>