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84" r:id="rId1"/>
  </p:sldMasterIdLst>
  <p:notesMasterIdLst>
    <p:notesMasterId r:id="rId28"/>
  </p:notesMasterIdLst>
  <p:sldIdLst>
    <p:sldId id="257" r:id="rId2"/>
    <p:sldId id="259" r:id="rId3"/>
    <p:sldId id="279" r:id="rId4"/>
    <p:sldId id="280" r:id="rId5"/>
    <p:sldId id="266" r:id="rId6"/>
    <p:sldId id="268" r:id="rId7"/>
    <p:sldId id="281" r:id="rId8"/>
    <p:sldId id="269" r:id="rId9"/>
    <p:sldId id="270" r:id="rId10"/>
    <p:sldId id="282" r:id="rId11"/>
    <p:sldId id="272" r:id="rId12"/>
    <p:sldId id="273" r:id="rId13"/>
    <p:sldId id="284" r:id="rId14"/>
    <p:sldId id="283" r:id="rId15"/>
    <p:sldId id="274" r:id="rId16"/>
    <p:sldId id="290" r:id="rId17"/>
    <p:sldId id="285" r:id="rId18"/>
    <p:sldId id="275" r:id="rId19"/>
    <p:sldId id="286" r:id="rId20"/>
    <p:sldId id="289" r:id="rId21"/>
    <p:sldId id="276" r:id="rId22"/>
    <p:sldId id="291" r:id="rId23"/>
    <p:sldId id="277" r:id="rId24"/>
    <p:sldId id="292" r:id="rId25"/>
    <p:sldId id="278" r:id="rId26"/>
    <p:sldId id="293" r:id="rId27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7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pl-PL" dirty="0" smtClean="0"/>
              <a:t>Jerzy Kluczewski. UTK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48" tIns="49524" rIns="99048" bIns="49524">
            <a:normAutofit/>
          </a:bodyPr>
          <a:lstStyle/>
          <a:p>
            <a:r>
              <a:rPr lang="pl-PL" dirty="0" smtClean="0"/>
              <a:t>Jerzy Kluczewski. UTK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063A4EDC-2B6E-49F6-B0C0-585CBBF6892C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48" tIns="49524" rIns="99048" bIns="49524">
            <a:normAutofit/>
          </a:bodyPr>
          <a:lstStyle/>
          <a:p>
            <a:r>
              <a:rPr lang="pl-PL" dirty="0" smtClean="0"/>
              <a:t>© Jerzy Kluczewski. UTK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063A4EDC-2B6E-49F6-B0C0-585CBBF6892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48" tIns="49524" rIns="99048" bIns="49524">
            <a:normAutofit/>
          </a:bodyPr>
          <a:lstStyle/>
          <a:p>
            <a:r>
              <a:rPr lang="pl-PL" dirty="0" smtClean="0"/>
              <a:t>© Jerzy Kluczewski. UTK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063A4EDC-2B6E-49F6-B0C0-585CBBF6892C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48" tIns="49524" rIns="99048" bIns="49524">
            <a:normAutofit/>
          </a:bodyPr>
          <a:lstStyle/>
          <a:p>
            <a:r>
              <a:rPr lang="pl-PL" dirty="0" smtClean="0"/>
              <a:t>© Jerzy Kluczewski. UTK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063A4EDC-2B6E-49F6-B0C0-585CBBF6892C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48" tIns="49524" rIns="99048" bIns="49524">
            <a:normAutofit/>
          </a:bodyPr>
          <a:lstStyle/>
          <a:p>
            <a:r>
              <a:rPr lang="pl-PL" dirty="0" smtClean="0"/>
              <a:t>© Jerzy Kluczewski. UTK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063A4EDC-2B6E-49F6-B0C0-585CBBF6892C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48" tIns="49524" rIns="99048" bIns="49524">
            <a:normAutofit/>
          </a:bodyPr>
          <a:lstStyle/>
          <a:p>
            <a:r>
              <a:rPr lang="pl-PL" dirty="0" smtClean="0"/>
              <a:t>Jerzy Kluczewski. UTK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063A4EDC-2B6E-49F6-B0C0-585CBBF6892C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48" tIns="49524" rIns="99048" bIns="49524">
            <a:normAutofit/>
          </a:bodyPr>
          <a:lstStyle/>
          <a:p>
            <a:r>
              <a:rPr lang="pl-PL" dirty="0" smtClean="0"/>
              <a:t>Jerzy Kluczewski. UTK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063A4EDC-2B6E-49F6-B0C0-585CBBF6892C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OMYŚLNY-U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57158" y="6643710"/>
            <a:ext cx="6490972" cy="214290"/>
          </a:xfrm>
        </p:spPr>
        <p:txBody>
          <a:bodyPr/>
          <a:lstStyle>
            <a:extLst/>
          </a:lstStyle>
          <a:p>
            <a:r>
              <a:rPr lang="pl-PL" dirty="0" smtClean="0"/>
              <a:t>Jerzy Kluczewski. Urządzenia techniki komputerowej.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929586" y="6643710"/>
            <a:ext cx="733066" cy="21429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8148" y="428604"/>
            <a:ext cx="893589" cy="57150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40DCDD-D728-4D11-A0BA-50A64AD7F2CE}" type="datetime1">
              <a:rPr lang="pl-PL" smtClean="0"/>
              <a:pPr/>
              <a:t>02.04.2021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pl-PL" smtClean="0"/>
              <a:t>Jerzy Kluczewski. Urządzenia techniki komputerowej.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TK-10294493465396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TK-10294493465396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TK-10294493465396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214546" y="6596082"/>
            <a:ext cx="6205220" cy="261918"/>
          </a:xfrm>
        </p:spPr>
        <p:txBody>
          <a:bodyPr/>
          <a:lstStyle/>
          <a:p>
            <a:r>
              <a:rPr lang="pl-PL" dirty="0" smtClean="0"/>
              <a:t>Jerzy Kluczewski. Urządzenia techniki komputerowej.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01090" y="6492875"/>
            <a:ext cx="457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42976" y="1928802"/>
            <a:ext cx="678661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PAMIĘCI MASOWE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Obraz 6" descr="facebook_logo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857892"/>
            <a:ext cx="642942" cy="48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57158" y="6596082"/>
            <a:ext cx="8062608" cy="261918"/>
          </a:xfrm>
        </p:spPr>
        <p:txBody>
          <a:bodyPr/>
          <a:lstStyle/>
          <a:p>
            <a:r>
              <a:rPr lang="pl-PL" dirty="0" smtClean="0"/>
              <a:t>Jerzy Kluczewski. Urządzenia techniki komputerowej.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01090" y="6492875"/>
            <a:ext cx="457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08221" y="2708920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RAID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4074915" cy="600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908720"/>
            <a:ext cx="847853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RAID 1</a:t>
            </a:r>
            <a:r>
              <a:rPr lang="pl-PL" dirty="0" smtClean="0"/>
              <a:t> (</a:t>
            </a:r>
            <a:r>
              <a:rPr lang="pl-PL" u="sng" dirty="0" smtClean="0"/>
              <a:t>ang.</a:t>
            </a:r>
            <a:r>
              <a:rPr lang="pl-PL" dirty="0" smtClean="0"/>
              <a:t> </a:t>
            </a:r>
            <a:r>
              <a:rPr lang="pl-PL" i="1" dirty="0" smtClean="0"/>
              <a:t>RAID </a:t>
            </a:r>
            <a:r>
              <a:rPr lang="pl-PL" i="1" dirty="0" err="1" smtClean="0"/>
              <a:t>Level</a:t>
            </a:r>
            <a:r>
              <a:rPr lang="pl-PL" i="1" dirty="0" smtClean="0"/>
              <a:t> 1</a:t>
            </a:r>
            <a:r>
              <a:rPr lang="pl-PL" dirty="0" smtClean="0"/>
              <a:t>) –  dane na dyskach zapisywane są </a:t>
            </a:r>
          </a:p>
          <a:p>
            <a:r>
              <a:rPr lang="pl-PL" dirty="0" smtClean="0"/>
              <a:t>jednocześnie na obu dyskach. </a:t>
            </a:r>
          </a:p>
          <a:p>
            <a:r>
              <a:rPr lang="pl-PL" dirty="0" smtClean="0"/>
              <a:t>Zwany także </a:t>
            </a:r>
            <a:r>
              <a:rPr lang="pl-PL" b="1" dirty="0" smtClean="0"/>
              <a:t>mirroringiem</a:t>
            </a:r>
            <a:r>
              <a:rPr lang="pl-PL" dirty="0" smtClean="0"/>
              <a:t>, dlatego że jeden dysk jest lustrzanym </a:t>
            </a:r>
          </a:p>
          <a:p>
            <a:r>
              <a:rPr lang="pl-PL" dirty="0" smtClean="0"/>
              <a:t>odbiciem drugiego. Dane zapisywane są równolegle na oba dyski. </a:t>
            </a:r>
          </a:p>
          <a:p>
            <a:r>
              <a:rPr lang="pl-PL" dirty="0" smtClean="0"/>
              <a:t>Dzięki temu poziomowi uzyskujemy bezpieczeństwo danych kosztem </a:t>
            </a:r>
          </a:p>
          <a:p>
            <a:r>
              <a:rPr lang="pl-PL" dirty="0" smtClean="0"/>
              <a:t>pojemności. </a:t>
            </a:r>
          </a:p>
          <a:p>
            <a:r>
              <a:rPr lang="pl-PL" dirty="0" smtClean="0"/>
              <a:t>Wielkość macierzy jest równa najmniejszemu dyskowi, a prędkość przy</a:t>
            </a:r>
          </a:p>
          <a:p>
            <a:r>
              <a:rPr lang="pl-PL" dirty="0" smtClean="0"/>
              <a:t>odczycie zwykle jest większa. Natomiast prędkość zapisu mniejsza od </a:t>
            </a:r>
          </a:p>
          <a:p>
            <a:r>
              <a:rPr lang="pl-PL" dirty="0" smtClean="0"/>
              <a:t>prędkości najwolniejszego dysku. </a:t>
            </a:r>
          </a:p>
          <a:p>
            <a:endParaRPr lang="pl-PL" b="1" dirty="0" smtClean="0"/>
          </a:p>
          <a:p>
            <a:r>
              <a:rPr lang="pl-PL" b="1" dirty="0" smtClean="0"/>
              <a:t>Zalety:</a:t>
            </a:r>
            <a:endParaRPr lang="pl-PL" dirty="0" smtClean="0"/>
          </a:p>
          <a:p>
            <a:r>
              <a:rPr lang="pl-PL" dirty="0" smtClean="0"/>
              <a:t>Zwiększenie bezpieczeństwa danych zapisywanych na dysku. </a:t>
            </a:r>
          </a:p>
          <a:p>
            <a:r>
              <a:rPr lang="pl-PL" dirty="0" smtClean="0"/>
              <a:t>W przypadku awarii jednego dysku, identyczne dane są dostępne na </a:t>
            </a:r>
          </a:p>
          <a:p>
            <a:r>
              <a:rPr lang="pl-PL" dirty="0" smtClean="0"/>
              <a:t>drugim bez potrzeby ingerencji administratora.</a:t>
            </a:r>
          </a:p>
          <a:p>
            <a:r>
              <a:rPr lang="pl-PL" dirty="0" smtClean="0"/>
              <a:t>Prawdopodobieństwo uszkodzenia macierzy i utraty danych wynosi </a:t>
            </a:r>
          </a:p>
          <a:p>
            <a:r>
              <a:rPr lang="pl-PL" dirty="0" smtClean="0"/>
              <a:t>około 0,09%</a:t>
            </a:r>
          </a:p>
          <a:p>
            <a:r>
              <a:rPr lang="pl-PL" b="1" dirty="0" smtClean="0"/>
              <a:t>Wady:</a:t>
            </a:r>
            <a:endParaRPr lang="pl-PL" dirty="0" smtClean="0"/>
          </a:p>
          <a:p>
            <a:r>
              <a:rPr lang="pl-PL" dirty="0" smtClean="0"/>
              <a:t>Przy tym samym koszcie jak dla RAID 0 uzyskujemy mniejszą </a:t>
            </a:r>
          </a:p>
          <a:p>
            <a:r>
              <a:rPr lang="pl-PL" dirty="0" smtClean="0"/>
              <a:t>pojemność. Instalacja dwóch identycznych dysków daje pojemność </a:t>
            </a:r>
          </a:p>
          <a:p>
            <a:r>
              <a:rPr lang="pl-PL" dirty="0" smtClean="0"/>
              <a:t>macierzy równą pojemności pojedynczego dysku.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57158" y="6596082"/>
            <a:ext cx="8062608" cy="261918"/>
          </a:xfrm>
        </p:spPr>
        <p:txBody>
          <a:bodyPr/>
          <a:lstStyle/>
          <a:p>
            <a:r>
              <a:rPr lang="pl-PL" dirty="0" smtClean="0"/>
              <a:t>Jerzy Kluczewski. Urządzenia techniki komputerowej.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01090" y="6492875"/>
            <a:ext cx="457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08221" y="2708920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RAID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9152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692696"/>
            <a:ext cx="811741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RAID 3</a:t>
            </a:r>
            <a:r>
              <a:rPr lang="pl-PL" dirty="0" smtClean="0"/>
              <a:t> (</a:t>
            </a:r>
            <a:r>
              <a:rPr lang="pl-PL" u="sng" dirty="0" smtClean="0"/>
              <a:t>ang.</a:t>
            </a:r>
            <a:r>
              <a:rPr lang="pl-PL" dirty="0" smtClean="0"/>
              <a:t> </a:t>
            </a:r>
            <a:r>
              <a:rPr lang="pl-PL" i="1" dirty="0" smtClean="0"/>
              <a:t>RAID </a:t>
            </a:r>
            <a:r>
              <a:rPr lang="pl-PL" i="1" dirty="0" err="1" smtClean="0"/>
              <a:t>Level</a:t>
            </a:r>
            <a:r>
              <a:rPr lang="pl-PL" i="1" dirty="0" smtClean="0"/>
              <a:t> 3</a:t>
            </a:r>
            <a:r>
              <a:rPr lang="pl-PL" dirty="0" smtClean="0"/>
              <a:t>) –  dane zapisywane są na N-1 </a:t>
            </a:r>
          </a:p>
          <a:p>
            <a:r>
              <a:rPr lang="pl-PL" dirty="0" smtClean="0"/>
              <a:t>dyskach, a ostatni dysk służy do przechowywania sum kontrolnych. </a:t>
            </a:r>
          </a:p>
          <a:p>
            <a:r>
              <a:rPr lang="pl-PL" dirty="0" smtClean="0"/>
              <a:t>Działa jak RAID 0 lecz ostatni dysk przechowuje wyłącznie kody </a:t>
            </a:r>
          </a:p>
          <a:p>
            <a:r>
              <a:rPr lang="pl-PL" dirty="0" smtClean="0"/>
              <a:t>parzystości obliczane przez specjalny procesor</a:t>
            </a:r>
          </a:p>
          <a:p>
            <a:endParaRPr lang="pl-PL" dirty="0" smtClean="0"/>
          </a:p>
          <a:p>
            <a:r>
              <a:rPr lang="pl-PL" b="1" dirty="0" smtClean="0"/>
              <a:t>Zalety:</a:t>
            </a:r>
            <a:endParaRPr lang="pl-PL" dirty="0" smtClean="0"/>
          </a:p>
          <a:p>
            <a:r>
              <a:rPr lang="pl-PL" dirty="0" smtClean="0"/>
              <a:t>Odporność na awarię 1 dysku.</a:t>
            </a:r>
          </a:p>
          <a:p>
            <a:r>
              <a:rPr lang="pl-PL" dirty="0" smtClean="0"/>
              <a:t>Zwiększona szybkość odczytu.</a:t>
            </a:r>
          </a:p>
          <a:p>
            <a:endParaRPr lang="pl-PL" dirty="0" smtClean="0"/>
          </a:p>
          <a:p>
            <a:r>
              <a:rPr lang="pl-PL" b="1" dirty="0" smtClean="0"/>
              <a:t>Wady: </a:t>
            </a:r>
            <a:endParaRPr lang="pl-PL" dirty="0" smtClean="0"/>
          </a:p>
          <a:p>
            <a:r>
              <a:rPr lang="pl-PL" dirty="0" smtClean="0"/>
              <a:t>Zmniejszona szybkość zapisu z powodu konieczności kalkulowania </a:t>
            </a:r>
          </a:p>
          <a:p>
            <a:r>
              <a:rPr lang="pl-PL" dirty="0" smtClean="0"/>
              <a:t>sum kontrolnych (eliminowana poprzez zastosowanie sprzętowych </a:t>
            </a:r>
          </a:p>
          <a:p>
            <a:r>
              <a:rPr lang="pl-PL" dirty="0" smtClean="0"/>
              <a:t>kontrolerów RAID).</a:t>
            </a:r>
          </a:p>
          <a:p>
            <a:r>
              <a:rPr lang="pl-PL" dirty="0" smtClean="0"/>
              <a:t>W przypadku awarii dysku dostęp do danych jest spowolniony </a:t>
            </a:r>
          </a:p>
          <a:p>
            <a:r>
              <a:rPr lang="pl-PL" dirty="0" smtClean="0"/>
              <a:t>z powodu obliczeń sum kontrolnych.</a:t>
            </a:r>
          </a:p>
          <a:p>
            <a:endParaRPr lang="pl-PL" dirty="0" smtClean="0"/>
          </a:p>
          <a:p>
            <a:r>
              <a:rPr lang="pl-PL" dirty="0" smtClean="0"/>
              <a:t>Odbudowa macierzy po wymianie dysku jest operacją kosztowną </a:t>
            </a:r>
          </a:p>
          <a:p>
            <a:r>
              <a:rPr lang="pl-PL" dirty="0" smtClean="0"/>
              <a:t>obliczeniowo i powoduje spowolnienie operacji odczytu i zapisu.</a:t>
            </a:r>
          </a:p>
          <a:p>
            <a:r>
              <a:rPr lang="pl-PL" dirty="0" smtClean="0"/>
              <a:t>Pojedynczy, wydzielony dysk na sumy kontrolne zazwyczaj jest </a:t>
            </a:r>
          </a:p>
          <a:p>
            <a:r>
              <a:rPr lang="pl-PL" dirty="0" smtClean="0"/>
              <a:t>"wąskim gardłem" w wydajności całej macierzy.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971600" y="2996952"/>
            <a:ext cx="71438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RAIDy</a:t>
            </a:r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mieszane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214546" y="6596082"/>
            <a:ext cx="6205220" cy="261918"/>
          </a:xfrm>
        </p:spPr>
        <p:txBody>
          <a:bodyPr/>
          <a:lstStyle/>
          <a:p>
            <a:r>
              <a:rPr lang="pl-PL" dirty="0" smtClean="0"/>
              <a:t>Jerzy Kluczewski. Urządzenia techniki komputerowej.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01090" y="6492875"/>
            <a:ext cx="457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87624" y="2780928"/>
            <a:ext cx="678661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RAID 0  +  1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Obraz 6" descr="facebook_logo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857892"/>
            <a:ext cx="642942" cy="48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6696422" cy="55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988840"/>
            <a:ext cx="72989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RAID 0+1</a:t>
            </a:r>
            <a:r>
              <a:rPr lang="pl-PL" dirty="0" smtClean="0"/>
              <a:t>  –  macierz realizowana jako RAID 0 zawierająca </a:t>
            </a:r>
          </a:p>
          <a:p>
            <a:r>
              <a:rPr lang="pl-PL" dirty="0" smtClean="0"/>
              <a:t>macierz RAID 1. </a:t>
            </a:r>
          </a:p>
          <a:p>
            <a:endParaRPr lang="pl-PL" b="1" dirty="0" smtClean="0"/>
          </a:p>
          <a:p>
            <a:r>
              <a:rPr lang="pl-PL" b="1" dirty="0" smtClean="0"/>
              <a:t>Posiada zalety macierzy RAID 0:</a:t>
            </a:r>
            <a:endParaRPr lang="pl-PL" dirty="0" smtClean="0"/>
          </a:p>
          <a:p>
            <a:r>
              <a:rPr lang="pl-PL" dirty="0" smtClean="0"/>
              <a:t>głównie szybkość operacji zapisu i odczytu</a:t>
            </a:r>
          </a:p>
          <a:p>
            <a:r>
              <a:rPr lang="pl-PL" dirty="0" smtClean="0"/>
              <a:t>oraz </a:t>
            </a:r>
          </a:p>
          <a:p>
            <a:endParaRPr lang="pl-PL" b="1" dirty="0" smtClean="0"/>
          </a:p>
          <a:p>
            <a:r>
              <a:rPr lang="pl-PL" b="1" dirty="0" smtClean="0"/>
              <a:t>zalety macierzy RAID 1:</a:t>
            </a:r>
            <a:endParaRPr lang="pl-PL" dirty="0" smtClean="0"/>
          </a:p>
          <a:p>
            <a:r>
              <a:rPr lang="pl-PL" dirty="0" smtClean="0"/>
              <a:t>głównie bezpieczeństwo danych</a:t>
            </a:r>
          </a:p>
          <a:p>
            <a:endParaRPr lang="pl-PL" b="1" dirty="0" smtClean="0"/>
          </a:p>
          <a:p>
            <a:r>
              <a:rPr lang="pl-PL" b="1" dirty="0" smtClean="0"/>
              <a:t>Wada: </a:t>
            </a:r>
            <a:endParaRPr lang="pl-PL" dirty="0" smtClean="0"/>
          </a:p>
          <a:p>
            <a:r>
              <a:rPr lang="pl-PL" dirty="0" smtClean="0"/>
              <a:t>wymagane minimum 4 dyski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57158" y="6596082"/>
            <a:ext cx="8062608" cy="261918"/>
          </a:xfrm>
        </p:spPr>
        <p:txBody>
          <a:bodyPr/>
          <a:lstStyle/>
          <a:p>
            <a:r>
              <a:rPr lang="pl-PL" dirty="0" smtClean="0"/>
              <a:t>Jerzy Kluczewski. Urządzenia techniki komputerowej.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01090" y="6492875"/>
            <a:ext cx="457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29232" y="1916832"/>
            <a:ext cx="47003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MACIERZE</a:t>
            </a:r>
          </a:p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RAID</a:t>
            </a:r>
          </a:p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(podstawy)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214546" y="6596082"/>
            <a:ext cx="6205220" cy="261918"/>
          </a:xfrm>
        </p:spPr>
        <p:txBody>
          <a:bodyPr/>
          <a:lstStyle/>
          <a:p>
            <a:r>
              <a:rPr lang="pl-PL" dirty="0" smtClean="0"/>
              <a:t>Jerzy Kluczewski. Urządzenia techniki komputerowej.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01090" y="6492875"/>
            <a:ext cx="457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87624" y="2780928"/>
            <a:ext cx="678661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RAID 1  +  0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Obraz 6" descr="facebook_logo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857892"/>
            <a:ext cx="642942" cy="48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168852" cy="591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988840"/>
            <a:ext cx="82848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RAID 1+0</a:t>
            </a:r>
            <a:r>
              <a:rPr lang="pl-PL" dirty="0" smtClean="0"/>
              <a:t>  –  macierz realizowana jako RAID 1 zawierająca macierz </a:t>
            </a:r>
          </a:p>
          <a:p>
            <a:r>
              <a:rPr lang="pl-PL" dirty="0" smtClean="0"/>
              <a:t>RAID 0. </a:t>
            </a:r>
          </a:p>
          <a:p>
            <a:endParaRPr lang="pl-PL" b="1" dirty="0" smtClean="0"/>
          </a:p>
          <a:p>
            <a:r>
              <a:rPr lang="pl-PL" b="1" dirty="0" smtClean="0"/>
              <a:t>Posiada zalety macierzy RAID 1:</a:t>
            </a:r>
            <a:endParaRPr lang="pl-PL" dirty="0" smtClean="0"/>
          </a:p>
          <a:p>
            <a:r>
              <a:rPr lang="pl-PL" dirty="0" smtClean="0"/>
              <a:t>głównie bezpieczeństwo danych</a:t>
            </a:r>
          </a:p>
          <a:p>
            <a:endParaRPr lang="pl-PL" dirty="0" smtClean="0"/>
          </a:p>
          <a:p>
            <a:r>
              <a:rPr lang="pl-PL" dirty="0" smtClean="0"/>
              <a:t>oraz </a:t>
            </a:r>
          </a:p>
          <a:p>
            <a:endParaRPr lang="pl-PL" b="1" dirty="0" smtClean="0"/>
          </a:p>
          <a:p>
            <a:r>
              <a:rPr lang="pl-PL" b="1" dirty="0" smtClean="0"/>
              <a:t>zalety macierzy RAID 0:</a:t>
            </a:r>
            <a:endParaRPr lang="pl-PL" dirty="0" smtClean="0"/>
          </a:p>
          <a:p>
            <a:r>
              <a:rPr lang="pl-PL" dirty="0" smtClean="0"/>
              <a:t>głównie szybkość operacji zapisu i odczytu</a:t>
            </a:r>
          </a:p>
          <a:p>
            <a:endParaRPr lang="pl-PL" b="1" dirty="0" smtClean="0"/>
          </a:p>
          <a:p>
            <a:r>
              <a:rPr lang="pl-PL" b="1" dirty="0" smtClean="0"/>
              <a:t>Wada: </a:t>
            </a:r>
            <a:endParaRPr lang="pl-PL" dirty="0" smtClean="0"/>
          </a:p>
          <a:p>
            <a:r>
              <a:rPr lang="pl-PL" dirty="0" smtClean="0"/>
              <a:t>wymagane minimum 4 dyski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827584" y="908720"/>
            <a:ext cx="761003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Realizacja sprzętowa (najbardziej wydajna)</a:t>
            </a:r>
          </a:p>
          <a:p>
            <a:endParaRPr lang="pl-PL" b="1" dirty="0" smtClean="0"/>
          </a:p>
          <a:p>
            <a:r>
              <a:rPr lang="pl-PL" b="1" dirty="0" smtClean="0"/>
              <a:t>RAID realizacja sprzętowa</a:t>
            </a:r>
            <a:r>
              <a:rPr lang="pl-PL" dirty="0" smtClean="0"/>
              <a:t> - w celu utworzenia tego rodzaju </a:t>
            </a:r>
          </a:p>
          <a:p>
            <a:r>
              <a:rPr lang="pl-PL" dirty="0" smtClean="0"/>
              <a:t>macierzy potrzebny jest specjalny dedykowany kontroler, </a:t>
            </a:r>
          </a:p>
          <a:p>
            <a:r>
              <a:rPr lang="pl-PL" dirty="0" smtClean="0"/>
              <a:t>do którego podłącza się dyski. </a:t>
            </a:r>
          </a:p>
          <a:p>
            <a:endParaRPr lang="pl-PL" dirty="0" smtClean="0"/>
          </a:p>
          <a:p>
            <a:r>
              <a:rPr lang="pl-PL" dirty="0" smtClean="0"/>
              <a:t>Cechy oraz zalety i wady realizacji sprzętowej</a:t>
            </a:r>
            <a:endParaRPr lang="pl-PL" b="1" dirty="0" smtClean="0"/>
          </a:p>
          <a:p>
            <a:pPr lvl="0"/>
            <a:r>
              <a:rPr lang="pl-PL" dirty="0" smtClean="0"/>
              <a:t>Zaletą takiego rozwiązania jest </a:t>
            </a:r>
            <a:r>
              <a:rPr lang="pl-PL" b="1" dirty="0" smtClean="0"/>
              <a:t>większa</a:t>
            </a:r>
            <a:r>
              <a:rPr lang="pl-PL" dirty="0" smtClean="0"/>
              <a:t> wydajność </a:t>
            </a:r>
          </a:p>
          <a:p>
            <a:pPr lvl="0"/>
            <a:r>
              <a:rPr lang="pl-PL" dirty="0" smtClean="0"/>
              <a:t>i brak </a:t>
            </a:r>
            <a:r>
              <a:rPr lang="pl-PL" b="1" dirty="0" smtClean="0"/>
              <a:t>dodatkowego wykorzystania zasobów procesora</a:t>
            </a:r>
            <a:r>
              <a:rPr lang="pl-PL" dirty="0" smtClean="0"/>
              <a:t>. </a:t>
            </a:r>
          </a:p>
          <a:p>
            <a:pPr lvl="0"/>
            <a:endParaRPr lang="pl-PL" dirty="0" smtClean="0"/>
          </a:p>
          <a:p>
            <a:pPr lvl="0"/>
            <a:r>
              <a:rPr lang="pl-PL" dirty="0" smtClean="0"/>
              <a:t>Wadą takiego rozwiązania jest </a:t>
            </a:r>
            <a:r>
              <a:rPr lang="pl-PL" b="1" dirty="0" smtClean="0"/>
              <a:t>cena kontrolera</a:t>
            </a:r>
            <a:r>
              <a:rPr lang="pl-PL" dirty="0" smtClean="0"/>
              <a:t>.</a:t>
            </a:r>
          </a:p>
          <a:p>
            <a:pPr lvl="0"/>
            <a:r>
              <a:rPr lang="pl-PL" dirty="0" smtClean="0"/>
              <a:t>Ten rodzaj macierzy jest polecany w przypadku, gdy potrzebna </a:t>
            </a:r>
          </a:p>
          <a:p>
            <a:pPr lvl="0"/>
            <a:r>
              <a:rPr lang="pl-PL" dirty="0" smtClean="0"/>
              <a:t>jest duża wydajność i niezawodność pamięci masowej.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548680"/>
            <a:ext cx="800982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Realizacja softwarowa (</a:t>
            </a:r>
            <a:r>
              <a:rPr lang="pl-PL" b="1" smtClean="0"/>
              <a:t>mniej wydajna)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RAID realizacja programowa</a:t>
            </a:r>
            <a:r>
              <a:rPr lang="pl-PL" dirty="0" smtClean="0"/>
              <a:t> – wbudowane rozwiązania </a:t>
            </a:r>
          </a:p>
          <a:p>
            <a:r>
              <a:rPr lang="pl-PL" dirty="0" smtClean="0"/>
              <a:t>w systemie operacyjnym do tworzenia macierzy dysków twardych. </a:t>
            </a:r>
          </a:p>
          <a:p>
            <a:endParaRPr lang="pl-PL" dirty="0" smtClean="0"/>
          </a:p>
          <a:p>
            <a:r>
              <a:rPr lang="pl-PL" b="1" dirty="0" smtClean="0"/>
              <a:t>Cechy oraz zalety i wady realizacji programowej</a:t>
            </a:r>
          </a:p>
          <a:p>
            <a:endParaRPr lang="pl-PL" b="1" dirty="0" smtClean="0"/>
          </a:p>
          <a:p>
            <a:pPr lvl="0"/>
            <a:r>
              <a:rPr lang="pl-PL" dirty="0" smtClean="0"/>
              <a:t>Dyski są podłączane bezpośrednio do istniejących na płycie </a:t>
            </a:r>
          </a:p>
          <a:p>
            <a:pPr lvl="0"/>
            <a:r>
              <a:rPr lang="pl-PL" dirty="0" smtClean="0"/>
              <a:t>głównej kontrolerów. </a:t>
            </a:r>
          </a:p>
          <a:p>
            <a:pPr lvl="0"/>
            <a:endParaRPr lang="pl-PL" b="1" dirty="0" smtClean="0"/>
          </a:p>
          <a:p>
            <a:pPr lvl="0"/>
            <a:r>
              <a:rPr lang="pl-PL" b="1" dirty="0" smtClean="0"/>
              <a:t>Zaletą jest brak potrzeby zakupu</a:t>
            </a:r>
            <a:r>
              <a:rPr lang="pl-PL" dirty="0" smtClean="0"/>
              <a:t> dodatkowych elementów</a:t>
            </a:r>
          </a:p>
          <a:p>
            <a:pPr lvl="0"/>
            <a:r>
              <a:rPr lang="pl-PL" dirty="0" smtClean="0"/>
              <a:t>oprócz samych dysków.</a:t>
            </a:r>
          </a:p>
          <a:p>
            <a:pPr lvl="0"/>
            <a:endParaRPr lang="pl-PL" sz="1600" dirty="0" smtClean="0"/>
          </a:p>
          <a:p>
            <a:pPr lvl="0"/>
            <a:r>
              <a:rPr lang="pl-PL" sz="1200" dirty="0" smtClean="0"/>
              <a:t>Główna wada to </a:t>
            </a:r>
            <a:r>
              <a:rPr lang="pl-PL" sz="1200" b="1" dirty="0" smtClean="0"/>
              <a:t>mniejsza wydajność</a:t>
            </a:r>
            <a:r>
              <a:rPr lang="pl-PL" sz="1200" dirty="0" smtClean="0"/>
              <a:t> - RAID programowy </a:t>
            </a:r>
          </a:p>
          <a:p>
            <a:pPr lvl="0"/>
            <a:r>
              <a:rPr lang="pl-PL" sz="1200" dirty="0" smtClean="0"/>
              <a:t>wykorzystuje procesor główny CPU do wykonywania obliczeń dyskowych. </a:t>
            </a:r>
          </a:p>
          <a:p>
            <a:pPr lvl="0"/>
            <a:r>
              <a:rPr lang="pl-PL" sz="1200" dirty="0" smtClean="0"/>
              <a:t>Obecnie większość systemów operacyjnych (Linux, Windows, </a:t>
            </a:r>
          </a:p>
          <a:p>
            <a:pPr lvl="0"/>
            <a:r>
              <a:rPr lang="pl-PL" sz="1200" dirty="0" err="1" smtClean="0"/>
              <a:t>FreeBSD</a:t>
            </a:r>
            <a:r>
              <a:rPr lang="pl-PL" sz="1200" dirty="0" smtClean="0"/>
              <a:t>) oferuje wbudowane gotowe rozwiązania programowe do </a:t>
            </a:r>
          </a:p>
          <a:p>
            <a:pPr lvl="0"/>
            <a:r>
              <a:rPr lang="pl-PL" sz="1200" dirty="0" smtClean="0"/>
              <a:t>tworzenia macierzy RAID. Są one często niekompatybilne ze sobą. </a:t>
            </a:r>
          </a:p>
          <a:p>
            <a:pPr lvl="0"/>
            <a:r>
              <a:rPr lang="pl-PL" sz="1200" dirty="0" smtClean="0"/>
              <a:t>Istnieją również rozwiązania pośrednie, tzw. </a:t>
            </a:r>
            <a:r>
              <a:rPr lang="pl-PL" sz="1200" dirty="0" err="1" smtClean="0"/>
              <a:t>FakeRAID</a:t>
            </a:r>
            <a:r>
              <a:rPr lang="pl-PL" sz="1200" dirty="0" smtClean="0"/>
              <a:t> – </a:t>
            </a:r>
          </a:p>
          <a:p>
            <a:pPr lvl="0"/>
            <a:r>
              <a:rPr lang="pl-PL" sz="1200" dirty="0" smtClean="0"/>
              <a:t>wiele płyt głównych umożliwia włączenie w BIOS opcji RAID. Nie jest to rozwiązanie </a:t>
            </a:r>
          </a:p>
          <a:p>
            <a:pPr lvl="0"/>
            <a:r>
              <a:rPr lang="pl-PL" sz="1200" dirty="0" smtClean="0"/>
              <a:t>RAID sprzętowego, ponieważ większość tego typu rozwiązań zintegrowanych z płytami głównymi </a:t>
            </a:r>
          </a:p>
          <a:p>
            <a:pPr lvl="0"/>
            <a:r>
              <a:rPr lang="pl-PL" sz="1200" dirty="0" smtClean="0"/>
              <a:t>wykorzystuje procesor do przetwarzania operacji dyskowych i sum kontrolnych. </a:t>
            </a:r>
          </a:p>
          <a:p>
            <a:pPr lvl="0"/>
            <a:r>
              <a:rPr lang="pl-PL" sz="1200" dirty="0" smtClean="0"/>
              <a:t>Wada: mogą wystąpić problemy ze znalezieniem odpowiednich sterowników, </a:t>
            </a:r>
          </a:p>
          <a:p>
            <a:pPr lvl="0"/>
            <a:r>
              <a:rPr lang="pl-PL" sz="1200" dirty="0" smtClean="0"/>
              <a:t>które obsługują tego typu macierz w danym systemie operacyjnym.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25</a:t>
            </a:fld>
            <a:endParaRPr lang="pl-PL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969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033630" y="3244334"/>
            <a:ext cx="3429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NASTĘPNY PLIK </a:t>
            </a:r>
          </a:p>
          <a:p>
            <a:endParaRPr lang="pl-PL" dirty="0" smtClean="0"/>
          </a:p>
          <a:p>
            <a:r>
              <a:rPr lang="pl-PL" b="1" dirty="0" smtClean="0"/>
              <a:t>5-pamieci-przenosne.pdf</a:t>
            </a:r>
            <a:endParaRPr lang="pl-PL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64438" cy="143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3140968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RAID używa się w następujących celach:</a:t>
            </a:r>
            <a:endParaRPr kumimoji="0" lang="pl-P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zwiększenie niezawodności (odporność na awarie),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zwiększenie wydajności transmisji danych,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powiększenie przestrzeni dostępnej dla danych stanowiących jedną całość.</a:t>
            </a:r>
            <a:endParaRPr kumimoji="0" lang="pl-P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628800"/>
            <a:ext cx="81697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Podczas projektowania macierzy RAID uwzględniane są różnorodne </a:t>
            </a:r>
          </a:p>
          <a:p>
            <a:r>
              <a:rPr lang="pl-PL" dirty="0" smtClean="0"/>
              <a:t>zastosowania </a:t>
            </a:r>
            <a:r>
              <a:rPr lang="pl-PL" u="sng" dirty="0" smtClean="0"/>
              <a:t>pamięci masowej</a:t>
            </a:r>
            <a:r>
              <a:rPr lang="pl-PL" dirty="0" smtClean="0"/>
              <a:t> w </a:t>
            </a:r>
            <a:r>
              <a:rPr lang="pl-PL" u="sng" dirty="0" smtClean="0"/>
              <a:t>systemach komputerowych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Przeznaczenie macierzy implikuje wybór odpowiednich technologii</a:t>
            </a:r>
          </a:p>
          <a:p>
            <a:r>
              <a:rPr lang="pl-PL" dirty="0" smtClean="0"/>
              <a:t>w zakresie dysków, kontrolerów, </a:t>
            </a:r>
            <a:r>
              <a:rPr lang="pl-PL" u="sng" dirty="0" smtClean="0"/>
              <a:t>pamięci podręcznej</a:t>
            </a:r>
            <a:r>
              <a:rPr lang="pl-PL" dirty="0" smtClean="0"/>
              <a:t>, </a:t>
            </a:r>
          </a:p>
          <a:p>
            <a:r>
              <a:rPr lang="pl-PL" dirty="0" smtClean="0"/>
              <a:t>sposobu przesyłania danych oraz poziomu niezawodności </a:t>
            </a:r>
          </a:p>
          <a:p>
            <a:r>
              <a:rPr lang="pl-PL" dirty="0" smtClean="0"/>
              <a:t>(odpowiedniej nadmiarowości/redundancji podzespołów i połączeń).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27584" y="1628800"/>
            <a:ext cx="7143800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RODZAJE</a:t>
            </a:r>
          </a:p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(POZIOMY)</a:t>
            </a:r>
          </a:p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MACIERZY</a:t>
            </a:r>
          </a:p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RAID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980728"/>
            <a:ext cx="3831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Standardowe poziomy RAID</a:t>
            </a:r>
          </a:p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560" y="1628802"/>
          <a:ext cx="7992887" cy="3672408"/>
        </p:xfrm>
        <a:graphic>
          <a:graphicData uri="http://schemas.openxmlformats.org/drawingml/2006/table">
            <a:tbl>
              <a:tblPr/>
              <a:tblGrid>
                <a:gridCol w="883281"/>
                <a:gridCol w="1730007"/>
                <a:gridCol w="1379755"/>
                <a:gridCol w="3999844"/>
              </a:tblGrid>
              <a:tr h="5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Arial"/>
                          <a:ea typeface="Times New Roman"/>
                          <a:cs typeface="Times New Roman"/>
                        </a:rPr>
                        <a:t>Poziom RAID</a:t>
                      </a:r>
                      <a:endParaRPr lang="pl-P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Arial"/>
                          <a:ea typeface="Times New Roman"/>
                          <a:cs typeface="Times New Roman"/>
                        </a:rPr>
                        <a:t>Minimalna liczba dysków (N)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Arial"/>
                          <a:ea typeface="Times New Roman"/>
                          <a:cs typeface="Times New Roman"/>
                        </a:rPr>
                        <a:t>Dostępna przestrzeń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Arial"/>
                          <a:ea typeface="Times New Roman"/>
                          <a:cs typeface="Times New Roman"/>
                        </a:rPr>
                        <a:t>Maksymalna liczba dysków, które mogą ulec awarii bez utraty danych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RAID 0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RAID 1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N – 1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RAID 3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N – 1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RAID 4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N – 1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RAID 5</a:t>
                      </a:r>
                      <a:endParaRPr lang="pl-PL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N – 1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RAID 6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N – 2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RAID 0+1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zależnie od konfiguracji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zależnie od konfiguracji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RAID 1+0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Arial"/>
                          <a:ea typeface="Times New Roman"/>
                          <a:cs typeface="Times New Roman"/>
                        </a:rPr>
                        <a:t>zależnie od konfiguracji</a:t>
                      </a:r>
                      <a:endParaRPr lang="pl-P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Arial"/>
                          <a:ea typeface="Times New Roman"/>
                          <a:cs typeface="Times New Roman"/>
                        </a:rPr>
                        <a:t>zależnie od konfiguracji</a:t>
                      </a:r>
                      <a:endParaRPr lang="pl-P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57158" y="6596082"/>
            <a:ext cx="8062608" cy="261918"/>
          </a:xfrm>
        </p:spPr>
        <p:txBody>
          <a:bodyPr/>
          <a:lstStyle/>
          <a:p>
            <a:r>
              <a:rPr lang="pl-PL" dirty="0" smtClean="0"/>
              <a:t>Jerzy Kluczewski. Urządzenia techniki komputerowej.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01090" y="6492875"/>
            <a:ext cx="4572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08222" y="2708920"/>
            <a:ext cx="3183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RAID 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3478163" cy="58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Jerzy Kluczewski. Urządzenia techniki komputerowej.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764704"/>
            <a:ext cx="829643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RAID 0</a:t>
            </a:r>
            <a:r>
              <a:rPr lang="pl-PL" dirty="0" smtClean="0"/>
              <a:t> (</a:t>
            </a:r>
            <a:r>
              <a:rPr lang="pl-PL" u="sng" dirty="0" smtClean="0"/>
              <a:t>ang.</a:t>
            </a:r>
            <a:r>
              <a:rPr lang="pl-PL" dirty="0" smtClean="0"/>
              <a:t> </a:t>
            </a:r>
            <a:r>
              <a:rPr lang="pl-PL" i="1" dirty="0" smtClean="0"/>
              <a:t>RAID </a:t>
            </a:r>
            <a:r>
              <a:rPr lang="pl-PL" i="1" dirty="0" err="1" smtClean="0"/>
              <a:t>Level</a:t>
            </a:r>
            <a:r>
              <a:rPr lang="pl-PL" i="1" dirty="0" smtClean="0"/>
              <a:t> 0</a:t>
            </a:r>
            <a:r>
              <a:rPr lang="pl-PL" dirty="0" smtClean="0"/>
              <a:t>) –  dane na dyskach </a:t>
            </a:r>
          </a:p>
          <a:p>
            <a:r>
              <a:rPr lang="pl-PL" dirty="0" smtClean="0"/>
              <a:t>zapisywane są w blokach z przeplotem na dyskach. </a:t>
            </a:r>
          </a:p>
          <a:p>
            <a:r>
              <a:rPr lang="pl-PL" dirty="0" smtClean="0"/>
              <a:t>Dla dwóch identycznych dysków dzięki temu poziomowi uzyskujemy </a:t>
            </a:r>
          </a:p>
          <a:p>
            <a:endParaRPr lang="pl-PL" dirty="0" smtClean="0"/>
          </a:p>
          <a:p>
            <a:r>
              <a:rPr lang="pl-PL" dirty="0" smtClean="0"/>
              <a:t>dwa razy większą pojemność i w przybliżeniu dwa razy większą</a:t>
            </a:r>
          </a:p>
          <a:p>
            <a:r>
              <a:rPr lang="pl-PL" dirty="0" smtClean="0"/>
              <a:t>prędkość odczytu i zapisu. </a:t>
            </a:r>
          </a:p>
          <a:p>
            <a:r>
              <a:rPr lang="pl-PL" dirty="0" smtClean="0"/>
              <a:t>Warunkiem uzyskania takiego przyśpieszenia jest operowanie na </a:t>
            </a:r>
          </a:p>
          <a:p>
            <a:r>
              <a:rPr lang="pl-PL" dirty="0" smtClean="0"/>
              <a:t>sekwencjach bloków danych większych niż pojedynczy blok danych – </a:t>
            </a:r>
          </a:p>
          <a:p>
            <a:r>
              <a:rPr lang="pl-PL" dirty="0" smtClean="0"/>
              <a:t>technika </a:t>
            </a:r>
            <a:r>
              <a:rPr lang="pl-PL" i="1" dirty="0" smtClean="0"/>
              <a:t>stripping (paskowanie)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b="1" dirty="0" smtClean="0"/>
              <a:t>Zalety:</a:t>
            </a:r>
          </a:p>
          <a:p>
            <a:r>
              <a:rPr lang="pl-PL" dirty="0" smtClean="0"/>
              <a:t>Gdy łączymy różne dyski uzyskana pojemność jest dwa razy większa </a:t>
            </a:r>
          </a:p>
          <a:p>
            <a:r>
              <a:rPr lang="pl-PL" dirty="0" smtClean="0"/>
              <a:t>od najmniejszego dysku, a prędkość dwa razy większa od </a:t>
            </a:r>
          </a:p>
          <a:p>
            <a:r>
              <a:rPr lang="pl-PL" dirty="0" smtClean="0"/>
              <a:t>najwolniejszego dysku.</a:t>
            </a:r>
          </a:p>
          <a:p>
            <a:endParaRPr lang="pl-PL" dirty="0" smtClean="0"/>
          </a:p>
          <a:p>
            <a:r>
              <a:rPr lang="pl-PL" b="1" dirty="0" smtClean="0"/>
              <a:t>Wady:</a:t>
            </a:r>
          </a:p>
          <a:p>
            <a:r>
              <a:rPr lang="pl-PL" dirty="0" smtClean="0"/>
              <a:t>Brak bezpieczeństwa.  Wystarczy że jeden z dysków ulegnie awarii </a:t>
            </a:r>
          </a:p>
          <a:p>
            <a:r>
              <a:rPr lang="pl-PL" dirty="0" smtClean="0"/>
              <a:t>i dane są nie do odzyskania. Prawdopodobieństwo uszkodzenia </a:t>
            </a:r>
          </a:p>
          <a:p>
            <a:r>
              <a:rPr lang="pl-PL" dirty="0" smtClean="0"/>
              <a:t>pojedynczego dysku w okresie pierwszych trzech lat jego </a:t>
            </a:r>
          </a:p>
          <a:p>
            <a:r>
              <a:rPr lang="pl-PL" dirty="0" smtClean="0"/>
              <a:t>używania wynosi około 3%.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621</TotalTime>
  <Words>485</Words>
  <Application>Microsoft Office PowerPoint</Application>
  <PresentationFormat>Pokaz na ekranie (4:3)</PresentationFormat>
  <Paragraphs>254</Paragraphs>
  <Slides>26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Aspekt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Administrator</dc:creator>
  <cp:lastModifiedBy>Administrator</cp:lastModifiedBy>
  <cp:revision>119</cp:revision>
  <dcterms:created xsi:type="dcterms:W3CDTF">2020-05-03T18:34:58Z</dcterms:created>
  <dcterms:modified xsi:type="dcterms:W3CDTF">2021-04-02T17:17:27Z</dcterms:modified>
</cp:coreProperties>
</file>